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media/image21.jpg" ContentType="image/jpeg"/>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330" r:id="rId5"/>
    <p:sldId id="259" r:id="rId6"/>
    <p:sldId id="260" r:id="rId7"/>
    <p:sldId id="331" r:id="rId8"/>
    <p:sldId id="332" r:id="rId9"/>
    <p:sldId id="333" r:id="rId10"/>
    <p:sldId id="261" r:id="rId11"/>
    <p:sldId id="334" r:id="rId12"/>
    <p:sldId id="335" r:id="rId13"/>
    <p:sldId id="265" r:id="rId14"/>
    <p:sldId id="338" r:id="rId15"/>
    <p:sldId id="339" r:id="rId16"/>
    <p:sldId id="266" r:id="rId17"/>
    <p:sldId id="340" r:id="rId18"/>
    <p:sldId id="341" r:id="rId19"/>
    <p:sldId id="342" r:id="rId20"/>
    <p:sldId id="343" r:id="rId21"/>
    <p:sldId id="344" r:id="rId22"/>
    <p:sldId id="345" r:id="rId23"/>
    <p:sldId id="336" r:id="rId24"/>
    <p:sldId id="346" r:id="rId25"/>
    <p:sldId id="350" r:id="rId26"/>
    <p:sldId id="347" r:id="rId27"/>
    <p:sldId id="349" r:id="rId28"/>
    <p:sldId id="351" r:id="rId29"/>
    <p:sldId id="352" r:id="rId30"/>
    <p:sldId id="354" r:id="rId31"/>
    <p:sldId id="353" r:id="rId32"/>
    <p:sldId id="355" r:id="rId33"/>
    <p:sldId id="356" r:id="rId34"/>
    <p:sldId id="357" r:id="rId35"/>
    <p:sldId id="358" r:id="rId36"/>
    <p:sldId id="348" r:id="rId37"/>
    <p:sldId id="360" r:id="rId38"/>
    <p:sldId id="361" r:id="rId39"/>
    <p:sldId id="362" r:id="rId40"/>
    <p:sldId id="363" r:id="rId41"/>
    <p:sldId id="364" r:id="rId42"/>
    <p:sldId id="365" r:id="rId43"/>
    <p:sldId id="366" r:id="rId44"/>
    <p:sldId id="367" r:id="rId45"/>
    <p:sldId id="359" r:id="rId46"/>
    <p:sldId id="274" r:id="rId47"/>
    <p:sldId id="368" r:id="rId48"/>
    <p:sldId id="275" r:id="rId49"/>
    <p:sldId id="279" r:id="rId50"/>
    <p:sldId id="369" r:id="rId51"/>
    <p:sldId id="371" r:id="rId52"/>
    <p:sldId id="372" r:id="rId53"/>
    <p:sldId id="373" r:id="rId54"/>
    <p:sldId id="376" r:id="rId55"/>
    <p:sldId id="374" r:id="rId56"/>
    <p:sldId id="375" r:id="rId57"/>
    <p:sldId id="377" r:id="rId58"/>
    <p:sldId id="378" r:id="rId59"/>
    <p:sldId id="379" r:id="rId60"/>
    <p:sldId id="380" r:id="rId61"/>
    <p:sldId id="381" r:id="rId62"/>
    <p:sldId id="382" r:id="rId63"/>
    <p:sldId id="383" r:id="rId64"/>
    <p:sldId id="384" r:id="rId65"/>
    <p:sldId id="385" r:id="rId66"/>
    <p:sldId id="386" r:id="rId67"/>
    <p:sldId id="328" r:id="rId68"/>
  </p:sldIdLst>
  <p:sldSz cx="9144000" cy="5156200"/>
  <p:notesSz cx="9144000" cy="51562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27F97BB-C833-4FB7-BDE5-3F7075034690}" styleName="主题样式 2 - 强调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8" d="100"/>
          <a:sy n="108" d="100"/>
        </p:scale>
        <p:origin x="730" y="82"/>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6732A8-8C28-466E-B460-1219B38DE5E8}" type="doc">
      <dgm:prSet loTypeId="urn:microsoft.com/office/officeart/2005/8/layout/bProcess3" loCatId="process" qsTypeId="urn:microsoft.com/office/officeart/2005/8/quickstyle/simple5" qsCatId="simple" csTypeId="urn:microsoft.com/office/officeart/2005/8/colors/accent0_2" csCatId="mainScheme" phldr="1"/>
      <dgm:spPr/>
    </dgm:pt>
    <dgm:pt modelId="{CE3FAA61-CC15-43E8-AD0C-84B9828C82C1}">
      <dgm:prSet phldrT="[文本]" custT="1"/>
      <dgm:spPr/>
      <dgm:t>
        <a:bodyPr/>
        <a:lstStyle/>
        <a:p>
          <a:r>
            <a:rPr kumimoji="1" lang="en-US" altLang="zh-CN" sz="800" dirty="0">
              <a:latin typeface="微软雅黑" panose="020B0503020204020204" pitchFamily="34" charset="-122"/>
              <a:ea typeface="微软雅黑" panose="020B0503020204020204" pitchFamily="34" charset="-122"/>
            </a:rPr>
            <a:t>2003</a:t>
          </a:r>
          <a:r>
            <a:rPr kumimoji="1" lang="zh-CN" altLang="en-US" sz="800" dirty="0">
              <a:latin typeface="微软雅黑" panose="020B0503020204020204" pitchFamily="34" charset="-122"/>
              <a:ea typeface="微软雅黑" panose="020B0503020204020204" pitchFamily="34" charset="-122"/>
            </a:rPr>
            <a:t>年</a:t>
          </a:r>
          <a:r>
            <a:rPr kumimoji="1" lang="en-US" altLang="zh-CN" sz="800" dirty="0">
              <a:latin typeface="微软雅黑" panose="020B0503020204020204" pitchFamily="34" charset="-122"/>
              <a:ea typeface="微软雅黑" panose="020B0503020204020204" pitchFamily="34" charset="-122"/>
            </a:rPr>
            <a:t>9</a:t>
          </a:r>
          <a:r>
            <a:rPr kumimoji="1" lang="zh-CN" altLang="en-US" sz="800" dirty="0">
              <a:latin typeface="微软雅黑" panose="020B0503020204020204" pitchFamily="34" charset="-122"/>
              <a:ea typeface="微软雅黑" panose="020B0503020204020204" pitchFamily="34" charset="-122"/>
            </a:rPr>
            <a:t>月中办国办颁发</a:t>
          </a:r>
          <a:r>
            <a:rPr kumimoji="1" lang="en-US"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关于加强信息安全保障工作的意见</a:t>
          </a:r>
          <a:r>
            <a:rPr kumimoji="1" lang="en-US"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（中办发</a:t>
          </a:r>
          <a:r>
            <a:rPr kumimoji="1" lang="en-US" altLang="zh-CN" sz="800" dirty="0">
              <a:latin typeface="微软雅黑" panose="020B0503020204020204" pitchFamily="34" charset="-122"/>
              <a:ea typeface="微软雅黑" panose="020B0503020204020204" pitchFamily="34" charset="-122"/>
            </a:rPr>
            <a:t>[2003]27</a:t>
          </a:r>
          <a:r>
            <a:rPr kumimoji="1" lang="zh-CN" altLang="en-US" sz="800" dirty="0">
              <a:latin typeface="微软雅黑" panose="020B0503020204020204" pitchFamily="34" charset="-122"/>
              <a:ea typeface="微软雅黑" panose="020B0503020204020204" pitchFamily="34" charset="-122"/>
            </a:rPr>
            <a:t>号</a:t>
          </a:r>
          <a:r>
            <a:rPr kumimoji="1" lang="zh-CN" altLang="en-US" sz="800" dirty="0">
              <a:latin typeface="+mn-ea"/>
              <a:ea typeface="+mn-ea"/>
            </a:rPr>
            <a:t>）</a:t>
          </a:r>
          <a:endParaRPr lang="zh-CN" altLang="en-US" sz="800" dirty="0">
            <a:latin typeface="+mn-ea"/>
            <a:ea typeface="+mn-ea"/>
          </a:endParaRPr>
        </a:p>
      </dgm:t>
    </dgm:pt>
    <dgm:pt modelId="{BC57D277-946A-4B65-93F1-B3FA8151BBEE}" type="parTrans" cxnId="{9360005B-7008-402F-A248-D9688DE8E245}">
      <dgm:prSet/>
      <dgm:spPr/>
      <dgm:t>
        <a:bodyPr/>
        <a:lstStyle/>
        <a:p>
          <a:endParaRPr lang="zh-CN" altLang="en-US" sz="1400"/>
        </a:p>
      </dgm:t>
    </dgm:pt>
    <dgm:pt modelId="{2BC92DC2-7E44-40E6-A879-EF702279F0EA}" type="sibTrans" cxnId="{9360005B-7008-402F-A248-D9688DE8E245}">
      <dgm:prSet custT="1"/>
      <dgm:spPr/>
      <dgm:t>
        <a:bodyPr/>
        <a:lstStyle/>
        <a:p>
          <a:endParaRPr lang="zh-CN" altLang="en-US" sz="300"/>
        </a:p>
      </dgm:t>
    </dgm:pt>
    <dgm:pt modelId="{53E2415B-9ED6-4C57-AD05-89CC385428AA}">
      <dgm:prSet phldrT="[文本]" custT="1"/>
      <dgm:spPr/>
      <dgm:t>
        <a:bodyPr/>
        <a:lstStyle/>
        <a:p>
          <a:r>
            <a:rPr kumimoji="1" lang="en-US" altLang="zh-CN" sz="800" dirty="0">
              <a:latin typeface="微软雅黑" panose="020B0503020204020204" pitchFamily="34" charset="-122"/>
              <a:ea typeface="微软雅黑" panose="020B0503020204020204" pitchFamily="34" charset="-122"/>
            </a:rPr>
            <a:t>2004</a:t>
          </a:r>
          <a:r>
            <a:rPr kumimoji="1" lang="zh-CN" altLang="en-US" sz="800" dirty="0">
              <a:latin typeface="微软雅黑" panose="020B0503020204020204" pitchFamily="34" charset="-122"/>
              <a:ea typeface="微软雅黑" panose="020B0503020204020204" pitchFamily="34" charset="-122"/>
            </a:rPr>
            <a:t>年</a:t>
          </a:r>
          <a:r>
            <a:rPr kumimoji="1" lang="en-US" altLang="zh-CN" sz="800" dirty="0">
              <a:latin typeface="微软雅黑" panose="020B0503020204020204" pitchFamily="34" charset="-122"/>
              <a:ea typeface="微软雅黑" panose="020B0503020204020204" pitchFamily="34" charset="-122"/>
            </a:rPr>
            <a:t>11</a:t>
          </a:r>
          <a:r>
            <a:rPr kumimoji="1" lang="zh-CN" altLang="en-US" sz="800" dirty="0">
              <a:latin typeface="微软雅黑" panose="020B0503020204020204" pitchFamily="34" charset="-122"/>
              <a:ea typeface="微软雅黑" panose="020B0503020204020204" pitchFamily="34" charset="-122"/>
            </a:rPr>
            <a:t>月四部委会签</a:t>
          </a:r>
          <a:r>
            <a:rPr kumimoji="1" lang="en-US"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关于信息安全等级保护工作的实施意见</a:t>
          </a:r>
          <a:r>
            <a:rPr kumimoji="1" lang="en-US"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（公通字</a:t>
          </a:r>
          <a:r>
            <a:rPr kumimoji="1" lang="en-US" altLang="zh-CN" sz="800" dirty="0">
              <a:latin typeface="微软雅黑" panose="020B0503020204020204" pitchFamily="34" charset="-122"/>
              <a:ea typeface="微软雅黑" panose="020B0503020204020204" pitchFamily="34" charset="-122"/>
            </a:rPr>
            <a:t>[2004]66</a:t>
          </a:r>
          <a:r>
            <a:rPr kumimoji="1" lang="zh-CN" altLang="en-US" sz="800" dirty="0">
              <a:latin typeface="微软雅黑" panose="020B0503020204020204" pitchFamily="34" charset="-122"/>
              <a:ea typeface="微软雅黑" panose="020B0503020204020204" pitchFamily="34" charset="-122"/>
            </a:rPr>
            <a:t>号）</a:t>
          </a:r>
          <a:endParaRPr lang="zh-CN" altLang="en-US" sz="800" dirty="0">
            <a:latin typeface="微软雅黑" panose="020B0503020204020204" pitchFamily="34" charset="-122"/>
            <a:ea typeface="微软雅黑" panose="020B0503020204020204" pitchFamily="34" charset="-122"/>
          </a:endParaRPr>
        </a:p>
      </dgm:t>
    </dgm:pt>
    <dgm:pt modelId="{230515D0-E90B-4966-9E20-006C92CD22BE}" type="parTrans" cxnId="{61721708-084E-419D-A153-79FAD784BD05}">
      <dgm:prSet/>
      <dgm:spPr/>
      <dgm:t>
        <a:bodyPr/>
        <a:lstStyle/>
        <a:p>
          <a:endParaRPr lang="zh-CN" altLang="en-US" sz="1400"/>
        </a:p>
      </dgm:t>
    </dgm:pt>
    <dgm:pt modelId="{01914628-1B0C-493F-ACD9-7D926AD1F26A}" type="sibTrans" cxnId="{61721708-084E-419D-A153-79FAD784BD05}">
      <dgm:prSet custT="1"/>
      <dgm:spPr/>
      <dgm:t>
        <a:bodyPr/>
        <a:lstStyle/>
        <a:p>
          <a:endParaRPr lang="zh-CN" altLang="en-US" sz="300"/>
        </a:p>
      </dgm:t>
    </dgm:pt>
    <dgm:pt modelId="{C328CBFF-ED7A-41BB-BFE3-347797CA59E0}">
      <dgm:prSet phldrT="[文本]" custT="1"/>
      <dgm:spPr/>
      <dgm:t>
        <a:bodyPr/>
        <a:lstStyle/>
        <a:p>
          <a:r>
            <a:rPr kumimoji="1" lang="en-US" altLang="zh-CN" sz="800" dirty="0">
              <a:latin typeface="微软雅黑" panose="020B0503020204020204" pitchFamily="34" charset="-122"/>
              <a:ea typeface="微软雅黑" panose="020B0503020204020204" pitchFamily="34" charset="-122"/>
            </a:rPr>
            <a:t>2005</a:t>
          </a:r>
          <a:r>
            <a:rPr kumimoji="1" lang="zh-CN" altLang="en-US" sz="800" dirty="0">
              <a:latin typeface="微软雅黑" panose="020B0503020204020204" pitchFamily="34" charset="-122"/>
              <a:ea typeface="微软雅黑" panose="020B0503020204020204" pitchFamily="34" charset="-122"/>
            </a:rPr>
            <a:t>年</a:t>
          </a:r>
          <a:r>
            <a:rPr kumimoji="1" lang="en-US" altLang="zh-CN" sz="800" dirty="0">
              <a:latin typeface="微软雅黑" panose="020B0503020204020204" pitchFamily="34" charset="-122"/>
              <a:ea typeface="微软雅黑" panose="020B0503020204020204" pitchFamily="34" charset="-122"/>
            </a:rPr>
            <a:t>9</a:t>
          </a:r>
          <a:r>
            <a:rPr kumimoji="1" lang="zh-CN" altLang="en-US" sz="800" dirty="0">
              <a:latin typeface="微软雅黑" panose="020B0503020204020204" pitchFamily="34" charset="-122"/>
              <a:ea typeface="微软雅黑" panose="020B0503020204020204" pitchFamily="34" charset="-122"/>
            </a:rPr>
            <a:t>月国信办文件</a:t>
          </a:r>
          <a:r>
            <a:rPr kumimoji="1" lang="en-US" altLang="zh-CN" sz="800" dirty="0">
              <a:latin typeface="微软雅黑" panose="020B0503020204020204" pitchFamily="34" charset="-122"/>
              <a:ea typeface="微软雅黑" panose="020B0503020204020204" pitchFamily="34" charset="-122"/>
            </a:rPr>
            <a:t>《 </a:t>
          </a:r>
          <a:r>
            <a:rPr kumimoji="1" lang="zh-CN" altLang="en-US" sz="800" dirty="0">
              <a:latin typeface="微软雅黑" panose="020B0503020204020204" pitchFamily="34" charset="-122"/>
              <a:ea typeface="微软雅黑" panose="020B0503020204020204" pitchFamily="34" charset="-122"/>
            </a:rPr>
            <a:t>关于转发</a:t>
          </a:r>
          <a:r>
            <a:rPr kumimoji="1" lang="en-US"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电子政务信息安全等级保护实施指南</a:t>
          </a:r>
          <a:r>
            <a:rPr kumimoji="1" lang="en-US"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的通知 </a:t>
          </a:r>
          <a:r>
            <a:rPr kumimoji="1" lang="en-US"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（国信办</a:t>
          </a:r>
          <a:r>
            <a:rPr kumimoji="1" lang="en-US" altLang="zh-CN" sz="800" dirty="0">
              <a:latin typeface="微软雅黑" panose="020B0503020204020204" pitchFamily="34" charset="-122"/>
              <a:ea typeface="微软雅黑" panose="020B0503020204020204" pitchFamily="34" charset="-122"/>
            </a:rPr>
            <a:t>[2004]25</a:t>
          </a:r>
          <a:r>
            <a:rPr kumimoji="1" lang="zh-CN" altLang="en-US" sz="800" dirty="0">
              <a:latin typeface="微软雅黑" panose="020B0503020204020204" pitchFamily="34" charset="-122"/>
              <a:ea typeface="微软雅黑" panose="020B0503020204020204" pitchFamily="34" charset="-122"/>
            </a:rPr>
            <a:t>号）</a:t>
          </a:r>
          <a:endParaRPr lang="zh-CN" altLang="en-US" sz="800" dirty="0">
            <a:latin typeface="微软雅黑" panose="020B0503020204020204" pitchFamily="34" charset="-122"/>
            <a:ea typeface="微软雅黑" panose="020B0503020204020204" pitchFamily="34" charset="-122"/>
          </a:endParaRPr>
        </a:p>
      </dgm:t>
    </dgm:pt>
    <dgm:pt modelId="{32CD183B-3316-4F46-8710-9E18C4B645DF}" type="parTrans" cxnId="{9C37907F-1ABF-4747-B174-3AC33579AAB3}">
      <dgm:prSet/>
      <dgm:spPr/>
      <dgm:t>
        <a:bodyPr/>
        <a:lstStyle/>
        <a:p>
          <a:endParaRPr lang="zh-CN" altLang="en-US" sz="1400"/>
        </a:p>
      </dgm:t>
    </dgm:pt>
    <dgm:pt modelId="{53BD14F0-1D55-4D9A-A411-34782F7A5B64}" type="sibTrans" cxnId="{9C37907F-1ABF-4747-B174-3AC33579AAB3}">
      <dgm:prSet custT="1"/>
      <dgm:spPr/>
      <dgm:t>
        <a:bodyPr/>
        <a:lstStyle/>
        <a:p>
          <a:endParaRPr lang="zh-CN" altLang="en-US" sz="300"/>
        </a:p>
      </dgm:t>
    </dgm:pt>
    <dgm:pt modelId="{8BB0722D-3C8D-4EBC-AC26-3EEC810C18A3}">
      <dgm:prSet phldrT="[文本]" custT="1"/>
      <dgm:spPr/>
      <dgm:t>
        <a:bodyPr/>
        <a:lstStyle/>
        <a:p>
          <a:r>
            <a:rPr kumimoji="1" lang="en-US" altLang="zh-CN" sz="800" dirty="0">
              <a:latin typeface="微软雅黑" panose="020B0503020204020204" pitchFamily="34" charset="-122"/>
              <a:ea typeface="微软雅黑" panose="020B0503020204020204" pitchFamily="34" charset="-122"/>
            </a:rPr>
            <a:t>2006</a:t>
          </a:r>
          <a:r>
            <a:rPr kumimoji="1" lang="zh-CN" altLang="en-US" sz="800" dirty="0">
              <a:latin typeface="微软雅黑" panose="020B0503020204020204" pitchFamily="34" charset="-122"/>
              <a:ea typeface="微软雅黑" panose="020B0503020204020204" pitchFamily="34" charset="-122"/>
            </a:rPr>
            <a:t>年</a:t>
          </a:r>
          <a:r>
            <a:rPr kumimoji="1" lang="en-US" altLang="zh-CN" sz="800" dirty="0">
              <a:latin typeface="微软雅黑" panose="020B0503020204020204" pitchFamily="34" charset="-122"/>
              <a:ea typeface="微软雅黑" panose="020B0503020204020204" pitchFamily="34" charset="-122"/>
            </a:rPr>
            <a:t>1</a:t>
          </a:r>
          <a:r>
            <a:rPr kumimoji="1" lang="zh-CN" altLang="en-US" sz="800" dirty="0">
              <a:latin typeface="微软雅黑" panose="020B0503020204020204" pitchFamily="34" charset="-122"/>
              <a:ea typeface="微软雅黑" panose="020B0503020204020204" pitchFamily="34" charset="-122"/>
            </a:rPr>
            <a:t>月四部委会签</a:t>
          </a:r>
          <a:r>
            <a:rPr kumimoji="1" lang="en-US" altLang="zh-CN" sz="800" dirty="0">
              <a:latin typeface="微软雅黑" panose="020B0503020204020204" pitchFamily="34" charset="-122"/>
              <a:ea typeface="微软雅黑" panose="020B0503020204020204" pitchFamily="34" charset="-122"/>
            </a:rPr>
            <a:t>《 </a:t>
          </a:r>
          <a:r>
            <a:rPr kumimoji="1" lang="zh-CN" altLang="en-US" sz="800" dirty="0">
              <a:latin typeface="微软雅黑" panose="020B0503020204020204" pitchFamily="34" charset="-122"/>
              <a:ea typeface="微软雅黑" panose="020B0503020204020204" pitchFamily="34" charset="-122"/>
            </a:rPr>
            <a:t>关于印发</a:t>
          </a:r>
          <a:r>
            <a:rPr kumimoji="1" lang="en-US"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信息安全等级保护管理办法的通知 </a:t>
          </a:r>
          <a:r>
            <a:rPr kumimoji="1" lang="en-US"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（公通字</a:t>
          </a:r>
          <a:r>
            <a:rPr kumimoji="1" lang="en-US" altLang="zh-CN" sz="800" dirty="0">
              <a:latin typeface="微软雅黑" panose="020B0503020204020204" pitchFamily="34" charset="-122"/>
              <a:ea typeface="微软雅黑" panose="020B0503020204020204" pitchFamily="34" charset="-122"/>
            </a:rPr>
            <a:t>[2006]7</a:t>
          </a:r>
          <a:r>
            <a:rPr kumimoji="1" lang="zh-CN" altLang="en-US" sz="800" dirty="0">
              <a:latin typeface="微软雅黑" panose="020B0503020204020204" pitchFamily="34" charset="-122"/>
              <a:ea typeface="微软雅黑" panose="020B0503020204020204" pitchFamily="34" charset="-122"/>
            </a:rPr>
            <a:t>号）</a:t>
          </a:r>
          <a:endParaRPr lang="zh-CN" altLang="en-US" sz="800" dirty="0">
            <a:latin typeface="微软雅黑" panose="020B0503020204020204" pitchFamily="34" charset="-122"/>
            <a:ea typeface="微软雅黑" panose="020B0503020204020204" pitchFamily="34" charset="-122"/>
          </a:endParaRPr>
        </a:p>
      </dgm:t>
    </dgm:pt>
    <dgm:pt modelId="{84FAC80B-0346-4AB3-B0EC-A48E65A6EF62}" type="parTrans" cxnId="{3EE8F8EA-020A-4F35-8C90-5E72E0DCB061}">
      <dgm:prSet/>
      <dgm:spPr/>
      <dgm:t>
        <a:bodyPr/>
        <a:lstStyle/>
        <a:p>
          <a:endParaRPr lang="zh-CN" altLang="en-US" sz="1400"/>
        </a:p>
      </dgm:t>
    </dgm:pt>
    <dgm:pt modelId="{DCBA877A-5531-4580-ADB8-3CCCF151DBF3}" type="sibTrans" cxnId="{3EE8F8EA-020A-4F35-8C90-5E72E0DCB061}">
      <dgm:prSet custT="1"/>
      <dgm:spPr/>
      <dgm:t>
        <a:bodyPr/>
        <a:lstStyle/>
        <a:p>
          <a:endParaRPr lang="zh-CN" altLang="en-US" sz="300"/>
        </a:p>
      </dgm:t>
    </dgm:pt>
    <dgm:pt modelId="{D98E19F1-6288-4BFD-8C8E-514340C7C8EF}">
      <dgm:prSet phldrT="[文本]" custT="1"/>
      <dgm:spPr/>
      <dgm:t>
        <a:bodyPr/>
        <a:lstStyle/>
        <a:p>
          <a:r>
            <a:rPr kumimoji="1" lang="en-US" altLang="zh-CN" sz="800" dirty="0">
              <a:latin typeface="微软雅黑" panose="020B0503020204020204" pitchFamily="34" charset="-122"/>
              <a:ea typeface="微软雅黑" panose="020B0503020204020204" pitchFamily="34" charset="-122"/>
            </a:rPr>
            <a:t>2007</a:t>
          </a:r>
          <a:r>
            <a:rPr kumimoji="1" lang="zh-CN" altLang="en-US" sz="800" dirty="0">
              <a:latin typeface="微软雅黑" panose="020B0503020204020204" pitchFamily="34" charset="-122"/>
              <a:ea typeface="微软雅黑" panose="020B0503020204020204" pitchFamily="34" charset="-122"/>
            </a:rPr>
            <a:t>年</a:t>
          </a:r>
          <a:r>
            <a:rPr kumimoji="1" lang="en-US" altLang="zh-CN" sz="800" dirty="0">
              <a:latin typeface="微软雅黑" panose="020B0503020204020204" pitchFamily="34" charset="-122"/>
              <a:ea typeface="微软雅黑" panose="020B0503020204020204" pitchFamily="34" charset="-122"/>
            </a:rPr>
            <a:t>6</a:t>
          </a:r>
          <a:r>
            <a:rPr kumimoji="1" lang="zh-CN" altLang="en-US" sz="800" dirty="0">
              <a:latin typeface="微软雅黑" panose="020B0503020204020204" pitchFamily="34" charset="-122"/>
              <a:ea typeface="微软雅黑" panose="020B0503020204020204" pitchFamily="34" charset="-122"/>
            </a:rPr>
            <a:t>月公安部、保密局、国密局、国信办联合印发</a:t>
          </a:r>
          <a:r>
            <a:rPr kumimoji="1" lang="zh-CN"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信息安全等级保护管理办法</a:t>
          </a:r>
          <a:r>
            <a:rPr kumimoji="1" lang="zh-CN"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（公通字［</a:t>
          </a:r>
          <a:r>
            <a:rPr kumimoji="1" lang="en-US" altLang="zh-CN" sz="800" dirty="0">
              <a:latin typeface="微软雅黑" panose="020B0503020204020204" pitchFamily="34" charset="-122"/>
              <a:ea typeface="微软雅黑" panose="020B0503020204020204" pitchFamily="34" charset="-122"/>
            </a:rPr>
            <a:t>2007</a:t>
          </a:r>
          <a:r>
            <a:rPr kumimoji="1" lang="zh-CN" altLang="en-US" sz="800" dirty="0">
              <a:latin typeface="微软雅黑" panose="020B0503020204020204" pitchFamily="34" charset="-122"/>
              <a:ea typeface="微软雅黑" panose="020B0503020204020204" pitchFamily="34" charset="-122"/>
            </a:rPr>
            <a:t>］</a:t>
          </a:r>
          <a:r>
            <a:rPr kumimoji="1" lang="en-US" altLang="zh-CN" sz="800" dirty="0">
              <a:latin typeface="微软雅黑" panose="020B0503020204020204" pitchFamily="34" charset="-122"/>
              <a:ea typeface="微软雅黑" panose="020B0503020204020204" pitchFamily="34" charset="-122"/>
            </a:rPr>
            <a:t>43</a:t>
          </a:r>
          <a:r>
            <a:rPr kumimoji="1" lang="zh-CN" altLang="en-US" sz="800" dirty="0">
              <a:latin typeface="微软雅黑" panose="020B0503020204020204" pitchFamily="34" charset="-122"/>
              <a:ea typeface="微软雅黑" panose="020B0503020204020204" pitchFamily="34" charset="-122"/>
            </a:rPr>
            <a:t>号 ）</a:t>
          </a:r>
          <a:endParaRPr lang="zh-CN" altLang="en-US" sz="800" dirty="0">
            <a:latin typeface="微软雅黑" panose="020B0503020204020204" pitchFamily="34" charset="-122"/>
            <a:ea typeface="微软雅黑" panose="020B0503020204020204" pitchFamily="34" charset="-122"/>
          </a:endParaRPr>
        </a:p>
      </dgm:t>
    </dgm:pt>
    <dgm:pt modelId="{61CBEC21-9B0C-449F-92DA-B621C7CB5E39}" type="parTrans" cxnId="{7FF8081C-48FC-4906-AD75-34DA56D214F6}">
      <dgm:prSet/>
      <dgm:spPr/>
      <dgm:t>
        <a:bodyPr/>
        <a:lstStyle/>
        <a:p>
          <a:endParaRPr lang="zh-CN" altLang="en-US" sz="1400"/>
        </a:p>
      </dgm:t>
    </dgm:pt>
    <dgm:pt modelId="{9F89BDBE-52F3-4147-BB1A-7E8F23FD90F0}" type="sibTrans" cxnId="{7FF8081C-48FC-4906-AD75-34DA56D214F6}">
      <dgm:prSet custT="1"/>
      <dgm:spPr/>
      <dgm:t>
        <a:bodyPr/>
        <a:lstStyle/>
        <a:p>
          <a:endParaRPr lang="zh-CN" altLang="en-US" sz="300"/>
        </a:p>
      </dgm:t>
    </dgm:pt>
    <dgm:pt modelId="{66829911-1A92-4BDD-8634-D6D3B074EDDC}">
      <dgm:prSet phldrT="[文本]" custT="1"/>
      <dgm:spPr/>
      <dgm:t>
        <a:bodyPr/>
        <a:lstStyle/>
        <a:p>
          <a:r>
            <a:rPr kumimoji="1" lang="en-US" altLang="zh-CN" sz="800" dirty="0">
              <a:latin typeface="微软雅黑" panose="020B0503020204020204" pitchFamily="34" charset="-122"/>
              <a:ea typeface="微软雅黑" panose="020B0503020204020204" pitchFamily="34" charset="-122"/>
            </a:rPr>
            <a:t>2007</a:t>
          </a:r>
          <a:r>
            <a:rPr kumimoji="1" lang="zh-CN" altLang="en-US" sz="800" dirty="0">
              <a:latin typeface="微软雅黑" panose="020B0503020204020204" pitchFamily="34" charset="-122"/>
              <a:ea typeface="微软雅黑" panose="020B0503020204020204" pitchFamily="34" charset="-122"/>
            </a:rPr>
            <a:t>年</a:t>
          </a:r>
          <a:r>
            <a:rPr kumimoji="1" lang="en-US" altLang="zh-CN" sz="800" dirty="0">
              <a:latin typeface="微软雅黑" panose="020B0503020204020204" pitchFamily="34" charset="-122"/>
              <a:ea typeface="微软雅黑" panose="020B0503020204020204" pitchFamily="34" charset="-122"/>
            </a:rPr>
            <a:t>7</a:t>
          </a:r>
          <a:r>
            <a:rPr kumimoji="1" lang="zh-CN" altLang="en-US" sz="800" dirty="0">
              <a:latin typeface="微软雅黑" panose="020B0503020204020204" pitchFamily="34" charset="-122"/>
              <a:ea typeface="微软雅黑" panose="020B0503020204020204" pitchFamily="34" charset="-122"/>
            </a:rPr>
            <a:t>月</a:t>
          </a:r>
          <a:r>
            <a:rPr kumimoji="1" lang="en-US" altLang="zh-CN" sz="800" dirty="0">
              <a:latin typeface="微软雅黑" panose="020B0503020204020204" pitchFamily="34" charset="-122"/>
              <a:ea typeface="微软雅黑" panose="020B0503020204020204" pitchFamily="34" charset="-122"/>
            </a:rPr>
            <a:t>《</a:t>
          </a:r>
          <a:r>
            <a:rPr kumimoji="1" lang="zh-CN" altLang="en-US" sz="800" dirty="0">
              <a:latin typeface="微软雅黑" panose="020B0503020204020204" pitchFamily="34" charset="-122"/>
              <a:ea typeface="微软雅黑" panose="020B0503020204020204" pitchFamily="34" charset="-122"/>
            </a:rPr>
            <a:t>关于开展全国重要信息系统安全等级保护定级工作的通知</a:t>
          </a:r>
          <a:r>
            <a:rPr kumimoji="1" lang="en-US" altLang="zh-CN" sz="800" dirty="0">
              <a:latin typeface="微软雅黑" panose="020B0503020204020204" pitchFamily="34" charset="-122"/>
              <a:ea typeface="微软雅黑" panose="020B0503020204020204" pitchFamily="34" charset="-122"/>
            </a:rPr>
            <a:t>》</a:t>
          </a:r>
          <a:r>
            <a:rPr kumimoji="1" lang="zh-CN" altLang="zh-CN" sz="800" dirty="0">
              <a:latin typeface="微软雅黑" panose="020B0503020204020204" pitchFamily="34" charset="-122"/>
              <a:ea typeface="微软雅黑" panose="020B0503020204020204" pitchFamily="34" charset="-122"/>
            </a:rPr>
            <a:t> </a:t>
          </a:r>
          <a:r>
            <a:rPr kumimoji="1" lang="zh-CN" altLang="en-US" sz="800" dirty="0">
              <a:latin typeface="微软雅黑" panose="020B0503020204020204" pitchFamily="34" charset="-122"/>
              <a:ea typeface="微软雅黑" panose="020B0503020204020204" pitchFamily="34" charset="-122"/>
            </a:rPr>
            <a:t>（公信安</a:t>
          </a:r>
          <a:r>
            <a:rPr kumimoji="1" lang="en-US" altLang="en-US" sz="800" dirty="0">
              <a:latin typeface="微软雅黑" panose="020B0503020204020204" pitchFamily="34" charset="-122"/>
              <a:ea typeface="微软雅黑" panose="020B0503020204020204" pitchFamily="34" charset="-122"/>
            </a:rPr>
            <a:t>[2007]861</a:t>
          </a:r>
          <a:r>
            <a:rPr kumimoji="1" lang="zh-CN" altLang="en-US" sz="800" dirty="0">
              <a:latin typeface="微软雅黑" panose="020B0503020204020204" pitchFamily="34" charset="-122"/>
              <a:ea typeface="微软雅黑" panose="020B0503020204020204" pitchFamily="34" charset="-122"/>
            </a:rPr>
            <a:t>号</a:t>
          </a:r>
          <a:r>
            <a:rPr kumimoji="1" lang="zh-CN" altLang="en-US" sz="800" dirty="0">
              <a:latin typeface="+mn-ea"/>
              <a:ea typeface="+mn-ea"/>
            </a:rPr>
            <a:t>）</a:t>
          </a:r>
          <a:endParaRPr lang="zh-CN" altLang="en-US" sz="800" dirty="0">
            <a:latin typeface="+mn-ea"/>
            <a:ea typeface="+mn-ea"/>
          </a:endParaRPr>
        </a:p>
      </dgm:t>
    </dgm:pt>
    <dgm:pt modelId="{EBCE1276-EF00-4158-8F95-E2050F6F1117}" type="parTrans" cxnId="{337A9513-D908-4208-B403-6DAE4194D59E}">
      <dgm:prSet/>
      <dgm:spPr/>
      <dgm:t>
        <a:bodyPr/>
        <a:lstStyle/>
        <a:p>
          <a:endParaRPr lang="zh-CN" altLang="en-US" sz="1400"/>
        </a:p>
      </dgm:t>
    </dgm:pt>
    <dgm:pt modelId="{928F01C8-0B2A-4CB3-9D94-708B9F0BED0F}" type="sibTrans" cxnId="{337A9513-D908-4208-B403-6DAE4194D59E}">
      <dgm:prSet custT="1"/>
      <dgm:spPr/>
      <dgm:t>
        <a:bodyPr/>
        <a:lstStyle/>
        <a:p>
          <a:endParaRPr lang="zh-CN" altLang="en-US" sz="300"/>
        </a:p>
      </dgm:t>
    </dgm:pt>
    <dgm:pt modelId="{3C634A47-658E-4C32-8E72-488689ADB98D}">
      <dgm:prSet phldrT="[文本]" custT="1"/>
      <dgm:spPr/>
      <dgm:t>
        <a:bodyPr/>
        <a:lstStyle/>
        <a:p>
          <a:r>
            <a:rPr lang="en-US" altLang="zh-CN" sz="800" dirty="0">
              <a:latin typeface="微软雅黑" panose="020B0503020204020204" pitchFamily="34" charset="-122"/>
              <a:ea typeface="微软雅黑" panose="020B0503020204020204" pitchFamily="34" charset="-122"/>
            </a:rPr>
            <a:t>2008</a:t>
          </a:r>
          <a:r>
            <a:rPr lang="zh-CN" altLang="en-US" sz="800" dirty="0">
              <a:latin typeface="微软雅黑" panose="020B0503020204020204" pitchFamily="34" charset="-122"/>
              <a:ea typeface="微软雅黑" panose="020B0503020204020204" pitchFamily="34" charset="-122"/>
            </a:rPr>
            <a:t>年发布</a:t>
          </a:r>
          <a:r>
            <a:rPr lang="en-US" altLang="en-US" sz="800" dirty="0">
              <a:latin typeface="微软雅黑" panose="020B0503020204020204" pitchFamily="34" charset="-122"/>
              <a:ea typeface="微软雅黑" panose="020B0503020204020204" pitchFamily="34" charset="-122"/>
            </a:rPr>
            <a:t>GB/T 22239—2008 </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信息系统安全等级保护基本要求</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a:t>
          </a:r>
          <a:r>
            <a:rPr lang="en-US" altLang="en-US" sz="800" dirty="0">
              <a:latin typeface="微软雅黑" panose="020B0503020204020204" pitchFamily="34" charset="-122"/>
              <a:ea typeface="微软雅黑" panose="020B0503020204020204" pitchFamily="34" charset="-122"/>
            </a:rPr>
            <a:t>GB/T 22240—2008 </a:t>
          </a:r>
          <a:r>
            <a:rPr lang="en-US" altLang="zh-CN" sz="800" dirty="0">
              <a:latin typeface="微软雅黑" panose="020B0503020204020204" pitchFamily="34" charset="-122"/>
              <a:ea typeface="微软雅黑" panose="020B0503020204020204" pitchFamily="34" charset="-122"/>
            </a:rPr>
            <a:t>《</a:t>
          </a:r>
          <a:r>
            <a:rPr lang="zh-CN" altLang="en-US" sz="800" dirty="0">
              <a:latin typeface="微软雅黑" panose="020B0503020204020204" pitchFamily="34" charset="-122"/>
              <a:ea typeface="微软雅黑" panose="020B0503020204020204" pitchFamily="34" charset="-122"/>
            </a:rPr>
            <a:t>信息系统安全等级保护定级指南</a:t>
          </a:r>
          <a:r>
            <a:rPr lang="en-US" altLang="zh-CN" sz="800" dirty="0">
              <a:latin typeface="微软雅黑" panose="020B0503020204020204" pitchFamily="34" charset="-122"/>
              <a:ea typeface="微软雅黑" panose="020B0503020204020204" pitchFamily="34" charset="-122"/>
            </a:rPr>
            <a:t>》</a:t>
          </a:r>
          <a:endParaRPr lang="zh-CN" altLang="en-US" sz="800" dirty="0">
            <a:latin typeface="微软雅黑" panose="020B0503020204020204" pitchFamily="34" charset="-122"/>
            <a:ea typeface="微软雅黑" panose="020B0503020204020204" pitchFamily="34" charset="-122"/>
          </a:endParaRPr>
        </a:p>
      </dgm:t>
    </dgm:pt>
    <dgm:pt modelId="{061D0BC7-49EE-4B03-8E82-06A167C18907}" type="parTrans" cxnId="{B14BC0E9-D900-412C-85C1-3C828401EBDE}">
      <dgm:prSet/>
      <dgm:spPr/>
      <dgm:t>
        <a:bodyPr/>
        <a:lstStyle/>
        <a:p>
          <a:endParaRPr lang="zh-CN" altLang="en-US" sz="1400"/>
        </a:p>
      </dgm:t>
    </dgm:pt>
    <dgm:pt modelId="{7874BA6A-8BA4-4C91-8FC5-C90E0A8B6CB1}" type="sibTrans" cxnId="{B14BC0E9-D900-412C-85C1-3C828401EBDE}">
      <dgm:prSet custT="1"/>
      <dgm:spPr/>
      <dgm:t>
        <a:bodyPr/>
        <a:lstStyle/>
        <a:p>
          <a:endParaRPr lang="zh-CN" altLang="en-US" sz="300"/>
        </a:p>
      </dgm:t>
    </dgm:pt>
    <dgm:pt modelId="{810CCEBE-66D9-4F65-9F1F-C57DB7030694}">
      <dgm:prSet phldrT="[文本]" custT="1"/>
      <dgm:spPr/>
      <dgm:t>
        <a:bodyPr/>
        <a:lstStyle/>
        <a:p>
          <a:r>
            <a:rPr lang="en-US" altLang="zh-CN" sz="800" dirty="0">
              <a:latin typeface="微软雅黑" panose="020B0503020204020204" pitchFamily="34" charset="-122"/>
              <a:ea typeface="微软雅黑" panose="020B0503020204020204" pitchFamily="34" charset="-122"/>
            </a:rPr>
            <a:t>2009</a:t>
          </a:r>
          <a:r>
            <a:rPr lang="zh-CN" altLang="en-US" sz="800" dirty="0">
              <a:latin typeface="微软雅黑" panose="020B0503020204020204" pitchFamily="34" charset="-122"/>
              <a:ea typeface="微软雅黑" panose="020B0503020204020204" pitchFamily="34" charset="-122"/>
            </a:rPr>
            <a:t>年公安部发文</a:t>
          </a:r>
          <a:r>
            <a:rPr lang="zh-CN" sz="800" dirty="0">
              <a:latin typeface="微软雅黑" panose="020B0503020204020204" pitchFamily="34" charset="-122"/>
              <a:ea typeface="微软雅黑" panose="020B0503020204020204" pitchFamily="34" charset="-122"/>
            </a:rPr>
            <a:t>《关于开展信息系统等级保护安全建设整改工作的指导意见》（公信安</a:t>
          </a:r>
          <a:r>
            <a:rPr lang="en-US" sz="800" dirty="0">
              <a:latin typeface="微软雅黑" panose="020B0503020204020204" pitchFamily="34" charset="-122"/>
              <a:ea typeface="微软雅黑" panose="020B0503020204020204" pitchFamily="34" charset="-122"/>
            </a:rPr>
            <a:t>[2009]1429</a:t>
          </a:r>
          <a:r>
            <a:rPr lang="zh-CN" sz="800" dirty="0">
              <a:latin typeface="微软雅黑" panose="020B0503020204020204" pitchFamily="34" charset="-122"/>
              <a:ea typeface="微软雅黑" panose="020B0503020204020204" pitchFamily="34" charset="-122"/>
            </a:rPr>
            <a:t>号）</a:t>
          </a:r>
          <a:endParaRPr lang="zh-CN" altLang="en-US" sz="800" dirty="0">
            <a:latin typeface="微软雅黑" panose="020B0503020204020204" pitchFamily="34" charset="-122"/>
            <a:ea typeface="微软雅黑" panose="020B0503020204020204" pitchFamily="34" charset="-122"/>
          </a:endParaRPr>
        </a:p>
      </dgm:t>
    </dgm:pt>
    <dgm:pt modelId="{D9737F18-964F-4F5A-B2DC-96BEDC3883FF}" type="parTrans" cxnId="{AA579F69-8E87-4F5D-8596-F264ED7457F4}">
      <dgm:prSet/>
      <dgm:spPr/>
      <dgm:t>
        <a:bodyPr/>
        <a:lstStyle/>
        <a:p>
          <a:endParaRPr lang="zh-CN" altLang="en-US" sz="1400"/>
        </a:p>
      </dgm:t>
    </dgm:pt>
    <dgm:pt modelId="{DB1C578F-5945-43EA-B778-37F396B94898}" type="sibTrans" cxnId="{AA579F69-8E87-4F5D-8596-F264ED7457F4}">
      <dgm:prSet custT="1"/>
      <dgm:spPr/>
      <dgm:t>
        <a:bodyPr/>
        <a:lstStyle/>
        <a:p>
          <a:endParaRPr lang="zh-CN" altLang="en-US" sz="300"/>
        </a:p>
      </dgm:t>
    </dgm:pt>
    <dgm:pt modelId="{F28F57DB-E282-4EAE-91D0-2D0F906B4D32}">
      <dgm:prSet phldrT="[文本]" custT="1"/>
      <dgm:spPr/>
      <dgm:t>
        <a:bodyPr/>
        <a:lstStyle/>
        <a:p>
          <a:r>
            <a:rPr lang="en-US" altLang="zh-CN" sz="800" dirty="0">
              <a:latin typeface="微软雅黑" panose="020B0503020204020204" pitchFamily="34" charset="-122"/>
              <a:ea typeface="微软雅黑" panose="020B0503020204020204" pitchFamily="34" charset="-122"/>
            </a:rPr>
            <a:t>2010</a:t>
          </a:r>
          <a:r>
            <a:rPr lang="zh-CN" altLang="en-US" sz="800" dirty="0">
              <a:latin typeface="微软雅黑" panose="020B0503020204020204" pitchFamily="34" charset="-122"/>
              <a:ea typeface="微软雅黑" panose="020B0503020204020204" pitchFamily="34" charset="-122"/>
            </a:rPr>
            <a:t>年</a:t>
          </a:r>
          <a:r>
            <a:rPr lang="en-US" altLang="zh-CN" sz="800" dirty="0">
              <a:latin typeface="微软雅黑" panose="020B0503020204020204" pitchFamily="34" charset="-122"/>
              <a:ea typeface="微软雅黑" panose="020B0503020204020204" pitchFamily="34" charset="-122"/>
            </a:rPr>
            <a:t>3</a:t>
          </a:r>
          <a:r>
            <a:rPr lang="zh-CN" altLang="en-US" sz="800" dirty="0">
              <a:latin typeface="微软雅黑" panose="020B0503020204020204" pitchFamily="34" charset="-122"/>
              <a:ea typeface="微软雅黑" panose="020B0503020204020204" pitchFamily="34" charset="-122"/>
            </a:rPr>
            <a:t>月</a:t>
          </a:r>
          <a:r>
            <a:rPr lang="zh-CN" sz="800" dirty="0">
              <a:latin typeface="微软雅黑" panose="020B0503020204020204" pitchFamily="34" charset="-122"/>
              <a:ea typeface="微软雅黑" panose="020B0503020204020204" pitchFamily="34" charset="-122"/>
            </a:rPr>
            <a:t>公安部发文《关于推动信息安全等级保护测评体系建设和开展等级测评工作的通知》（公信安</a:t>
          </a:r>
          <a:r>
            <a:rPr lang="en-US" sz="800" dirty="0">
              <a:latin typeface="微软雅黑" panose="020B0503020204020204" pitchFamily="34" charset="-122"/>
              <a:ea typeface="微软雅黑" panose="020B0503020204020204" pitchFamily="34" charset="-122"/>
            </a:rPr>
            <a:t>[303]</a:t>
          </a:r>
          <a:r>
            <a:rPr lang="zh-CN" sz="800" dirty="0">
              <a:latin typeface="微软雅黑" panose="020B0503020204020204" pitchFamily="34" charset="-122"/>
              <a:ea typeface="微软雅黑" panose="020B0503020204020204" pitchFamily="34" charset="-122"/>
            </a:rPr>
            <a:t>号）</a:t>
          </a:r>
          <a:endParaRPr lang="zh-CN" altLang="en-US" sz="800" dirty="0">
            <a:latin typeface="微软雅黑" panose="020B0503020204020204" pitchFamily="34" charset="-122"/>
            <a:ea typeface="微软雅黑" panose="020B0503020204020204" pitchFamily="34" charset="-122"/>
          </a:endParaRPr>
        </a:p>
      </dgm:t>
    </dgm:pt>
    <dgm:pt modelId="{778D54B3-4590-45C4-A171-51881D0E9814}" type="parTrans" cxnId="{7164BE81-838C-45A0-BD1C-294E884973BE}">
      <dgm:prSet/>
      <dgm:spPr/>
      <dgm:t>
        <a:bodyPr/>
        <a:lstStyle/>
        <a:p>
          <a:endParaRPr lang="zh-CN" altLang="en-US" sz="1400"/>
        </a:p>
      </dgm:t>
    </dgm:pt>
    <dgm:pt modelId="{FE6BA0F5-5DE3-4450-90CB-2C766F5C5385}" type="sibTrans" cxnId="{7164BE81-838C-45A0-BD1C-294E884973BE}">
      <dgm:prSet/>
      <dgm:spPr/>
      <dgm:t>
        <a:bodyPr/>
        <a:lstStyle/>
        <a:p>
          <a:endParaRPr lang="zh-CN" altLang="en-US" sz="1400"/>
        </a:p>
      </dgm:t>
    </dgm:pt>
    <dgm:pt modelId="{D2FD3EDF-53C6-4B88-A3E0-375ACD635069}">
      <dgm:prSet phldrT="[文本]" custT="1"/>
      <dgm:spPr/>
      <dgm:t>
        <a:bodyPr/>
        <a:lstStyle/>
        <a:p>
          <a:r>
            <a:rPr lang="zh-CN" altLang="en-US" sz="800" dirty="0">
              <a:latin typeface="微软雅黑" panose="020B0503020204020204" pitchFamily="34" charset="-122"/>
              <a:ea typeface="微软雅黑" panose="020B0503020204020204" pitchFamily="34" charset="-122"/>
            </a:rPr>
            <a:t>中华人民共和国计算机信息系统安全保护条例 </a:t>
          </a:r>
          <a:r>
            <a:rPr lang="en-US" altLang="en-US" sz="800" dirty="0">
              <a:latin typeface="微软雅黑" panose="020B0503020204020204" pitchFamily="34" charset="-122"/>
              <a:ea typeface="微软雅黑" panose="020B0503020204020204" pitchFamily="34" charset="-122"/>
            </a:rPr>
            <a:t>(1994</a:t>
          </a:r>
          <a:r>
            <a:rPr lang="zh-CN" altLang="en-US" sz="800" dirty="0">
              <a:latin typeface="微软雅黑" panose="020B0503020204020204" pitchFamily="34" charset="-122"/>
              <a:ea typeface="微软雅黑" panose="020B0503020204020204" pitchFamily="34" charset="-122"/>
            </a:rPr>
            <a:t>年</a:t>
          </a:r>
          <a:r>
            <a:rPr lang="en-US" altLang="en-US" sz="800" dirty="0">
              <a:latin typeface="微软雅黑" panose="020B0503020204020204" pitchFamily="34" charset="-122"/>
              <a:ea typeface="微软雅黑" panose="020B0503020204020204" pitchFamily="34" charset="-122"/>
            </a:rPr>
            <a:t>2</a:t>
          </a:r>
          <a:r>
            <a:rPr lang="zh-CN" altLang="en-US" sz="800" dirty="0">
              <a:latin typeface="微软雅黑" panose="020B0503020204020204" pitchFamily="34" charset="-122"/>
              <a:ea typeface="微软雅黑" panose="020B0503020204020204" pitchFamily="34" charset="-122"/>
            </a:rPr>
            <a:t>月</a:t>
          </a:r>
          <a:r>
            <a:rPr lang="en-US" altLang="en-US" sz="800" dirty="0">
              <a:latin typeface="微软雅黑" panose="020B0503020204020204" pitchFamily="34" charset="-122"/>
              <a:ea typeface="微软雅黑" panose="020B0503020204020204" pitchFamily="34" charset="-122"/>
            </a:rPr>
            <a:t>18</a:t>
          </a:r>
          <a:r>
            <a:rPr lang="zh-CN" altLang="en-US" sz="800" dirty="0">
              <a:latin typeface="微软雅黑" panose="020B0503020204020204" pitchFamily="34" charset="-122"/>
              <a:ea typeface="微软雅黑" panose="020B0503020204020204" pitchFamily="34" charset="-122"/>
            </a:rPr>
            <a:t>日中华人民共和国国务院令</a:t>
          </a:r>
          <a:r>
            <a:rPr lang="en-US" altLang="en-US" sz="800" dirty="0">
              <a:latin typeface="微软雅黑" panose="020B0503020204020204" pitchFamily="34" charset="-122"/>
              <a:ea typeface="微软雅黑" panose="020B0503020204020204" pitchFamily="34" charset="-122"/>
            </a:rPr>
            <a:t>147</a:t>
          </a:r>
          <a:r>
            <a:rPr lang="zh-CN" altLang="en-US" sz="800" dirty="0">
              <a:latin typeface="微软雅黑" panose="020B0503020204020204" pitchFamily="34" charset="-122"/>
              <a:ea typeface="微软雅黑" panose="020B0503020204020204" pitchFamily="34" charset="-122"/>
            </a:rPr>
            <a:t>号发布</a:t>
          </a:r>
          <a:r>
            <a:rPr lang="en-US" altLang="en-US" sz="800" dirty="0">
              <a:latin typeface="微软雅黑" panose="020B0503020204020204" pitchFamily="34" charset="-122"/>
              <a:ea typeface="微软雅黑" panose="020B0503020204020204" pitchFamily="34" charset="-122"/>
            </a:rPr>
            <a:t>)</a:t>
          </a:r>
          <a:endParaRPr lang="zh-CN" altLang="en-US" sz="800" dirty="0">
            <a:latin typeface="微软雅黑" panose="020B0503020204020204" pitchFamily="34" charset="-122"/>
            <a:ea typeface="微软雅黑" panose="020B0503020204020204" pitchFamily="34" charset="-122"/>
          </a:endParaRPr>
        </a:p>
      </dgm:t>
    </dgm:pt>
    <dgm:pt modelId="{9C77147D-8E06-4310-B56D-09D3BD4C1460}" type="parTrans" cxnId="{55BA7329-E339-4808-9B90-FCE975723065}">
      <dgm:prSet/>
      <dgm:spPr/>
      <dgm:t>
        <a:bodyPr/>
        <a:lstStyle/>
        <a:p>
          <a:endParaRPr lang="zh-CN" altLang="en-US" sz="1400"/>
        </a:p>
      </dgm:t>
    </dgm:pt>
    <dgm:pt modelId="{A69848E7-15C3-4FBD-B083-14DF79CF0CA1}" type="sibTrans" cxnId="{55BA7329-E339-4808-9B90-FCE975723065}">
      <dgm:prSet custT="1"/>
      <dgm:spPr/>
      <dgm:t>
        <a:bodyPr/>
        <a:lstStyle/>
        <a:p>
          <a:endParaRPr lang="zh-CN" altLang="en-US" sz="300"/>
        </a:p>
      </dgm:t>
    </dgm:pt>
    <dgm:pt modelId="{A406C028-540F-4A7B-A82D-99F03C7B75AC}">
      <dgm:prSet phldrT="[文本]" custT="1"/>
      <dgm:spPr/>
      <dgm:t>
        <a:bodyPr/>
        <a:lstStyle/>
        <a:p>
          <a:r>
            <a:rPr lang="en-US" altLang="zh-CN" sz="800" b="0" dirty="0">
              <a:latin typeface="微软雅黑" panose="020B0503020204020204" pitchFamily="34" charset="-122"/>
              <a:ea typeface="微软雅黑" panose="020B0503020204020204" pitchFamily="34" charset="-122"/>
            </a:rPr>
            <a:t>2016</a:t>
          </a:r>
          <a:r>
            <a:rPr lang="zh-CN" altLang="en-US" sz="800" b="0" dirty="0">
              <a:latin typeface="微软雅黑" panose="020B0503020204020204" pitchFamily="34" charset="-122"/>
              <a:ea typeface="微软雅黑" panose="020B0503020204020204" pitchFamily="34" charset="-122"/>
            </a:rPr>
            <a:t>年</a:t>
          </a:r>
          <a:r>
            <a:rPr lang="en-US" altLang="zh-CN" sz="800" b="0" dirty="0">
              <a:latin typeface="微软雅黑" panose="020B0503020204020204" pitchFamily="34" charset="-122"/>
              <a:ea typeface="微软雅黑" panose="020B0503020204020204" pitchFamily="34" charset="-122"/>
            </a:rPr>
            <a:t>10</a:t>
          </a:r>
          <a:r>
            <a:rPr lang="zh-CN" altLang="en-US" sz="800" b="0" dirty="0">
              <a:latin typeface="微软雅黑" panose="020B0503020204020204" pitchFamily="34" charset="-122"/>
              <a:ea typeface="微软雅黑" panose="020B0503020204020204" pitchFamily="34" charset="-122"/>
            </a:rPr>
            <a:t>月</a:t>
          </a:r>
          <a:r>
            <a:rPr kumimoji="0" lang="zh-CN" altLang="en-US" sz="800" b="0" dirty="0">
              <a:effectLst>
                <a:outerShdw blurRad="38100" dist="38100" dir="2700000" algn="tl">
                  <a:srgbClr val="C0C0C0"/>
                </a:outerShdw>
              </a:effectLst>
              <a:latin typeface="微软雅黑" panose="020B0503020204020204" pitchFamily="34" charset="-122"/>
              <a:ea typeface="微软雅黑" panose="020B0503020204020204" pitchFamily="34" charset="-122"/>
            </a:rPr>
            <a:t>公安部网络安全保卫局组织对原有国家标准 </a:t>
          </a:r>
          <a:r>
            <a:rPr kumimoji="0" lang="en-US" altLang="zh-CN" sz="800" b="0" dirty="0">
              <a:effectLst>
                <a:outerShdw blurRad="38100" dist="38100" dir="2700000" algn="tl">
                  <a:srgbClr val="C0C0C0"/>
                </a:outerShdw>
              </a:effectLst>
              <a:latin typeface="微软雅黑" panose="020B0503020204020204" pitchFamily="34" charset="-122"/>
              <a:ea typeface="微软雅黑" panose="020B0503020204020204" pitchFamily="34" charset="-122"/>
            </a:rPr>
            <a:t>GB/T 22239-2008</a:t>
          </a:r>
          <a:r>
            <a:rPr kumimoji="0" lang="zh-CN" altLang="en-US" sz="800" b="0" dirty="0">
              <a:effectLst>
                <a:outerShdw blurRad="38100" dist="38100" dir="2700000" algn="tl">
                  <a:srgbClr val="C0C0C0"/>
                </a:outerShdw>
              </a:effectLst>
              <a:latin typeface="微软雅黑" panose="020B0503020204020204" pitchFamily="34" charset="-122"/>
              <a:ea typeface="微软雅黑" panose="020B0503020204020204" pitchFamily="34" charset="-122"/>
            </a:rPr>
            <a:t>等系列标准进行了修订，新的国家标准（简称新国标）将于近期正式发布。</a:t>
          </a:r>
          <a:endParaRPr lang="zh-CN" altLang="en-US" sz="800" b="0" dirty="0">
            <a:latin typeface="微软雅黑" panose="020B0503020204020204" pitchFamily="34" charset="-122"/>
            <a:ea typeface="微软雅黑" panose="020B0503020204020204" pitchFamily="34" charset="-122"/>
          </a:endParaRPr>
        </a:p>
      </dgm:t>
    </dgm:pt>
    <dgm:pt modelId="{F484118D-964A-4BFC-952F-53A1D26A955E}" type="parTrans" cxnId="{D8403915-F6AF-492A-BAF3-0E6444D3EAE1}">
      <dgm:prSet/>
      <dgm:spPr/>
      <dgm:t>
        <a:bodyPr/>
        <a:lstStyle/>
        <a:p>
          <a:endParaRPr lang="en-US"/>
        </a:p>
      </dgm:t>
    </dgm:pt>
    <dgm:pt modelId="{8488557D-D8B6-4087-A29D-2AC631845530}" type="sibTrans" cxnId="{D8403915-F6AF-492A-BAF3-0E6444D3EAE1}">
      <dgm:prSet/>
      <dgm:spPr/>
      <dgm:t>
        <a:bodyPr/>
        <a:lstStyle/>
        <a:p>
          <a:endParaRPr lang="en-US"/>
        </a:p>
      </dgm:t>
    </dgm:pt>
    <dgm:pt modelId="{D874F738-79D6-462A-9238-94DF73E8DE15}" type="pres">
      <dgm:prSet presAssocID="{296732A8-8C28-466E-B460-1219B38DE5E8}" presName="Name0" presStyleCnt="0">
        <dgm:presLayoutVars>
          <dgm:dir/>
          <dgm:resizeHandles val="exact"/>
        </dgm:presLayoutVars>
      </dgm:prSet>
      <dgm:spPr/>
    </dgm:pt>
    <dgm:pt modelId="{FD22640C-1057-4C8B-8CFD-B75F9851A780}" type="pres">
      <dgm:prSet presAssocID="{D2FD3EDF-53C6-4B88-A3E0-375ACD635069}" presName="node" presStyleLbl="node1" presStyleIdx="0" presStyleCnt="11" custScaleY="124172">
        <dgm:presLayoutVars>
          <dgm:bulletEnabled val="1"/>
        </dgm:presLayoutVars>
      </dgm:prSet>
      <dgm:spPr/>
    </dgm:pt>
    <dgm:pt modelId="{763D2B87-C98B-46C9-BFE5-53C7042690F1}" type="pres">
      <dgm:prSet presAssocID="{A69848E7-15C3-4FBD-B083-14DF79CF0CA1}" presName="sibTrans" presStyleLbl="sibTrans1D1" presStyleIdx="0" presStyleCnt="10"/>
      <dgm:spPr/>
    </dgm:pt>
    <dgm:pt modelId="{162E0F30-AA33-4A14-A225-13F4409FDA0B}" type="pres">
      <dgm:prSet presAssocID="{A69848E7-15C3-4FBD-B083-14DF79CF0CA1}" presName="connectorText" presStyleLbl="sibTrans1D1" presStyleIdx="0" presStyleCnt="10"/>
      <dgm:spPr/>
    </dgm:pt>
    <dgm:pt modelId="{276A08C6-42BF-4970-8D40-C1320C77E5DC}" type="pres">
      <dgm:prSet presAssocID="{CE3FAA61-CC15-43E8-AD0C-84B9828C82C1}" presName="node" presStyleLbl="node1" presStyleIdx="1" presStyleCnt="11" custScaleY="124172">
        <dgm:presLayoutVars>
          <dgm:bulletEnabled val="1"/>
        </dgm:presLayoutVars>
      </dgm:prSet>
      <dgm:spPr/>
    </dgm:pt>
    <dgm:pt modelId="{CC0202D2-FE63-404B-A590-D6B67BD3AFFC}" type="pres">
      <dgm:prSet presAssocID="{2BC92DC2-7E44-40E6-A879-EF702279F0EA}" presName="sibTrans" presStyleLbl="sibTrans1D1" presStyleIdx="1" presStyleCnt="10"/>
      <dgm:spPr/>
    </dgm:pt>
    <dgm:pt modelId="{225C481E-3B59-49C6-A4C1-C384E5816E5A}" type="pres">
      <dgm:prSet presAssocID="{2BC92DC2-7E44-40E6-A879-EF702279F0EA}" presName="connectorText" presStyleLbl="sibTrans1D1" presStyleIdx="1" presStyleCnt="10"/>
      <dgm:spPr/>
    </dgm:pt>
    <dgm:pt modelId="{C9894775-B6E2-4720-88D7-C7CA587E53F7}" type="pres">
      <dgm:prSet presAssocID="{53E2415B-9ED6-4C57-AD05-89CC385428AA}" presName="node" presStyleLbl="node1" presStyleIdx="2" presStyleCnt="11" custScaleY="124172">
        <dgm:presLayoutVars>
          <dgm:bulletEnabled val="1"/>
        </dgm:presLayoutVars>
      </dgm:prSet>
      <dgm:spPr/>
    </dgm:pt>
    <dgm:pt modelId="{280BDD53-A8E1-40E0-AD8F-2FE964A707FA}" type="pres">
      <dgm:prSet presAssocID="{01914628-1B0C-493F-ACD9-7D926AD1F26A}" presName="sibTrans" presStyleLbl="sibTrans1D1" presStyleIdx="2" presStyleCnt="10"/>
      <dgm:spPr/>
    </dgm:pt>
    <dgm:pt modelId="{3B6B60CC-9CC5-49BE-B40B-5AB67E69DBE2}" type="pres">
      <dgm:prSet presAssocID="{01914628-1B0C-493F-ACD9-7D926AD1F26A}" presName="connectorText" presStyleLbl="sibTrans1D1" presStyleIdx="2" presStyleCnt="10"/>
      <dgm:spPr/>
    </dgm:pt>
    <dgm:pt modelId="{A53553B7-4E74-4531-9411-71450B9A0456}" type="pres">
      <dgm:prSet presAssocID="{C328CBFF-ED7A-41BB-BFE3-347797CA59E0}" presName="node" presStyleLbl="node1" presStyleIdx="3" presStyleCnt="11" custScaleY="124172">
        <dgm:presLayoutVars>
          <dgm:bulletEnabled val="1"/>
        </dgm:presLayoutVars>
      </dgm:prSet>
      <dgm:spPr/>
    </dgm:pt>
    <dgm:pt modelId="{A84B5843-FD18-417C-9193-029F5FCA1153}" type="pres">
      <dgm:prSet presAssocID="{53BD14F0-1D55-4D9A-A411-34782F7A5B64}" presName="sibTrans" presStyleLbl="sibTrans1D1" presStyleIdx="3" presStyleCnt="10"/>
      <dgm:spPr/>
    </dgm:pt>
    <dgm:pt modelId="{7F96C664-A39F-48F5-AE68-90E2CD946CE6}" type="pres">
      <dgm:prSet presAssocID="{53BD14F0-1D55-4D9A-A411-34782F7A5B64}" presName="connectorText" presStyleLbl="sibTrans1D1" presStyleIdx="3" presStyleCnt="10"/>
      <dgm:spPr/>
    </dgm:pt>
    <dgm:pt modelId="{6A4920CB-E05E-4A1E-A328-78F486AFC97C}" type="pres">
      <dgm:prSet presAssocID="{8BB0722D-3C8D-4EBC-AC26-3EEC810C18A3}" presName="node" presStyleLbl="node1" presStyleIdx="4" presStyleCnt="11" custScaleY="124172">
        <dgm:presLayoutVars>
          <dgm:bulletEnabled val="1"/>
        </dgm:presLayoutVars>
      </dgm:prSet>
      <dgm:spPr/>
    </dgm:pt>
    <dgm:pt modelId="{EC11D476-6BC9-4F18-B2E4-AB1C84AFE540}" type="pres">
      <dgm:prSet presAssocID="{DCBA877A-5531-4580-ADB8-3CCCF151DBF3}" presName="sibTrans" presStyleLbl="sibTrans1D1" presStyleIdx="4" presStyleCnt="10"/>
      <dgm:spPr/>
    </dgm:pt>
    <dgm:pt modelId="{F448C82F-8286-48D0-B546-D55239481A70}" type="pres">
      <dgm:prSet presAssocID="{DCBA877A-5531-4580-ADB8-3CCCF151DBF3}" presName="connectorText" presStyleLbl="sibTrans1D1" presStyleIdx="4" presStyleCnt="10"/>
      <dgm:spPr/>
    </dgm:pt>
    <dgm:pt modelId="{E5B3880F-C425-4226-A005-66624D7BA226}" type="pres">
      <dgm:prSet presAssocID="{D98E19F1-6288-4BFD-8C8E-514340C7C8EF}" presName="node" presStyleLbl="node1" presStyleIdx="5" presStyleCnt="11" custScaleY="124172">
        <dgm:presLayoutVars>
          <dgm:bulletEnabled val="1"/>
        </dgm:presLayoutVars>
      </dgm:prSet>
      <dgm:spPr/>
    </dgm:pt>
    <dgm:pt modelId="{17FAC05A-B4B7-4CDF-BEFD-8C5676A222DC}" type="pres">
      <dgm:prSet presAssocID="{9F89BDBE-52F3-4147-BB1A-7E8F23FD90F0}" presName="sibTrans" presStyleLbl="sibTrans1D1" presStyleIdx="5" presStyleCnt="10"/>
      <dgm:spPr/>
    </dgm:pt>
    <dgm:pt modelId="{DD7D6D1A-7C8C-41AB-97ED-BF63F4D3A4DE}" type="pres">
      <dgm:prSet presAssocID="{9F89BDBE-52F3-4147-BB1A-7E8F23FD90F0}" presName="connectorText" presStyleLbl="sibTrans1D1" presStyleIdx="5" presStyleCnt="10"/>
      <dgm:spPr/>
    </dgm:pt>
    <dgm:pt modelId="{E5F162B3-387B-484F-96CA-8563336EF299}" type="pres">
      <dgm:prSet presAssocID="{66829911-1A92-4BDD-8634-D6D3B074EDDC}" presName="node" presStyleLbl="node1" presStyleIdx="6" presStyleCnt="11" custScaleY="135515">
        <dgm:presLayoutVars>
          <dgm:bulletEnabled val="1"/>
        </dgm:presLayoutVars>
      </dgm:prSet>
      <dgm:spPr/>
    </dgm:pt>
    <dgm:pt modelId="{A3132D9A-41C7-4468-9E81-BF447B0DDC2D}" type="pres">
      <dgm:prSet presAssocID="{928F01C8-0B2A-4CB3-9D94-708B9F0BED0F}" presName="sibTrans" presStyleLbl="sibTrans1D1" presStyleIdx="6" presStyleCnt="10"/>
      <dgm:spPr/>
    </dgm:pt>
    <dgm:pt modelId="{C84A480A-3CFE-4C6C-B12F-3362AB88D20F}" type="pres">
      <dgm:prSet presAssocID="{928F01C8-0B2A-4CB3-9D94-708B9F0BED0F}" presName="connectorText" presStyleLbl="sibTrans1D1" presStyleIdx="6" presStyleCnt="10"/>
      <dgm:spPr/>
    </dgm:pt>
    <dgm:pt modelId="{76046FA8-2F47-4E7E-A4DC-6D627D96D1B1}" type="pres">
      <dgm:prSet presAssocID="{3C634A47-658E-4C32-8E72-488689ADB98D}" presName="node" presStyleLbl="node1" presStyleIdx="7" presStyleCnt="11" custScaleY="135515">
        <dgm:presLayoutVars>
          <dgm:bulletEnabled val="1"/>
        </dgm:presLayoutVars>
      </dgm:prSet>
      <dgm:spPr/>
    </dgm:pt>
    <dgm:pt modelId="{39616F95-31CF-4AA2-83EB-4C0245ECA503}" type="pres">
      <dgm:prSet presAssocID="{7874BA6A-8BA4-4C91-8FC5-C90E0A8B6CB1}" presName="sibTrans" presStyleLbl="sibTrans1D1" presStyleIdx="7" presStyleCnt="10"/>
      <dgm:spPr/>
    </dgm:pt>
    <dgm:pt modelId="{A19BFFE1-539C-4656-ABF0-698046CCB2CA}" type="pres">
      <dgm:prSet presAssocID="{7874BA6A-8BA4-4C91-8FC5-C90E0A8B6CB1}" presName="connectorText" presStyleLbl="sibTrans1D1" presStyleIdx="7" presStyleCnt="10"/>
      <dgm:spPr/>
    </dgm:pt>
    <dgm:pt modelId="{F9E6F6CC-A137-44BB-8420-D5C31CB6F325}" type="pres">
      <dgm:prSet presAssocID="{810CCEBE-66D9-4F65-9F1F-C57DB7030694}" presName="node" presStyleLbl="node1" presStyleIdx="8" presStyleCnt="11" custScaleY="135515">
        <dgm:presLayoutVars>
          <dgm:bulletEnabled val="1"/>
        </dgm:presLayoutVars>
      </dgm:prSet>
      <dgm:spPr/>
    </dgm:pt>
    <dgm:pt modelId="{814CF8E9-FBCD-4BB4-94CE-3F2FA77F4F80}" type="pres">
      <dgm:prSet presAssocID="{DB1C578F-5945-43EA-B778-37F396B94898}" presName="sibTrans" presStyleLbl="sibTrans1D1" presStyleIdx="8" presStyleCnt="10"/>
      <dgm:spPr/>
    </dgm:pt>
    <dgm:pt modelId="{C46C367C-7B1A-4367-90C5-D5A6090F2660}" type="pres">
      <dgm:prSet presAssocID="{DB1C578F-5945-43EA-B778-37F396B94898}" presName="connectorText" presStyleLbl="sibTrans1D1" presStyleIdx="8" presStyleCnt="10"/>
      <dgm:spPr/>
    </dgm:pt>
    <dgm:pt modelId="{C9FB805E-0774-4E99-822C-A215F54972E1}" type="pres">
      <dgm:prSet presAssocID="{F28F57DB-E282-4EAE-91D0-2D0F906B4D32}" presName="node" presStyleLbl="node1" presStyleIdx="9" presStyleCnt="11" custScaleY="135515">
        <dgm:presLayoutVars>
          <dgm:bulletEnabled val="1"/>
        </dgm:presLayoutVars>
      </dgm:prSet>
      <dgm:spPr/>
    </dgm:pt>
    <dgm:pt modelId="{F0DFA477-62D4-49D6-994F-9C5B7A349EB9}" type="pres">
      <dgm:prSet presAssocID="{FE6BA0F5-5DE3-4450-90CB-2C766F5C5385}" presName="sibTrans" presStyleLbl="sibTrans1D1" presStyleIdx="9" presStyleCnt="10"/>
      <dgm:spPr/>
    </dgm:pt>
    <dgm:pt modelId="{9B780869-A62E-42D6-AB45-3753ED0B416A}" type="pres">
      <dgm:prSet presAssocID="{FE6BA0F5-5DE3-4450-90CB-2C766F5C5385}" presName="connectorText" presStyleLbl="sibTrans1D1" presStyleIdx="9" presStyleCnt="10"/>
      <dgm:spPr/>
    </dgm:pt>
    <dgm:pt modelId="{D73EE974-2AE6-4A91-9C7A-F987FD22F414}" type="pres">
      <dgm:prSet presAssocID="{A406C028-540F-4A7B-A82D-99F03C7B75AC}" presName="node" presStyleLbl="node1" presStyleIdx="10" presStyleCnt="11" custScaleX="116277" custScaleY="135515">
        <dgm:presLayoutVars>
          <dgm:bulletEnabled val="1"/>
        </dgm:presLayoutVars>
      </dgm:prSet>
      <dgm:spPr/>
    </dgm:pt>
  </dgm:ptLst>
  <dgm:cxnLst>
    <dgm:cxn modelId="{96626003-7AD9-419A-82D1-98D9CE2773A1}" type="presOf" srcId="{928F01C8-0B2A-4CB3-9D94-708B9F0BED0F}" destId="{A3132D9A-41C7-4468-9E81-BF447B0DDC2D}" srcOrd="0" destOrd="0" presId="urn:microsoft.com/office/officeart/2005/8/layout/bProcess3"/>
    <dgm:cxn modelId="{7213FE03-0697-44A0-843F-CD1DF55DFDE3}" type="presOf" srcId="{DB1C578F-5945-43EA-B778-37F396B94898}" destId="{814CF8E9-FBCD-4BB4-94CE-3F2FA77F4F80}" srcOrd="0" destOrd="0" presId="urn:microsoft.com/office/officeart/2005/8/layout/bProcess3"/>
    <dgm:cxn modelId="{61721708-084E-419D-A153-79FAD784BD05}" srcId="{296732A8-8C28-466E-B460-1219B38DE5E8}" destId="{53E2415B-9ED6-4C57-AD05-89CC385428AA}" srcOrd="2" destOrd="0" parTransId="{230515D0-E90B-4966-9E20-006C92CD22BE}" sibTransId="{01914628-1B0C-493F-ACD9-7D926AD1F26A}"/>
    <dgm:cxn modelId="{773E930F-3297-417F-BE9C-87E898255F8E}" type="presOf" srcId="{C328CBFF-ED7A-41BB-BFE3-347797CA59E0}" destId="{A53553B7-4E74-4531-9411-71450B9A0456}" srcOrd="0" destOrd="0" presId="urn:microsoft.com/office/officeart/2005/8/layout/bProcess3"/>
    <dgm:cxn modelId="{05D62711-2226-4301-ACD5-5F53AF89C7FD}" type="presOf" srcId="{53BD14F0-1D55-4D9A-A411-34782F7A5B64}" destId="{7F96C664-A39F-48F5-AE68-90E2CD946CE6}" srcOrd="1" destOrd="0" presId="urn:microsoft.com/office/officeart/2005/8/layout/bProcess3"/>
    <dgm:cxn modelId="{337A9513-D908-4208-B403-6DAE4194D59E}" srcId="{296732A8-8C28-466E-B460-1219B38DE5E8}" destId="{66829911-1A92-4BDD-8634-D6D3B074EDDC}" srcOrd="6" destOrd="0" parTransId="{EBCE1276-EF00-4158-8F95-E2050F6F1117}" sibTransId="{928F01C8-0B2A-4CB3-9D94-708B9F0BED0F}"/>
    <dgm:cxn modelId="{189EA714-6162-4214-8287-C9207F7FBC8C}" type="presOf" srcId="{DCBA877A-5531-4580-ADB8-3CCCF151DBF3}" destId="{F448C82F-8286-48D0-B546-D55239481A70}" srcOrd="1" destOrd="0" presId="urn:microsoft.com/office/officeart/2005/8/layout/bProcess3"/>
    <dgm:cxn modelId="{D8403915-F6AF-492A-BAF3-0E6444D3EAE1}" srcId="{296732A8-8C28-466E-B460-1219B38DE5E8}" destId="{A406C028-540F-4A7B-A82D-99F03C7B75AC}" srcOrd="10" destOrd="0" parTransId="{F484118D-964A-4BFC-952F-53A1D26A955E}" sibTransId="{8488557D-D8B6-4087-A29D-2AC631845530}"/>
    <dgm:cxn modelId="{7FF8081C-48FC-4906-AD75-34DA56D214F6}" srcId="{296732A8-8C28-466E-B460-1219B38DE5E8}" destId="{D98E19F1-6288-4BFD-8C8E-514340C7C8EF}" srcOrd="5" destOrd="0" parTransId="{61CBEC21-9B0C-449F-92DA-B621C7CB5E39}" sibTransId="{9F89BDBE-52F3-4147-BB1A-7E8F23FD90F0}"/>
    <dgm:cxn modelId="{EB2C541C-D375-487B-A700-99357CA10B75}" type="presOf" srcId="{7874BA6A-8BA4-4C91-8FC5-C90E0A8B6CB1}" destId="{39616F95-31CF-4AA2-83EB-4C0245ECA503}" srcOrd="0" destOrd="0" presId="urn:microsoft.com/office/officeart/2005/8/layout/bProcess3"/>
    <dgm:cxn modelId="{9884BB1E-D3FA-4938-A281-268A4879CCD2}" type="presOf" srcId="{2BC92DC2-7E44-40E6-A879-EF702279F0EA}" destId="{225C481E-3B59-49C6-A4C1-C384E5816E5A}" srcOrd="1" destOrd="0" presId="urn:microsoft.com/office/officeart/2005/8/layout/bProcess3"/>
    <dgm:cxn modelId="{25A96720-1AD7-42E5-B961-65B36CE5240C}" type="presOf" srcId="{810CCEBE-66D9-4F65-9F1F-C57DB7030694}" destId="{F9E6F6CC-A137-44BB-8420-D5C31CB6F325}" srcOrd="0" destOrd="0" presId="urn:microsoft.com/office/officeart/2005/8/layout/bProcess3"/>
    <dgm:cxn modelId="{B8CD8422-9795-461D-AE13-64D2E8D72093}" type="presOf" srcId="{CE3FAA61-CC15-43E8-AD0C-84B9828C82C1}" destId="{276A08C6-42BF-4970-8D40-C1320C77E5DC}" srcOrd="0" destOrd="0" presId="urn:microsoft.com/office/officeart/2005/8/layout/bProcess3"/>
    <dgm:cxn modelId="{8C122624-B411-48D7-BA59-BEDCB9FC1CF7}" type="presOf" srcId="{DCBA877A-5531-4580-ADB8-3CCCF151DBF3}" destId="{EC11D476-6BC9-4F18-B2E4-AB1C84AFE540}" srcOrd="0" destOrd="0" presId="urn:microsoft.com/office/officeart/2005/8/layout/bProcess3"/>
    <dgm:cxn modelId="{55BA7329-E339-4808-9B90-FCE975723065}" srcId="{296732A8-8C28-466E-B460-1219B38DE5E8}" destId="{D2FD3EDF-53C6-4B88-A3E0-375ACD635069}" srcOrd="0" destOrd="0" parTransId="{9C77147D-8E06-4310-B56D-09D3BD4C1460}" sibTransId="{A69848E7-15C3-4FBD-B083-14DF79CF0CA1}"/>
    <dgm:cxn modelId="{913E7F29-97F6-4560-83FC-BFD979B0C0E1}" type="presOf" srcId="{FE6BA0F5-5DE3-4450-90CB-2C766F5C5385}" destId="{F0DFA477-62D4-49D6-994F-9C5B7A349EB9}" srcOrd="0" destOrd="0" presId="urn:microsoft.com/office/officeart/2005/8/layout/bProcess3"/>
    <dgm:cxn modelId="{A9492E2B-96E8-4C52-896F-421BB91430CA}" type="presOf" srcId="{01914628-1B0C-493F-ACD9-7D926AD1F26A}" destId="{3B6B60CC-9CC5-49BE-B40B-5AB67E69DBE2}" srcOrd="1" destOrd="0" presId="urn:microsoft.com/office/officeart/2005/8/layout/bProcess3"/>
    <dgm:cxn modelId="{9360005B-7008-402F-A248-D9688DE8E245}" srcId="{296732A8-8C28-466E-B460-1219B38DE5E8}" destId="{CE3FAA61-CC15-43E8-AD0C-84B9828C82C1}" srcOrd="1" destOrd="0" parTransId="{BC57D277-946A-4B65-93F1-B3FA8151BBEE}" sibTransId="{2BC92DC2-7E44-40E6-A879-EF702279F0EA}"/>
    <dgm:cxn modelId="{68444A5D-4E2F-465B-BDA7-87E0EC4896F6}" type="presOf" srcId="{D2FD3EDF-53C6-4B88-A3E0-375ACD635069}" destId="{FD22640C-1057-4C8B-8CFD-B75F9851A780}" srcOrd="0" destOrd="0" presId="urn:microsoft.com/office/officeart/2005/8/layout/bProcess3"/>
    <dgm:cxn modelId="{1FCEC55D-5B50-45C9-BFF1-560B7D8F83C1}" type="presOf" srcId="{53BD14F0-1D55-4D9A-A411-34782F7A5B64}" destId="{A84B5843-FD18-417C-9193-029F5FCA1153}" srcOrd="0" destOrd="0" presId="urn:microsoft.com/office/officeart/2005/8/layout/bProcess3"/>
    <dgm:cxn modelId="{CFF4E85E-ECAA-4F4B-BF87-8A9414666721}" type="presOf" srcId="{296732A8-8C28-466E-B460-1219B38DE5E8}" destId="{D874F738-79D6-462A-9238-94DF73E8DE15}" srcOrd="0" destOrd="0" presId="urn:microsoft.com/office/officeart/2005/8/layout/bProcess3"/>
    <dgm:cxn modelId="{EE2A3660-E4C2-4014-BC60-A976F1AD9AFD}" type="presOf" srcId="{2BC92DC2-7E44-40E6-A879-EF702279F0EA}" destId="{CC0202D2-FE63-404B-A590-D6B67BD3AFFC}" srcOrd="0" destOrd="0" presId="urn:microsoft.com/office/officeart/2005/8/layout/bProcess3"/>
    <dgm:cxn modelId="{0DABFC41-DE58-40A3-9490-4DCB84208751}" type="presOf" srcId="{A69848E7-15C3-4FBD-B083-14DF79CF0CA1}" destId="{763D2B87-C98B-46C9-BFE5-53C7042690F1}" srcOrd="0" destOrd="0" presId="urn:microsoft.com/office/officeart/2005/8/layout/bProcess3"/>
    <dgm:cxn modelId="{AA579F69-8E87-4F5D-8596-F264ED7457F4}" srcId="{296732A8-8C28-466E-B460-1219B38DE5E8}" destId="{810CCEBE-66D9-4F65-9F1F-C57DB7030694}" srcOrd="8" destOrd="0" parTransId="{D9737F18-964F-4F5A-B2DC-96BEDC3883FF}" sibTransId="{DB1C578F-5945-43EA-B778-37F396B94898}"/>
    <dgm:cxn modelId="{96C3F752-B579-40E3-8CAC-59CF4657D62D}" type="presOf" srcId="{F28F57DB-E282-4EAE-91D0-2D0F906B4D32}" destId="{C9FB805E-0774-4E99-822C-A215F54972E1}" srcOrd="0" destOrd="0" presId="urn:microsoft.com/office/officeart/2005/8/layout/bProcess3"/>
    <dgm:cxn modelId="{734D4055-BFB4-464B-9AA5-821E9C316464}" type="presOf" srcId="{928F01C8-0B2A-4CB3-9D94-708B9F0BED0F}" destId="{C84A480A-3CFE-4C6C-B12F-3362AB88D20F}" srcOrd="1" destOrd="0" presId="urn:microsoft.com/office/officeart/2005/8/layout/bProcess3"/>
    <dgm:cxn modelId="{6C89CA75-B19D-4622-AC9C-C87B5AB3DA11}" type="presOf" srcId="{3C634A47-658E-4C32-8E72-488689ADB98D}" destId="{76046FA8-2F47-4E7E-A4DC-6D627D96D1B1}" srcOrd="0" destOrd="0" presId="urn:microsoft.com/office/officeart/2005/8/layout/bProcess3"/>
    <dgm:cxn modelId="{56965577-836D-4591-BD14-88ED3B784410}" type="presOf" srcId="{D98E19F1-6288-4BFD-8C8E-514340C7C8EF}" destId="{E5B3880F-C425-4226-A005-66624D7BA226}" srcOrd="0" destOrd="0" presId="urn:microsoft.com/office/officeart/2005/8/layout/bProcess3"/>
    <dgm:cxn modelId="{D5C84158-7825-4A91-84E5-37F476F43FB3}" type="presOf" srcId="{01914628-1B0C-493F-ACD9-7D926AD1F26A}" destId="{280BDD53-A8E1-40E0-AD8F-2FE964A707FA}" srcOrd="0" destOrd="0" presId="urn:microsoft.com/office/officeart/2005/8/layout/bProcess3"/>
    <dgm:cxn modelId="{97A7DD58-A517-45F3-AD0B-ACB4F8FEEB22}" type="presOf" srcId="{FE6BA0F5-5DE3-4450-90CB-2C766F5C5385}" destId="{9B780869-A62E-42D6-AB45-3753ED0B416A}" srcOrd="1" destOrd="0" presId="urn:microsoft.com/office/officeart/2005/8/layout/bProcess3"/>
    <dgm:cxn modelId="{CEB30159-8E1A-49C3-97F5-8B7434BAE8D4}" type="presOf" srcId="{66829911-1A92-4BDD-8634-D6D3B074EDDC}" destId="{E5F162B3-387B-484F-96CA-8563336EF299}" srcOrd="0" destOrd="0" presId="urn:microsoft.com/office/officeart/2005/8/layout/bProcess3"/>
    <dgm:cxn modelId="{9C37907F-1ABF-4747-B174-3AC33579AAB3}" srcId="{296732A8-8C28-466E-B460-1219B38DE5E8}" destId="{C328CBFF-ED7A-41BB-BFE3-347797CA59E0}" srcOrd="3" destOrd="0" parTransId="{32CD183B-3316-4F46-8710-9E18C4B645DF}" sibTransId="{53BD14F0-1D55-4D9A-A411-34782F7A5B64}"/>
    <dgm:cxn modelId="{7164BE81-838C-45A0-BD1C-294E884973BE}" srcId="{296732A8-8C28-466E-B460-1219B38DE5E8}" destId="{F28F57DB-E282-4EAE-91D0-2D0F906B4D32}" srcOrd="9" destOrd="0" parTransId="{778D54B3-4590-45C4-A171-51881D0E9814}" sibTransId="{FE6BA0F5-5DE3-4450-90CB-2C766F5C5385}"/>
    <dgm:cxn modelId="{4BB48A9D-2117-4032-90F9-D904211AA8B2}" type="presOf" srcId="{A406C028-540F-4A7B-A82D-99F03C7B75AC}" destId="{D73EE974-2AE6-4A91-9C7A-F987FD22F414}" srcOrd="0" destOrd="0" presId="urn:microsoft.com/office/officeart/2005/8/layout/bProcess3"/>
    <dgm:cxn modelId="{4E895BA5-48B3-4392-9A03-50DD03D7DA83}" type="presOf" srcId="{8BB0722D-3C8D-4EBC-AC26-3EEC810C18A3}" destId="{6A4920CB-E05E-4A1E-A328-78F486AFC97C}" srcOrd="0" destOrd="0" presId="urn:microsoft.com/office/officeart/2005/8/layout/bProcess3"/>
    <dgm:cxn modelId="{6E90E8AE-33E4-4BAB-BCD9-F927D3F457A0}" type="presOf" srcId="{9F89BDBE-52F3-4147-BB1A-7E8F23FD90F0}" destId="{DD7D6D1A-7C8C-41AB-97ED-BF63F4D3A4DE}" srcOrd="1" destOrd="0" presId="urn:microsoft.com/office/officeart/2005/8/layout/bProcess3"/>
    <dgm:cxn modelId="{37C421B5-7CD5-4AE1-B804-2861E34A6C7F}" type="presOf" srcId="{7874BA6A-8BA4-4C91-8FC5-C90E0A8B6CB1}" destId="{A19BFFE1-539C-4656-ABF0-698046CCB2CA}" srcOrd="1" destOrd="0" presId="urn:microsoft.com/office/officeart/2005/8/layout/bProcess3"/>
    <dgm:cxn modelId="{24A547C2-ED1A-42A7-8AE3-5157B342F009}" type="presOf" srcId="{9F89BDBE-52F3-4147-BB1A-7E8F23FD90F0}" destId="{17FAC05A-B4B7-4CDF-BEFD-8C5676A222DC}" srcOrd="0" destOrd="0" presId="urn:microsoft.com/office/officeart/2005/8/layout/bProcess3"/>
    <dgm:cxn modelId="{2494A4C6-5DBE-45AE-A489-7DC484CA0BB1}" type="presOf" srcId="{A69848E7-15C3-4FBD-B083-14DF79CF0CA1}" destId="{162E0F30-AA33-4A14-A225-13F4409FDA0B}" srcOrd="1" destOrd="0" presId="urn:microsoft.com/office/officeart/2005/8/layout/bProcess3"/>
    <dgm:cxn modelId="{BDF875C8-81C2-4F0C-B696-7B2E017F8B62}" type="presOf" srcId="{53E2415B-9ED6-4C57-AD05-89CC385428AA}" destId="{C9894775-B6E2-4720-88D7-C7CA587E53F7}" srcOrd="0" destOrd="0" presId="urn:microsoft.com/office/officeart/2005/8/layout/bProcess3"/>
    <dgm:cxn modelId="{B14BC0E9-D900-412C-85C1-3C828401EBDE}" srcId="{296732A8-8C28-466E-B460-1219B38DE5E8}" destId="{3C634A47-658E-4C32-8E72-488689ADB98D}" srcOrd="7" destOrd="0" parTransId="{061D0BC7-49EE-4B03-8E82-06A167C18907}" sibTransId="{7874BA6A-8BA4-4C91-8FC5-C90E0A8B6CB1}"/>
    <dgm:cxn modelId="{3EE8F8EA-020A-4F35-8C90-5E72E0DCB061}" srcId="{296732A8-8C28-466E-B460-1219B38DE5E8}" destId="{8BB0722D-3C8D-4EBC-AC26-3EEC810C18A3}" srcOrd="4" destOrd="0" parTransId="{84FAC80B-0346-4AB3-B0EC-A48E65A6EF62}" sibTransId="{DCBA877A-5531-4580-ADB8-3CCCF151DBF3}"/>
    <dgm:cxn modelId="{BE7384ED-0217-4CA7-8FA5-DE016E999CE2}" type="presOf" srcId="{DB1C578F-5945-43EA-B778-37F396B94898}" destId="{C46C367C-7B1A-4367-90C5-D5A6090F2660}" srcOrd="1" destOrd="0" presId="urn:microsoft.com/office/officeart/2005/8/layout/bProcess3"/>
    <dgm:cxn modelId="{32992F45-C0E7-4E6C-8F2C-AB8D427F6772}" type="presParOf" srcId="{D874F738-79D6-462A-9238-94DF73E8DE15}" destId="{FD22640C-1057-4C8B-8CFD-B75F9851A780}" srcOrd="0" destOrd="0" presId="urn:microsoft.com/office/officeart/2005/8/layout/bProcess3"/>
    <dgm:cxn modelId="{82095234-EFE0-40F6-BCB1-A46A2C9BB931}" type="presParOf" srcId="{D874F738-79D6-462A-9238-94DF73E8DE15}" destId="{763D2B87-C98B-46C9-BFE5-53C7042690F1}" srcOrd="1" destOrd="0" presId="urn:microsoft.com/office/officeart/2005/8/layout/bProcess3"/>
    <dgm:cxn modelId="{911D8CE7-CE15-4404-8E6A-FCBF5B609CDD}" type="presParOf" srcId="{763D2B87-C98B-46C9-BFE5-53C7042690F1}" destId="{162E0F30-AA33-4A14-A225-13F4409FDA0B}" srcOrd="0" destOrd="0" presId="urn:microsoft.com/office/officeart/2005/8/layout/bProcess3"/>
    <dgm:cxn modelId="{35DBE9CA-C0AF-4E5A-B8D2-8940FD9754B5}" type="presParOf" srcId="{D874F738-79D6-462A-9238-94DF73E8DE15}" destId="{276A08C6-42BF-4970-8D40-C1320C77E5DC}" srcOrd="2" destOrd="0" presId="urn:microsoft.com/office/officeart/2005/8/layout/bProcess3"/>
    <dgm:cxn modelId="{AEC7BCC3-6BF0-4CC0-9D65-0A943DE4FE14}" type="presParOf" srcId="{D874F738-79D6-462A-9238-94DF73E8DE15}" destId="{CC0202D2-FE63-404B-A590-D6B67BD3AFFC}" srcOrd="3" destOrd="0" presId="urn:microsoft.com/office/officeart/2005/8/layout/bProcess3"/>
    <dgm:cxn modelId="{79FE5296-C07B-4FB9-83DD-2AF937E89963}" type="presParOf" srcId="{CC0202D2-FE63-404B-A590-D6B67BD3AFFC}" destId="{225C481E-3B59-49C6-A4C1-C384E5816E5A}" srcOrd="0" destOrd="0" presId="urn:microsoft.com/office/officeart/2005/8/layout/bProcess3"/>
    <dgm:cxn modelId="{C62778E9-45E6-4D55-9EAC-60B69F17D230}" type="presParOf" srcId="{D874F738-79D6-462A-9238-94DF73E8DE15}" destId="{C9894775-B6E2-4720-88D7-C7CA587E53F7}" srcOrd="4" destOrd="0" presId="urn:microsoft.com/office/officeart/2005/8/layout/bProcess3"/>
    <dgm:cxn modelId="{A689CDF4-2D9F-4B66-8F62-69EF5C491646}" type="presParOf" srcId="{D874F738-79D6-462A-9238-94DF73E8DE15}" destId="{280BDD53-A8E1-40E0-AD8F-2FE964A707FA}" srcOrd="5" destOrd="0" presId="urn:microsoft.com/office/officeart/2005/8/layout/bProcess3"/>
    <dgm:cxn modelId="{168025FD-600D-4846-99C6-A4EB0D26F178}" type="presParOf" srcId="{280BDD53-A8E1-40E0-AD8F-2FE964A707FA}" destId="{3B6B60CC-9CC5-49BE-B40B-5AB67E69DBE2}" srcOrd="0" destOrd="0" presId="urn:microsoft.com/office/officeart/2005/8/layout/bProcess3"/>
    <dgm:cxn modelId="{9C04BD25-A7FA-4C65-B9E3-480BDE628C0C}" type="presParOf" srcId="{D874F738-79D6-462A-9238-94DF73E8DE15}" destId="{A53553B7-4E74-4531-9411-71450B9A0456}" srcOrd="6" destOrd="0" presId="urn:microsoft.com/office/officeart/2005/8/layout/bProcess3"/>
    <dgm:cxn modelId="{C9CAEDD7-0D21-425E-B741-A53D5273663D}" type="presParOf" srcId="{D874F738-79D6-462A-9238-94DF73E8DE15}" destId="{A84B5843-FD18-417C-9193-029F5FCA1153}" srcOrd="7" destOrd="0" presId="urn:microsoft.com/office/officeart/2005/8/layout/bProcess3"/>
    <dgm:cxn modelId="{A6DADDB3-7702-4843-A5C4-CAA2DB044DB6}" type="presParOf" srcId="{A84B5843-FD18-417C-9193-029F5FCA1153}" destId="{7F96C664-A39F-48F5-AE68-90E2CD946CE6}" srcOrd="0" destOrd="0" presId="urn:microsoft.com/office/officeart/2005/8/layout/bProcess3"/>
    <dgm:cxn modelId="{E9BDBD97-5402-4B68-A41A-163CBB053748}" type="presParOf" srcId="{D874F738-79D6-462A-9238-94DF73E8DE15}" destId="{6A4920CB-E05E-4A1E-A328-78F486AFC97C}" srcOrd="8" destOrd="0" presId="urn:microsoft.com/office/officeart/2005/8/layout/bProcess3"/>
    <dgm:cxn modelId="{F38BCFB7-FF06-4F17-896F-704D00A0B7C6}" type="presParOf" srcId="{D874F738-79D6-462A-9238-94DF73E8DE15}" destId="{EC11D476-6BC9-4F18-B2E4-AB1C84AFE540}" srcOrd="9" destOrd="0" presId="urn:microsoft.com/office/officeart/2005/8/layout/bProcess3"/>
    <dgm:cxn modelId="{D0F119A4-1017-476E-9124-178B7E375F06}" type="presParOf" srcId="{EC11D476-6BC9-4F18-B2E4-AB1C84AFE540}" destId="{F448C82F-8286-48D0-B546-D55239481A70}" srcOrd="0" destOrd="0" presId="urn:microsoft.com/office/officeart/2005/8/layout/bProcess3"/>
    <dgm:cxn modelId="{86D98ACA-93FF-459D-9F53-7FDF44EE3362}" type="presParOf" srcId="{D874F738-79D6-462A-9238-94DF73E8DE15}" destId="{E5B3880F-C425-4226-A005-66624D7BA226}" srcOrd="10" destOrd="0" presId="urn:microsoft.com/office/officeart/2005/8/layout/bProcess3"/>
    <dgm:cxn modelId="{0ED846CA-025E-4225-A394-623EA5B19479}" type="presParOf" srcId="{D874F738-79D6-462A-9238-94DF73E8DE15}" destId="{17FAC05A-B4B7-4CDF-BEFD-8C5676A222DC}" srcOrd="11" destOrd="0" presId="urn:microsoft.com/office/officeart/2005/8/layout/bProcess3"/>
    <dgm:cxn modelId="{3453F82B-07DC-4D5F-8981-46C69188CF5E}" type="presParOf" srcId="{17FAC05A-B4B7-4CDF-BEFD-8C5676A222DC}" destId="{DD7D6D1A-7C8C-41AB-97ED-BF63F4D3A4DE}" srcOrd="0" destOrd="0" presId="urn:microsoft.com/office/officeart/2005/8/layout/bProcess3"/>
    <dgm:cxn modelId="{4D4B4507-A582-498C-973D-36E311A1726A}" type="presParOf" srcId="{D874F738-79D6-462A-9238-94DF73E8DE15}" destId="{E5F162B3-387B-484F-96CA-8563336EF299}" srcOrd="12" destOrd="0" presId="urn:microsoft.com/office/officeart/2005/8/layout/bProcess3"/>
    <dgm:cxn modelId="{3CF5187E-2A9D-4180-9EA7-0ECA59745CAE}" type="presParOf" srcId="{D874F738-79D6-462A-9238-94DF73E8DE15}" destId="{A3132D9A-41C7-4468-9E81-BF447B0DDC2D}" srcOrd="13" destOrd="0" presId="urn:microsoft.com/office/officeart/2005/8/layout/bProcess3"/>
    <dgm:cxn modelId="{BF58FAA9-BE74-4E50-A52E-CC56927FC950}" type="presParOf" srcId="{A3132D9A-41C7-4468-9E81-BF447B0DDC2D}" destId="{C84A480A-3CFE-4C6C-B12F-3362AB88D20F}" srcOrd="0" destOrd="0" presId="urn:microsoft.com/office/officeart/2005/8/layout/bProcess3"/>
    <dgm:cxn modelId="{4B31328F-29E5-41F2-AE47-EA9E93858B37}" type="presParOf" srcId="{D874F738-79D6-462A-9238-94DF73E8DE15}" destId="{76046FA8-2F47-4E7E-A4DC-6D627D96D1B1}" srcOrd="14" destOrd="0" presId="urn:microsoft.com/office/officeart/2005/8/layout/bProcess3"/>
    <dgm:cxn modelId="{493AC418-C131-48B0-8D67-8E6D613BEE28}" type="presParOf" srcId="{D874F738-79D6-462A-9238-94DF73E8DE15}" destId="{39616F95-31CF-4AA2-83EB-4C0245ECA503}" srcOrd="15" destOrd="0" presId="urn:microsoft.com/office/officeart/2005/8/layout/bProcess3"/>
    <dgm:cxn modelId="{A8684BA9-2AA9-419F-8761-58809137D49C}" type="presParOf" srcId="{39616F95-31CF-4AA2-83EB-4C0245ECA503}" destId="{A19BFFE1-539C-4656-ABF0-698046CCB2CA}" srcOrd="0" destOrd="0" presId="urn:microsoft.com/office/officeart/2005/8/layout/bProcess3"/>
    <dgm:cxn modelId="{CB618236-19DB-4F11-AA94-1B6037E73401}" type="presParOf" srcId="{D874F738-79D6-462A-9238-94DF73E8DE15}" destId="{F9E6F6CC-A137-44BB-8420-D5C31CB6F325}" srcOrd="16" destOrd="0" presId="urn:microsoft.com/office/officeart/2005/8/layout/bProcess3"/>
    <dgm:cxn modelId="{0307BD4F-EE69-4811-863C-FCBA6F2DD254}" type="presParOf" srcId="{D874F738-79D6-462A-9238-94DF73E8DE15}" destId="{814CF8E9-FBCD-4BB4-94CE-3F2FA77F4F80}" srcOrd="17" destOrd="0" presId="urn:microsoft.com/office/officeart/2005/8/layout/bProcess3"/>
    <dgm:cxn modelId="{50D8C884-48F3-47A8-9158-1A1F56D2EE7E}" type="presParOf" srcId="{814CF8E9-FBCD-4BB4-94CE-3F2FA77F4F80}" destId="{C46C367C-7B1A-4367-90C5-D5A6090F2660}" srcOrd="0" destOrd="0" presId="urn:microsoft.com/office/officeart/2005/8/layout/bProcess3"/>
    <dgm:cxn modelId="{AC8A7C31-2E20-4938-8F02-050E0521FBF6}" type="presParOf" srcId="{D874F738-79D6-462A-9238-94DF73E8DE15}" destId="{C9FB805E-0774-4E99-822C-A215F54972E1}" srcOrd="18" destOrd="0" presId="urn:microsoft.com/office/officeart/2005/8/layout/bProcess3"/>
    <dgm:cxn modelId="{5B556675-D8DF-42DD-900C-909FF8174C0F}" type="presParOf" srcId="{D874F738-79D6-462A-9238-94DF73E8DE15}" destId="{F0DFA477-62D4-49D6-994F-9C5B7A349EB9}" srcOrd="19" destOrd="0" presId="urn:microsoft.com/office/officeart/2005/8/layout/bProcess3"/>
    <dgm:cxn modelId="{DC018BC9-0E4C-4C5C-851E-E1A635A6C751}" type="presParOf" srcId="{F0DFA477-62D4-49D6-994F-9C5B7A349EB9}" destId="{9B780869-A62E-42D6-AB45-3753ED0B416A}" srcOrd="0" destOrd="0" presId="urn:microsoft.com/office/officeart/2005/8/layout/bProcess3"/>
    <dgm:cxn modelId="{115A235B-13D1-467E-8BC8-2E8FCB6EC264}" type="presParOf" srcId="{D874F738-79D6-462A-9238-94DF73E8DE15}" destId="{D73EE974-2AE6-4A91-9C7A-F987FD22F414}" srcOrd="20"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3D2B87-C98B-46C9-BFE5-53C7042690F1}">
      <dsp:nvSpPr>
        <dsp:cNvPr id="0" name=""/>
        <dsp:cNvSpPr/>
      </dsp:nvSpPr>
      <dsp:spPr>
        <a:xfrm>
          <a:off x="1234687" y="657772"/>
          <a:ext cx="251277" cy="91440"/>
        </a:xfrm>
        <a:custGeom>
          <a:avLst/>
          <a:gdLst/>
          <a:ahLst/>
          <a:cxnLst/>
          <a:rect l="0" t="0" r="0" b="0"/>
          <a:pathLst>
            <a:path>
              <a:moveTo>
                <a:pt x="0" y="45720"/>
              </a:moveTo>
              <a:lnTo>
                <a:pt x="251277"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p>
      </dsp:txBody>
      <dsp:txXfrm>
        <a:off x="1353279" y="702081"/>
        <a:ext cx="14093" cy="2821"/>
      </dsp:txXfrm>
    </dsp:sp>
    <dsp:sp modelId="{FD22640C-1057-4C8B-8CFD-B75F9851A780}">
      <dsp:nvSpPr>
        <dsp:cNvPr id="0" name=""/>
        <dsp:cNvSpPr/>
      </dsp:nvSpPr>
      <dsp:spPr>
        <a:xfrm>
          <a:off x="10931" y="246953"/>
          <a:ext cx="1225556" cy="91307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zh-CN" altLang="en-US" sz="800" kern="1200" dirty="0">
              <a:latin typeface="微软雅黑" panose="020B0503020204020204" pitchFamily="34" charset="-122"/>
              <a:ea typeface="微软雅黑" panose="020B0503020204020204" pitchFamily="34" charset="-122"/>
            </a:rPr>
            <a:t>中华人民共和国计算机信息系统安全保护条例 </a:t>
          </a:r>
          <a:r>
            <a:rPr lang="en-US" altLang="en-US" sz="800" kern="1200" dirty="0">
              <a:latin typeface="微软雅黑" panose="020B0503020204020204" pitchFamily="34" charset="-122"/>
              <a:ea typeface="微软雅黑" panose="020B0503020204020204" pitchFamily="34" charset="-122"/>
            </a:rPr>
            <a:t>(1994</a:t>
          </a:r>
          <a:r>
            <a:rPr lang="zh-CN" altLang="en-US" sz="800" kern="1200" dirty="0">
              <a:latin typeface="微软雅黑" panose="020B0503020204020204" pitchFamily="34" charset="-122"/>
              <a:ea typeface="微软雅黑" panose="020B0503020204020204" pitchFamily="34" charset="-122"/>
            </a:rPr>
            <a:t>年</a:t>
          </a:r>
          <a:r>
            <a:rPr lang="en-US" altLang="en-US" sz="800" kern="1200" dirty="0">
              <a:latin typeface="微软雅黑" panose="020B0503020204020204" pitchFamily="34" charset="-122"/>
              <a:ea typeface="微软雅黑" panose="020B0503020204020204" pitchFamily="34" charset="-122"/>
            </a:rPr>
            <a:t>2</a:t>
          </a:r>
          <a:r>
            <a:rPr lang="zh-CN" altLang="en-US" sz="800" kern="1200" dirty="0">
              <a:latin typeface="微软雅黑" panose="020B0503020204020204" pitchFamily="34" charset="-122"/>
              <a:ea typeface="微软雅黑" panose="020B0503020204020204" pitchFamily="34" charset="-122"/>
            </a:rPr>
            <a:t>月</a:t>
          </a:r>
          <a:r>
            <a:rPr lang="en-US" altLang="en-US" sz="800" kern="1200" dirty="0">
              <a:latin typeface="微软雅黑" panose="020B0503020204020204" pitchFamily="34" charset="-122"/>
              <a:ea typeface="微软雅黑" panose="020B0503020204020204" pitchFamily="34" charset="-122"/>
            </a:rPr>
            <a:t>18</a:t>
          </a:r>
          <a:r>
            <a:rPr lang="zh-CN" altLang="en-US" sz="800" kern="1200" dirty="0">
              <a:latin typeface="微软雅黑" panose="020B0503020204020204" pitchFamily="34" charset="-122"/>
              <a:ea typeface="微软雅黑" panose="020B0503020204020204" pitchFamily="34" charset="-122"/>
            </a:rPr>
            <a:t>日中华人民共和国国务院令</a:t>
          </a:r>
          <a:r>
            <a:rPr lang="en-US" altLang="en-US" sz="800" kern="1200" dirty="0">
              <a:latin typeface="微软雅黑" panose="020B0503020204020204" pitchFamily="34" charset="-122"/>
              <a:ea typeface="微软雅黑" panose="020B0503020204020204" pitchFamily="34" charset="-122"/>
            </a:rPr>
            <a:t>147</a:t>
          </a:r>
          <a:r>
            <a:rPr lang="zh-CN" altLang="en-US" sz="800" kern="1200" dirty="0">
              <a:latin typeface="微软雅黑" panose="020B0503020204020204" pitchFamily="34" charset="-122"/>
              <a:ea typeface="微软雅黑" panose="020B0503020204020204" pitchFamily="34" charset="-122"/>
            </a:rPr>
            <a:t>号发布</a:t>
          </a:r>
          <a:r>
            <a:rPr lang="en-US" altLang="en-US" sz="800" kern="1200" dirty="0">
              <a:latin typeface="微软雅黑" panose="020B0503020204020204" pitchFamily="34" charset="-122"/>
              <a:ea typeface="微软雅黑" panose="020B0503020204020204" pitchFamily="34" charset="-122"/>
            </a:rPr>
            <a:t>)</a:t>
          </a:r>
          <a:endParaRPr lang="zh-CN" altLang="en-US" sz="800" kern="1200" dirty="0">
            <a:latin typeface="微软雅黑" panose="020B0503020204020204" pitchFamily="34" charset="-122"/>
            <a:ea typeface="微软雅黑" panose="020B0503020204020204" pitchFamily="34" charset="-122"/>
          </a:endParaRPr>
        </a:p>
      </dsp:txBody>
      <dsp:txXfrm>
        <a:off x="10931" y="246953"/>
        <a:ext cx="1225556" cy="913078"/>
      </dsp:txXfrm>
    </dsp:sp>
    <dsp:sp modelId="{CC0202D2-FE63-404B-A590-D6B67BD3AFFC}">
      <dsp:nvSpPr>
        <dsp:cNvPr id="0" name=""/>
        <dsp:cNvSpPr/>
      </dsp:nvSpPr>
      <dsp:spPr>
        <a:xfrm>
          <a:off x="2742122" y="657772"/>
          <a:ext cx="251277" cy="91440"/>
        </a:xfrm>
        <a:custGeom>
          <a:avLst/>
          <a:gdLst/>
          <a:ahLst/>
          <a:cxnLst/>
          <a:rect l="0" t="0" r="0" b="0"/>
          <a:pathLst>
            <a:path>
              <a:moveTo>
                <a:pt x="0" y="45720"/>
              </a:moveTo>
              <a:lnTo>
                <a:pt x="251277"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p>
      </dsp:txBody>
      <dsp:txXfrm>
        <a:off x="2860714" y="702081"/>
        <a:ext cx="14093" cy="2821"/>
      </dsp:txXfrm>
    </dsp:sp>
    <dsp:sp modelId="{276A08C6-42BF-4970-8D40-C1320C77E5DC}">
      <dsp:nvSpPr>
        <dsp:cNvPr id="0" name=""/>
        <dsp:cNvSpPr/>
      </dsp:nvSpPr>
      <dsp:spPr>
        <a:xfrm>
          <a:off x="1518365" y="246953"/>
          <a:ext cx="1225556" cy="91307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kumimoji="1" lang="en-US" altLang="zh-CN" sz="800" kern="1200" dirty="0">
              <a:latin typeface="微软雅黑" panose="020B0503020204020204" pitchFamily="34" charset="-122"/>
              <a:ea typeface="微软雅黑" panose="020B0503020204020204" pitchFamily="34" charset="-122"/>
            </a:rPr>
            <a:t>2003</a:t>
          </a:r>
          <a:r>
            <a:rPr kumimoji="1" lang="zh-CN" altLang="en-US" sz="800" kern="1200" dirty="0">
              <a:latin typeface="微软雅黑" panose="020B0503020204020204" pitchFamily="34" charset="-122"/>
              <a:ea typeface="微软雅黑" panose="020B0503020204020204" pitchFamily="34" charset="-122"/>
            </a:rPr>
            <a:t>年</a:t>
          </a:r>
          <a:r>
            <a:rPr kumimoji="1" lang="en-US" altLang="zh-CN" sz="800" kern="1200" dirty="0">
              <a:latin typeface="微软雅黑" panose="020B0503020204020204" pitchFamily="34" charset="-122"/>
              <a:ea typeface="微软雅黑" panose="020B0503020204020204" pitchFamily="34" charset="-122"/>
            </a:rPr>
            <a:t>9</a:t>
          </a:r>
          <a:r>
            <a:rPr kumimoji="1" lang="zh-CN" altLang="en-US" sz="800" kern="1200" dirty="0">
              <a:latin typeface="微软雅黑" panose="020B0503020204020204" pitchFamily="34" charset="-122"/>
              <a:ea typeface="微软雅黑" panose="020B0503020204020204" pitchFamily="34" charset="-122"/>
            </a:rPr>
            <a:t>月中办国办颁发</a:t>
          </a:r>
          <a:r>
            <a:rPr kumimoji="1" lang="en-US"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关于加强信息安全保障工作的意见</a:t>
          </a:r>
          <a:r>
            <a:rPr kumimoji="1" lang="en-US"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（中办发</a:t>
          </a:r>
          <a:r>
            <a:rPr kumimoji="1" lang="en-US" altLang="zh-CN" sz="800" kern="1200" dirty="0">
              <a:latin typeface="微软雅黑" panose="020B0503020204020204" pitchFamily="34" charset="-122"/>
              <a:ea typeface="微软雅黑" panose="020B0503020204020204" pitchFamily="34" charset="-122"/>
            </a:rPr>
            <a:t>[2003]27</a:t>
          </a:r>
          <a:r>
            <a:rPr kumimoji="1" lang="zh-CN" altLang="en-US" sz="800" kern="1200" dirty="0">
              <a:latin typeface="微软雅黑" panose="020B0503020204020204" pitchFamily="34" charset="-122"/>
              <a:ea typeface="微软雅黑" panose="020B0503020204020204" pitchFamily="34" charset="-122"/>
            </a:rPr>
            <a:t>号</a:t>
          </a:r>
          <a:r>
            <a:rPr kumimoji="1" lang="zh-CN" altLang="en-US" sz="800" kern="1200" dirty="0">
              <a:latin typeface="+mn-ea"/>
              <a:ea typeface="+mn-ea"/>
            </a:rPr>
            <a:t>）</a:t>
          </a:r>
          <a:endParaRPr lang="zh-CN" altLang="en-US" sz="800" kern="1200" dirty="0">
            <a:latin typeface="+mn-ea"/>
            <a:ea typeface="+mn-ea"/>
          </a:endParaRPr>
        </a:p>
      </dsp:txBody>
      <dsp:txXfrm>
        <a:off x="1518365" y="246953"/>
        <a:ext cx="1225556" cy="913078"/>
      </dsp:txXfrm>
    </dsp:sp>
    <dsp:sp modelId="{280BDD53-A8E1-40E0-AD8F-2FE964A707FA}">
      <dsp:nvSpPr>
        <dsp:cNvPr id="0" name=""/>
        <dsp:cNvSpPr/>
      </dsp:nvSpPr>
      <dsp:spPr>
        <a:xfrm>
          <a:off x="4249556" y="657772"/>
          <a:ext cx="251277" cy="91440"/>
        </a:xfrm>
        <a:custGeom>
          <a:avLst/>
          <a:gdLst/>
          <a:ahLst/>
          <a:cxnLst/>
          <a:rect l="0" t="0" r="0" b="0"/>
          <a:pathLst>
            <a:path>
              <a:moveTo>
                <a:pt x="0" y="45720"/>
              </a:moveTo>
              <a:lnTo>
                <a:pt x="251277"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p>
      </dsp:txBody>
      <dsp:txXfrm>
        <a:off x="4368148" y="702081"/>
        <a:ext cx="14093" cy="2821"/>
      </dsp:txXfrm>
    </dsp:sp>
    <dsp:sp modelId="{C9894775-B6E2-4720-88D7-C7CA587E53F7}">
      <dsp:nvSpPr>
        <dsp:cNvPr id="0" name=""/>
        <dsp:cNvSpPr/>
      </dsp:nvSpPr>
      <dsp:spPr>
        <a:xfrm>
          <a:off x="3025800" y="246953"/>
          <a:ext cx="1225556" cy="91307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kumimoji="1" lang="en-US" altLang="zh-CN" sz="800" kern="1200" dirty="0">
              <a:latin typeface="微软雅黑" panose="020B0503020204020204" pitchFamily="34" charset="-122"/>
              <a:ea typeface="微软雅黑" panose="020B0503020204020204" pitchFamily="34" charset="-122"/>
            </a:rPr>
            <a:t>2004</a:t>
          </a:r>
          <a:r>
            <a:rPr kumimoji="1" lang="zh-CN" altLang="en-US" sz="800" kern="1200" dirty="0">
              <a:latin typeface="微软雅黑" panose="020B0503020204020204" pitchFamily="34" charset="-122"/>
              <a:ea typeface="微软雅黑" panose="020B0503020204020204" pitchFamily="34" charset="-122"/>
            </a:rPr>
            <a:t>年</a:t>
          </a:r>
          <a:r>
            <a:rPr kumimoji="1" lang="en-US" altLang="zh-CN" sz="800" kern="1200" dirty="0">
              <a:latin typeface="微软雅黑" panose="020B0503020204020204" pitchFamily="34" charset="-122"/>
              <a:ea typeface="微软雅黑" panose="020B0503020204020204" pitchFamily="34" charset="-122"/>
            </a:rPr>
            <a:t>11</a:t>
          </a:r>
          <a:r>
            <a:rPr kumimoji="1" lang="zh-CN" altLang="en-US" sz="800" kern="1200" dirty="0">
              <a:latin typeface="微软雅黑" panose="020B0503020204020204" pitchFamily="34" charset="-122"/>
              <a:ea typeface="微软雅黑" panose="020B0503020204020204" pitchFamily="34" charset="-122"/>
            </a:rPr>
            <a:t>月四部委会签</a:t>
          </a:r>
          <a:r>
            <a:rPr kumimoji="1" lang="en-US"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关于信息安全等级保护工作的实施意见</a:t>
          </a:r>
          <a:r>
            <a:rPr kumimoji="1" lang="en-US"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（公通字</a:t>
          </a:r>
          <a:r>
            <a:rPr kumimoji="1" lang="en-US" altLang="zh-CN" sz="800" kern="1200" dirty="0">
              <a:latin typeface="微软雅黑" panose="020B0503020204020204" pitchFamily="34" charset="-122"/>
              <a:ea typeface="微软雅黑" panose="020B0503020204020204" pitchFamily="34" charset="-122"/>
            </a:rPr>
            <a:t>[2004]66</a:t>
          </a:r>
          <a:r>
            <a:rPr kumimoji="1" lang="zh-CN" altLang="en-US" sz="800" kern="1200" dirty="0">
              <a:latin typeface="微软雅黑" panose="020B0503020204020204" pitchFamily="34" charset="-122"/>
              <a:ea typeface="微软雅黑" panose="020B0503020204020204" pitchFamily="34" charset="-122"/>
            </a:rPr>
            <a:t>号）</a:t>
          </a:r>
          <a:endParaRPr lang="zh-CN" altLang="en-US" sz="800" kern="1200" dirty="0">
            <a:latin typeface="微软雅黑" panose="020B0503020204020204" pitchFamily="34" charset="-122"/>
            <a:ea typeface="微软雅黑" panose="020B0503020204020204" pitchFamily="34" charset="-122"/>
          </a:endParaRPr>
        </a:p>
      </dsp:txBody>
      <dsp:txXfrm>
        <a:off x="3025800" y="246953"/>
        <a:ext cx="1225556" cy="913078"/>
      </dsp:txXfrm>
    </dsp:sp>
    <dsp:sp modelId="{A84B5843-FD18-417C-9193-029F5FCA1153}">
      <dsp:nvSpPr>
        <dsp:cNvPr id="0" name=""/>
        <dsp:cNvSpPr/>
      </dsp:nvSpPr>
      <dsp:spPr>
        <a:xfrm>
          <a:off x="5756990" y="657772"/>
          <a:ext cx="251277" cy="91440"/>
        </a:xfrm>
        <a:custGeom>
          <a:avLst/>
          <a:gdLst/>
          <a:ahLst/>
          <a:cxnLst/>
          <a:rect l="0" t="0" r="0" b="0"/>
          <a:pathLst>
            <a:path>
              <a:moveTo>
                <a:pt x="0" y="45720"/>
              </a:moveTo>
              <a:lnTo>
                <a:pt x="251277"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p>
      </dsp:txBody>
      <dsp:txXfrm>
        <a:off x="5875582" y="702081"/>
        <a:ext cx="14093" cy="2821"/>
      </dsp:txXfrm>
    </dsp:sp>
    <dsp:sp modelId="{A53553B7-4E74-4531-9411-71450B9A0456}">
      <dsp:nvSpPr>
        <dsp:cNvPr id="0" name=""/>
        <dsp:cNvSpPr/>
      </dsp:nvSpPr>
      <dsp:spPr>
        <a:xfrm>
          <a:off x="4533234" y="246953"/>
          <a:ext cx="1225556" cy="91307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kumimoji="1" lang="en-US" altLang="zh-CN" sz="800" kern="1200" dirty="0">
              <a:latin typeface="微软雅黑" panose="020B0503020204020204" pitchFamily="34" charset="-122"/>
              <a:ea typeface="微软雅黑" panose="020B0503020204020204" pitchFamily="34" charset="-122"/>
            </a:rPr>
            <a:t>2005</a:t>
          </a:r>
          <a:r>
            <a:rPr kumimoji="1" lang="zh-CN" altLang="en-US" sz="800" kern="1200" dirty="0">
              <a:latin typeface="微软雅黑" panose="020B0503020204020204" pitchFamily="34" charset="-122"/>
              <a:ea typeface="微软雅黑" panose="020B0503020204020204" pitchFamily="34" charset="-122"/>
            </a:rPr>
            <a:t>年</a:t>
          </a:r>
          <a:r>
            <a:rPr kumimoji="1" lang="en-US" altLang="zh-CN" sz="800" kern="1200" dirty="0">
              <a:latin typeface="微软雅黑" panose="020B0503020204020204" pitchFamily="34" charset="-122"/>
              <a:ea typeface="微软雅黑" panose="020B0503020204020204" pitchFamily="34" charset="-122"/>
            </a:rPr>
            <a:t>9</a:t>
          </a:r>
          <a:r>
            <a:rPr kumimoji="1" lang="zh-CN" altLang="en-US" sz="800" kern="1200" dirty="0">
              <a:latin typeface="微软雅黑" panose="020B0503020204020204" pitchFamily="34" charset="-122"/>
              <a:ea typeface="微软雅黑" panose="020B0503020204020204" pitchFamily="34" charset="-122"/>
            </a:rPr>
            <a:t>月国信办文件</a:t>
          </a:r>
          <a:r>
            <a:rPr kumimoji="1" lang="en-US" altLang="zh-CN" sz="800" kern="1200" dirty="0">
              <a:latin typeface="微软雅黑" panose="020B0503020204020204" pitchFamily="34" charset="-122"/>
              <a:ea typeface="微软雅黑" panose="020B0503020204020204" pitchFamily="34" charset="-122"/>
            </a:rPr>
            <a:t>《 </a:t>
          </a:r>
          <a:r>
            <a:rPr kumimoji="1" lang="zh-CN" altLang="en-US" sz="800" kern="1200" dirty="0">
              <a:latin typeface="微软雅黑" panose="020B0503020204020204" pitchFamily="34" charset="-122"/>
              <a:ea typeface="微软雅黑" panose="020B0503020204020204" pitchFamily="34" charset="-122"/>
            </a:rPr>
            <a:t>关于转发</a:t>
          </a:r>
          <a:r>
            <a:rPr kumimoji="1" lang="en-US"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电子政务信息安全等级保护实施指南</a:t>
          </a:r>
          <a:r>
            <a:rPr kumimoji="1" lang="en-US"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的通知 </a:t>
          </a:r>
          <a:r>
            <a:rPr kumimoji="1" lang="en-US"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（国信办</a:t>
          </a:r>
          <a:r>
            <a:rPr kumimoji="1" lang="en-US" altLang="zh-CN" sz="800" kern="1200" dirty="0">
              <a:latin typeface="微软雅黑" panose="020B0503020204020204" pitchFamily="34" charset="-122"/>
              <a:ea typeface="微软雅黑" panose="020B0503020204020204" pitchFamily="34" charset="-122"/>
            </a:rPr>
            <a:t>[2004]25</a:t>
          </a:r>
          <a:r>
            <a:rPr kumimoji="1" lang="zh-CN" altLang="en-US" sz="800" kern="1200" dirty="0">
              <a:latin typeface="微软雅黑" panose="020B0503020204020204" pitchFamily="34" charset="-122"/>
              <a:ea typeface="微软雅黑" panose="020B0503020204020204" pitchFamily="34" charset="-122"/>
            </a:rPr>
            <a:t>号）</a:t>
          </a:r>
          <a:endParaRPr lang="zh-CN" altLang="en-US" sz="800" kern="1200" dirty="0">
            <a:latin typeface="微软雅黑" panose="020B0503020204020204" pitchFamily="34" charset="-122"/>
            <a:ea typeface="微软雅黑" panose="020B0503020204020204" pitchFamily="34" charset="-122"/>
          </a:endParaRPr>
        </a:p>
      </dsp:txBody>
      <dsp:txXfrm>
        <a:off x="4533234" y="246953"/>
        <a:ext cx="1225556" cy="913078"/>
      </dsp:txXfrm>
    </dsp:sp>
    <dsp:sp modelId="{EC11D476-6BC9-4F18-B2E4-AB1C84AFE540}">
      <dsp:nvSpPr>
        <dsp:cNvPr id="0" name=""/>
        <dsp:cNvSpPr/>
      </dsp:nvSpPr>
      <dsp:spPr>
        <a:xfrm>
          <a:off x="7264425" y="657772"/>
          <a:ext cx="251277" cy="91440"/>
        </a:xfrm>
        <a:custGeom>
          <a:avLst/>
          <a:gdLst/>
          <a:ahLst/>
          <a:cxnLst/>
          <a:rect l="0" t="0" r="0" b="0"/>
          <a:pathLst>
            <a:path>
              <a:moveTo>
                <a:pt x="0" y="45720"/>
              </a:moveTo>
              <a:lnTo>
                <a:pt x="251277"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p>
      </dsp:txBody>
      <dsp:txXfrm>
        <a:off x="7383017" y="702081"/>
        <a:ext cx="14093" cy="2821"/>
      </dsp:txXfrm>
    </dsp:sp>
    <dsp:sp modelId="{6A4920CB-E05E-4A1E-A328-78F486AFC97C}">
      <dsp:nvSpPr>
        <dsp:cNvPr id="0" name=""/>
        <dsp:cNvSpPr/>
      </dsp:nvSpPr>
      <dsp:spPr>
        <a:xfrm>
          <a:off x="6040668" y="246953"/>
          <a:ext cx="1225556" cy="91307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kumimoji="1" lang="en-US" altLang="zh-CN" sz="800" kern="1200" dirty="0">
              <a:latin typeface="微软雅黑" panose="020B0503020204020204" pitchFamily="34" charset="-122"/>
              <a:ea typeface="微软雅黑" panose="020B0503020204020204" pitchFamily="34" charset="-122"/>
            </a:rPr>
            <a:t>2006</a:t>
          </a:r>
          <a:r>
            <a:rPr kumimoji="1" lang="zh-CN" altLang="en-US" sz="800" kern="1200" dirty="0">
              <a:latin typeface="微软雅黑" panose="020B0503020204020204" pitchFamily="34" charset="-122"/>
              <a:ea typeface="微软雅黑" panose="020B0503020204020204" pitchFamily="34" charset="-122"/>
            </a:rPr>
            <a:t>年</a:t>
          </a:r>
          <a:r>
            <a:rPr kumimoji="1" lang="en-US" altLang="zh-CN" sz="800" kern="1200" dirty="0">
              <a:latin typeface="微软雅黑" panose="020B0503020204020204" pitchFamily="34" charset="-122"/>
              <a:ea typeface="微软雅黑" panose="020B0503020204020204" pitchFamily="34" charset="-122"/>
            </a:rPr>
            <a:t>1</a:t>
          </a:r>
          <a:r>
            <a:rPr kumimoji="1" lang="zh-CN" altLang="en-US" sz="800" kern="1200" dirty="0">
              <a:latin typeface="微软雅黑" panose="020B0503020204020204" pitchFamily="34" charset="-122"/>
              <a:ea typeface="微软雅黑" panose="020B0503020204020204" pitchFamily="34" charset="-122"/>
            </a:rPr>
            <a:t>月四部委会签</a:t>
          </a:r>
          <a:r>
            <a:rPr kumimoji="1" lang="en-US" altLang="zh-CN" sz="800" kern="1200" dirty="0">
              <a:latin typeface="微软雅黑" panose="020B0503020204020204" pitchFamily="34" charset="-122"/>
              <a:ea typeface="微软雅黑" panose="020B0503020204020204" pitchFamily="34" charset="-122"/>
            </a:rPr>
            <a:t>《 </a:t>
          </a:r>
          <a:r>
            <a:rPr kumimoji="1" lang="zh-CN" altLang="en-US" sz="800" kern="1200" dirty="0">
              <a:latin typeface="微软雅黑" panose="020B0503020204020204" pitchFamily="34" charset="-122"/>
              <a:ea typeface="微软雅黑" panose="020B0503020204020204" pitchFamily="34" charset="-122"/>
            </a:rPr>
            <a:t>关于印发</a:t>
          </a:r>
          <a:r>
            <a:rPr kumimoji="1" lang="en-US"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信息安全等级保护管理办法的通知 </a:t>
          </a:r>
          <a:r>
            <a:rPr kumimoji="1" lang="en-US"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（公通字</a:t>
          </a:r>
          <a:r>
            <a:rPr kumimoji="1" lang="en-US" altLang="zh-CN" sz="800" kern="1200" dirty="0">
              <a:latin typeface="微软雅黑" panose="020B0503020204020204" pitchFamily="34" charset="-122"/>
              <a:ea typeface="微软雅黑" panose="020B0503020204020204" pitchFamily="34" charset="-122"/>
            </a:rPr>
            <a:t>[2006]7</a:t>
          </a:r>
          <a:r>
            <a:rPr kumimoji="1" lang="zh-CN" altLang="en-US" sz="800" kern="1200" dirty="0">
              <a:latin typeface="微软雅黑" panose="020B0503020204020204" pitchFamily="34" charset="-122"/>
              <a:ea typeface="微软雅黑" panose="020B0503020204020204" pitchFamily="34" charset="-122"/>
            </a:rPr>
            <a:t>号）</a:t>
          </a:r>
          <a:endParaRPr lang="zh-CN" altLang="en-US" sz="800" kern="1200" dirty="0">
            <a:latin typeface="微软雅黑" panose="020B0503020204020204" pitchFamily="34" charset="-122"/>
            <a:ea typeface="微软雅黑" panose="020B0503020204020204" pitchFamily="34" charset="-122"/>
          </a:endParaRPr>
        </a:p>
      </dsp:txBody>
      <dsp:txXfrm>
        <a:off x="6040668" y="246953"/>
        <a:ext cx="1225556" cy="913078"/>
      </dsp:txXfrm>
    </dsp:sp>
    <dsp:sp modelId="{17FAC05A-B4B7-4CDF-BEFD-8C5676A222DC}">
      <dsp:nvSpPr>
        <dsp:cNvPr id="0" name=""/>
        <dsp:cNvSpPr/>
      </dsp:nvSpPr>
      <dsp:spPr>
        <a:xfrm>
          <a:off x="623709" y="1158232"/>
          <a:ext cx="7537171" cy="251277"/>
        </a:xfrm>
        <a:custGeom>
          <a:avLst/>
          <a:gdLst/>
          <a:ahLst/>
          <a:cxnLst/>
          <a:rect l="0" t="0" r="0" b="0"/>
          <a:pathLst>
            <a:path>
              <a:moveTo>
                <a:pt x="7537171" y="0"/>
              </a:moveTo>
              <a:lnTo>
                <a:pt x="7537171" y="142738"/>
              </a:lnTo>
              <a:lnTo>
                <a:pt x="0" y="142738"/>
              </a:lnTo>
              <a:lnTo>
                <a:pt x="0" y="251277"/>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p>
      </dsp:txBody>
      <dsp:txXfrm>
        <a:off x="4203734" y="1282460"/>
        <a:ext cx="377122" cy="2821"/>
      </dsp:txXfrm>
    </dsp:sp>
    <dsp:sp modelId="{E5B3880F-C425-4226-A005-66624D7BA226}">
      <dsp:nvSpPr>
        <dsp:cNvPr id="0" name=""/>
        <dsp:cNvSpPr/>
      </dsp:nvSpPr>
      <dsp:spPr>
        <a:xfrm>
          <a:off x="7548103" y="246953"/>
          <a:ext cx="1225556" cy="913078"/>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kumimoji="1" lang="en-US" altLang="zh-CN" sz="800" kern="1200" dirty="0">
              <a:latin typeface="微软雅黑" panose="020B0503020204020204" pitchFamily="34" charset="-122"/>
              <a:ea typeface="微软雅黑" panose="020B0503020204020204" pitchFamily="34" charset="-122"/>
            </a:rPr>
            <a:t>2007</a:t>
          </a:r>
          <a:r>
            <a:rPr kumimoji="1" lang="zh-CN" altLang="en-US" sz="800" kern="1200" dirty="0">
              <a:latin typeface="微软雅黑" panose="020B0503020204020204" pitchFamily="34" charset="-122"/>
              <a:ea typeface="微软雅黑" panose="020B0503020204020204" pitchFamily="34" charset="-122"/>
            </a:rPr>
            <a:t>年</a:t>
          </a:r>
          <a:r>
            <a:rPr kumimoji="1" lang="en-US" altLang="zh-CN" sz="800" kern="1200" dirty="0">
              <a:latin typeface="微软雅黑" panose="020B0503020204020204" pitchFamily="34" charset="-122"/>
              <a:ea typeface="微软雅黑" panose="020B0503020204020204" pitchFamily="34" charset="-122"/>
            </a:rPr>
            <a:t>6</a:t>
          </a:r>
          <a:r>
            <a:rPr kumimoji="1" lang="zh-CN" altLang="en-US" sz="800" kern="1200" dirty="0">
              <a:latin typeface="微软雅黑" panose="020B0503020204020204" pitchFamily="34" charset="-122"/>
              <a:ea typeface="微软雅黑" panose="020B0503020204020204" pitchFamily="34" charset="-122"/>
            </a:rPr>
            <a:t>月公安部、保密局、国密局、国信办联合印发</a:t>
          </a:r>
          <a:r>
            <a:rPr kumimoji="1" lang="zh-CN"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信息安全等级保护管理办法</a:t>
          </a:r>
          <a:r>
            <a:rPr kumimoji="1" lang="zh-CN"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（公通字［</a:t>
          </a:r>
          <a:r>
            <a:rPr kumimoji="1" lang="en-US" altLang="zh-CN" sz="800" kern="1200" dirty="0">
              <a:latin typeface="微软雅黑" panose="020B0503020204020204" pitchFamily="34" charset="-122"/>
              <a:ea typeface="微软雅黑" panose="020B0503020204020204" pitchFamily="34" charset="-122"/>
            </a:rPr>
            <a:t>2007</a:t>
          </a:r>
          <a:r>
            <a:rPr kumimoji="1" lang="zh-CN" altLang="en-US" sz="800" kern="1200" dirty="0">
              <a:latin typeface="微软雅黑" panose="020B0503020204020204" pitchFamily="34" charset="-122"/>
              <a:ea typeface="微软雅黑" panose="020B0503020204020204" pitchFamily="34" charset="-122"/>
            </a:rPr>
            <a:t>］</a:t>
          </a:r>
          <a:r>
            <a:rPr kumimoji="1" lang="en-US" altLang="zh-CN" sz="800" kern="1200" dirty="0">
              <a:latin typeface="微软雅黑" panose="020B0503020204020204" pitchFamily="34" charset="-122"/>
              <a:ea typeface="微软雅黑" panose="020B0503020204020204" pitchFamily="34" charset="-122"/>
            </a:rPr>
            <a:t>43</a:t>
          </a:r>
          <a:r>
            <a:rPr kumimoji="1" lang="zh-CN" altLang="en-US" sz="800" kern="1200" dirty="0">
              <a:latin typeface="微软雅黑" panose="020B0503020204020204" pitchFamily="34" charset="-122"/>
              <a:ea typeface="微软雅黑" panose="020B0503020204020204" pitchFamily="34" charset="-122"/>
            </a:rPr>
            <a:t>号 ）</a:t>
          </a:r>
          <a:endParaRPr lang="zh-CN" altLang="en-US" sz="800" kern="1200" dirty="0">
            <a:latin typeface="微软雅黑" panose="020B0503020204020204" pitchFamily="34" charset="-122"/>
            <a:ea typeface="微软雅黑" panose="020B0503020204020204" pitchFamily="34" charset="-122"/>
          </a:endParaRPr>
        </a:p>
      </dsp:txBody>
      <dsp:txXfrm>
        <a:off x="7548103" y="246953"/>
        <a:ext cx="1225556" cy="913078"/>
      </dsp:txXfrm>
    </dsp:sp>
    <dsp:sp modelId="{A3132D9A-41C7-4468-9E81-BF447B0DDC2D}">
      <dsp:nvSpPr>
        <dsp:cNvPr id="0" name=""/>
        <dsp:cNvSpPr/>
      </dsp:nvSpPr>
      <dsp:spPr>
        <a:xfrm>
          <a:off x="1234687" y="1894433"/>
          <a:ext cx="251277" cy="91440"/>
        </a:xfrm>
        <a:custGeom>
          <a:avLst/>
          <a:gdLst/>
          <a:ahLst/>
          <a:cxnLst/>
          <a:rect l="0" t="0" r="0" b="0"/>
          <a:pathLst>
            <a:path>
              <a:moveTo>
                <a:pt x="0" y="45720"/>
              </a:moveTo>
              <a:lnTo>
                <a:pt x="251277"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p>
      </dsp:txBody>
      <dsp:txXfrm>
        <a:off x="1353279" y="1938743"/>
        <a:ext cx="14093" cy="2821"/>
      </dsp:txXfrm>
    </dsp:sp>
    <dsp:sp modelId="{E5F162B3-387B-484F-96CA-8563336EF299}">
      <dsp:nvSpPr>
        <dsp:cNvPr id="0" name=""/>
        <dsp:cNvSpPr/>
      </dsp:nvSpPr>
      <dsp:spPr>
        <a:xfrm>
          <a:off x="10931" y="1441910"/>
          <a:ext cx="1225556" cy="996487"/>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kumimoji="1" lang="en-US" altLang="zh-CN" sz="800" kern="1200" dirty="0">
              <a:latin typeface="微软雅黑" panose="020B0503020204020204" pitchFamily="34" charset="-122"/>
              <a:ea typeface="微软雅黑" panose="020B0503020204020204" pitchFamily="34" charset="-122"/>
            </a:rPr>
            <a:t>2007</a:t>
          </a:r>
          <a:r>
            <a:rPr kumimoji="1" lang="zh-CN" altLang="en-US" sz="800" kern="1200" dirty="0">
              <a:latin typeface="微软雅黑" panose="020B0503020204020204" pitchFamily="34" charset="-122"/>
              <a:ea typeface="微软雅黑" panose="020B0503020204020204" pitchFamily="34" charset="-122"/>
            </a:rPr>
            <a:t>年</a:t>
          </a:r>
          <a:r>
            <a:rPr kumimoji="1" lang="en-US" altLang="zh-CN" sz="800" kern="1200" dirty="0">
              <a:latin typeface="微软雅黑" panose="020B0503020204020204" pitchFamily="34" charset="-122"/>
              <a:ea typeface="微软雅黑" panose="020B0503020204020204" pitchFamily="34" charset="-122"/>
            </a:rPr>
            <a:t>7</a:t>
          </a:r>
          <a:r>
            <a:rPr kumimoji="1" lang="zh-CN" altLang="en-US" sz="800" kern="1200" dirty="0">
              <a:latin typeface="微软雅黑" panose="020B0503020204020204" pitchFamily="34" charset="-122"/>
              <a:ea typeface="微软雅黑" panose="020B0503020204020204" pitchFamily="34" charset="-122"/>
            </a:rPr>
            <a:t>月</a:t>
          </a:r>
          <a:r>
            <a:rPr kumimoji="1" lang="en-US" altLang="zh-CN" sz="800" kern="1200" dirty="0">
              <a:latin typeface="微软雅黑" panose="020B0503020204020204" pitchFamily="34" charset="-122"/>
              <a:ea typeface="微软雅黑" panose="020B0503020204020204" pitchFamily="34" charset="-122"/>
            </a:rPr>
            <a:t>《</a:t>
          </a:r>
          <a:r>
            <a:rPr kumimoji="1" lang="zh-CN" altLang="en-US" sz="800" kern="1200" dirty="0">
              <a:latin typeface="微软雅黑" panose="020B0503020204020204" pitchFamily="34" charset="-122"/>
              <a:ea typeface="微软雅黑" panose="020B0503020204020204" pitchFamily="34" charset="-122"/>
            </a:rPr>
            <a:t>关于开展全国重要信息系统安全等级保护定级工作的通知</a:t>
          </a:r>
          <a:r>
            <a:rPr kumimoji="1" lang="en-US" altLang="zh-CN" sz="800" kern="1200" dirty="0">
              <a:latin typeface="微软雅黑" panose="020B0503020204020204" pitchFamily="34" charset="-122"/>
              <a:ea typeface="微软雅黑" panose="020B0503020204020204" pitchFamily="34" charset="-122"/>
            </a:rPr>
            <a:t>》</a:t>
          </a:r>
          <a:r>
            <a:rPr kumimoji="1" lang="zh-CN" altLang="zh-CN" sz="800" kern="1200" dirty="0">
              <a:latin typeface="微软雅黑" panose="020B0503020204020204" pitchFamily="34" charset="-122"/>
              <a:ea typeface="微软雅黑" panose="020B0503020204020204" pitchFamily="34" charset="-122"/>
            </a:rPr>
            <a:t> </a:t>
          </a:r>
          <a:r>
            <a:rPr kumimoji="1" lang="zh-CN" altLang="en-US" sz="800" kern="1200" dirty="0">
              <a:latin typeface="微软雅黑" panose="020B0503020204020204" pitchFamily="34" charset="-122"/>
              <a:ea typeface="微软雅黑" panose="020B0503020204020204" pitchFamily="34" charset="-122"/>
            </a:rPr>
            <a:t>（公信安</a:t>
          </a:r>
          <a:r>
            <a:rPr kumimoji="1" lang="en-US" altLang="en-US" sz="800" kern="1200" dirty="0">
              <a:latin typeface="微软雅黑" panose="020B0503020204020204" pitchFamily="34" charset="-122"/>
              <a:ea typeface="微软雅黑" panose="020B0503020204020204" pitchFamily="34" charset="-122"/>
            </a:rPr>
            <a:t>[2007]861</a:t>
          </a:r>
          <a:r>
            <a:rPr kumimoji="1" lang="zh-CN" altLang="en-US" sz="800" kern="1200" dirty="0">
              <a:latin typeface="微软雅黑" panose="020B0503020204020204" pitchFamily="34" charset="-122"/>
              <a:ea typeface="微软雅黑" panose="020B0503020204020204" pitchFamily="34" charset="-122"/>
            </a:rPr>
            <a:t>号</a:t>
          </a:r>
          <a:r>
            <a:rPr kumimoji="1" lang="zh-CN" altLang="en-US" sz="800" kern="1200" dirty="0">
              <a:latin typeface="+mn-ea"/>
              <a:ea typeface="+mn-ea"/>
            </a:rPr>
            <a:t>）</a:t>
          </a:r>
          <a:endParaRPr lang="zh-CN" altLang="en-US" sz="800" kern="1200" dirty="0">
            <a:latin typeface="+mn-ea"/>
            <a:ea typeface="+mn-ea"/>
          </a:endParaRPr>
        </a:p>
      </dsp:txBody>
      <dsp:txXfrm>
        <a:off x="10931" y="1441910"/>
        <a:ext cx="1225556" cy="996487"/>
      </dsp:txXfrm>
    </dsp:sp>
    <dsp:sp modelId="{39616F95-31CF-4AA2-83EB-4C0245ECA503}">
      <dsp:nvSpPr>
        <dsp:cNvPr id="0" name=""/>
        <dsp:cNvSpPr/>
      </dsp:nvSpPr>
      <dsp:spPr>
        <a:xfrm>
          <a:off x="2742122" y="1894433"/>
          <a:ext cx="251277" cy="91440"/>
        </a:xfrm>
        <a:custGeom>
          <a:avLst/>
          <a:gdLst/>
          <a:ahLst/>
          <a:cxnLst/>
          <a:rect l="0" t="0" r="0" b="0"/>
          <a:pathLst>
            <a:path>
              <a:moveTo>
                <a:pt x="0" y="45720"/>
              </a:moveTo>
              <a:lnTo>
                <a:pt x="251277"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p>
      </dsp:txBody>
      <dsp:txXfrm>
        <a:off x="2860714" y="1938743"/>
        <a:ext cx="14093" cy="2821"/>
      </dsp:txXfrm>
    </dsp:sp>
    <dsp:sp modelId="{76046FA8-2F47-4E7E-A4DC-6D627D96D1B1}">
      <dsp:nvSpPr>
        <dsp:cNvPr id="0" name=""/>
        <dsp:cNvSpPr/>
      </dsp:nvSpPr>
      <dsp:spPr>
        <a:xfrm>
          <a:off x="1518365" y="1441910"/>
          <a:ext cx="1225556" cy="996487"/>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altLang="zh-CN" sz="800" kern="1200" dirty="0">
              <a:latin typeface="微软雅黑" panose="020B0503020204020204" pitchFamily="34" charset="-122"/>
              <a:ea typeface="微软雅黑" panose="020B0503020204020204" pitchFamily="34" charset="-122"/>
            </a:rPr>
            <a:t>2008</a:t>
          </a:r>
          <a:r>
            <a:rPr lang="zh-CN" altLang="en-US" sz="800" kern="1200" dirty="0">
              <a:latin typeface="微软雅黑" panose="020B0503020204020204" pitchFamily="34" charset="-122"/>
              <a:ea typeface="微软雅黑" panose="020B0503020204020204" pitchFamily="34" charset="-122"/>
            </a:rPr>
            <a:t>年发布</a:t>
          </a:r>
          <a:r>
            <a:rPr lang="en-US" altLang="en-US" sz="800" kern="1200" dirty="0">
              <a:latin typeface="微软雅黑" panose="020B0503020204020204" pitchFamily="34" charset="-122"/>
              <a:ea typeface="微软雅黑" panose="020B0503020204020204" pitchFamily="34" charset="-122"/>
            </a:rPr>
            <a:t>GB/T 22239—2008 </a:t>
          </a:r>
          <a:r>
            <a:rPr lang="en-US" altLang="zh-CN" sz="800" kern="1200" dirty="0">
              <a:latin typeface="微软雅黑" panose="020B0503020204020204" pitchFamily="34" charset="-122"/>
              <a:ea typeface="微软雅黑" panose="020B0503020204020204" pitchFamily="34" charset="-122"/>
            </a:rPr>
            <a:t>《</a:t>
          </a:r>
          <a:r>
            <a:rPr lang="zh-CN" altLang="en-US" sz="800" kern="1200" dirty="0">
              <a:latin typeface="微软雅黑" panose="020B0503020204020204" pitchFamily="34" charset="-122"/>
              <a:ea typeface="微软雅黑" panose="020B0503020204020204" pitchFamily="34" charset="-122"/>
            </a:rPr>
            <a:t>信息系统安全等级保护基本要求</a:t>
          </a:r>
          <a:r>
            <a:rPr lang="en-US" altLang="zh-CN" sz="800" kern="1200" dirty="0">
              <a:latin typeface="微软雅黑" panose="020B0503020204020204" pitchFamily="34" charset="-122"/>
              <a:ea typeface="微软雅黑" panose="020B0503020204020204" pitchFamily="34" charset="-122"/>
            </a:rPr>
            <a:t>》</a:t>
          </a:r>
          <a:r>
            <a:rPr lang="zh-CN" altLang="en-US" sz="800" kern="1200" dirty="0">
              <a:latin typeface="微软雅黑" panose="020B0503020204020204" pitchFamily="34" charset="-122"/>
              <a:ea typeface="微软雅黑" panose="020B0503020204020204" pitchFamily="34" charset="-122"/>
            </a:rPr>
            <a:t>、</a:t>
          </a:r>
          <a:r>
            <a:rPr lang="en-US" altLang="en-US" sz="800" kern="1200" dirty="0">
              <a:latin typeface="微软雅黑" panose="020B0503020204020204" pitchFamily="34" charset="-122"/>
              <a:ea typeface="微软雅黑" panose="020B0503020204020204" pitchFamily="34" charset="-122"/>
            </a:rPr>
            <a:t>GB/T 22240—2008 </a:t>
          </a:r>
          <a:r>
            <a:rPr lang="en-US" altLang="zh-CN" sz="800" kern="1200" dirty="0">
              <a:latin typeface="微软雅黑" panose="020B0503020204020204" pitchFamily="34" charset="-122"/>
              <a:ea typeface="微软雅黑" panose="020B0503020204020204" pitchFamily="34" charset="-122"/>
            </a:rPr>
            <a:t>《</a:t>
          </a:r>
          <a:r>
            <a:rPr lang="zh-CN" altLang="en-US" sz="800" kern="1200" dirty="0">
              <a:latin typeface="微软雅黑" panose="020B0503020204020204" pitchFamily="34" charset="-122"/>
              <a:ea typeface="微软雅黑" panose="020B0503020204020204" pitchFamily="34" charset="-122"/>
            </a:rPr>
            <a:t>信息系统安全等级保护定级指南</a:t>
          </a:r>
          <a:r>
            <a:rPr lang="en-US" altLang="zh-CN" sz="800" kern="1200" dirty="0">
              <a:latin typeface="微软雅黑" panose="020B0503020204020204" pitchFamily="34" charset="-122"/>
              <a:ea typeface="微软雅黑" panose="020B0503020204020204" pitchFamily="34" charset="-122"/>
            </a:rPr>
            <a:t>》</a:t>
          </a:r>
          <a:endParaRPr lang="zh-CN" altLang="en-US" sz="800" kern="1200" dirty="0">
            <a:latin typeface="微软雅黑" panose="020B0503020204020204" pitchFamily="34" charset="-122"/>
            <a:ea typeface="微软雅黑" panose="020B0503020204020204" pitchFamily="34" charset="-122"/>
          </a:endParaRPr>
        </a:p>
      </dsp:txBody>
      <dsp:txXfrm>
        <a:off x="1518365" y="1441910"/>
        <a:ext cx="1225556" cy="996487"/>
      </dsp:txXfrm>
    </dsp:sp>
    <dsp:sp modelId="{814CF8E9-FBCD-4BB4-94CE-3F2FA77F4F80}">
      <dsp:nvSpPr>
        <dsp:cNvPr id="0" name=""/>
        <dsp:cNvSpPr/>
      </dsp:nvSpPr>
      <dsp:spPr>
        <a:xfrm>
          <a:off x="4249556" y="1894433"/>
          <a:ext cx="251277" cy="91440"/>
        </a:xfrm>
        <a:custGeom>
          <a:avLst/>
          <a:gdLst/>
          <a:ahLst/>
          <a:cxnLst/>
          <a:rect l="0" t="0" r="0" b="0"/>
          <a:pathLst>
            <a:path>
              <a:moveTo>
                <a:pt x="0" y="45720"/>
              </a:moveTo>
              <a:lnTo>
                <a:pt x="251277"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133350">
            <a:lnSpc>
              <a:spcPct val="90000"/>
            </a:lnSpc>
            <a:spcBef>
              <a:spcPct val="0"/>
            </a:spcBef>
            <a:spcAft>
              <a:spcPct val="35000"/>
            </a:spcAft>
            <a:buNone/>
          </a:pPr>
          <a:endParaRPr lang="zh-CN" altLang="en-US" sz="300" kern="1200"/>
        </a:p>
      </dsp:txBody>
      <dsp:txXfrm>
        <a:off x="4368148" y="1938743"/>
        <a:ext cx="14093" cy="2821"/>
      </dsp:txXfrm>
    </dsp:sp>
    <dsp:sp modelId="{F9E6F6CC-A137-44BB-8420-D5C31CB6F325}">
      <dsp:nvSpPr>
        <dsp:cNvPr id="0" name=""/>
        <dsp:cNvSpPr/>
      </dsp:nvSpPr>
      <dsp:spPr>
        <a:xfrm>
          <a:off x="3025800" y="1441910"/>
          <a:ext cx="1225556" cy="996487"/>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altLang="zh-CN" sz="800" kern="1200" dirty="0">
              <a:latin typeface="微软雅黑" panose="020B0503020204020204" pitchFamily="34" charset="-122"/>
              <a:ea typeface="微软雅黑" panose="020B0503020204020204" pitchFamily="34" charset="-122"/>
            </a:rPr>
            <a:t>2009</a:t>
          </a:r>
          <a:r>
            <a:rPr lang="zh-CN" altLang="en-US" sz="800" kern="1200" dirty="0">
              <a:latin typeface="微软雅黑" panose="020B0503020204020204" pitchFamily="34" charset="-122"/>
              <a:ea typeface="微软雅黑" panose="020B0503020204020204" pitchFamily="34" charset="-122"/>
            </a:rPr>
            <a:t>年公安部发文</a:t>
          </a:r>
          <a:r>
            <a:rPr lang="zh-CN" sz="800" kern="1200" dirty="0">
              <a:latin typeface="微软雅黑" panose="020B0503020204020204" pitchFamily="34" charset="-122"/>
              <a:ea typeface="微软雅黑" panose="020B0503020204020204" pitchFamily="34" charset="-122"/>
            </a:rPr>
            <a:t>《关于开展信息系统等级保护安全建设整改工作的指导意见》（公信安</a:t>
          </a:r>
          <a:r>
            <a:rPr lang="en-US" sz="800" kern="1200" dirty="0">
              <a:latin typeface="微软雅黑" panose="020B0503020204020204" pitchFamily="34" charset="-122"/>
              <a:ea typeface="微软雅黑" panose="020B0503020204020204" pitchFamily="34" charset="-122"/>
            </a:rPr>
            <a:t>[2009]1429</a:t>
          </a:r>
          <a:r>
            <a:rPr lang="zh-CN" sz="800" kern="1200" dirty="0">
              <a:latin typeface="微软雅黑" panose="020B0503020204020204" pitchFamily="34" charset="-122"/>
              <a:ea typeface="微软雅黑" panose="020B0503020204020204" pitchFamily="34" charset="-122"/>
            </a:rPr>
            <a:t>号）</a:t>
          </a:r>
          <a:endParaRPr lang="zh-CN" altLang="en-US" sz="800" kern="1200" dirty="0">
            <a:latin typeface="微软雅黑" panose="020B0503020204020204" pitchFamily="34" charset="-122"/>
            <a:ea typeface="微软雅黑" panose="020B0503020204020204" pitchFamily="34" charset="-122"/>
          </a:endParaRPr>
        </a:p>
      </dsp:txBody>
      <dsp:txXfrm>
        <a:off x="3025800" y="1441910"/>
        <a:ext cx="1225556" cy="996487"/>
      </dsp:txXfrm>
    </dsp:sp>
    <dsp:sp modelId="{F0DFA477-62D4-49D6-994F-9C5B7A349EB9}">
      <dsp:nvSpPr>
        <dsp:cNvPr id="0" name=""/>
        <dsp:cNvSpPr/>
      </dsp:nvSpPr>
      <dsp:spPr>
        <a:xfrm>
          <a:off x="5756990" y="1894433"/>
          <a:ext cx="251277" cy="91440"/>
        </a:xfrm>
        <a:custGeom>
          <a:avLst/>
          <a:gdLst/>
          <a:ahLst/>
          <a:cxnLst/>
          <a:rect l="0" t="0" r="0" b="0"/>
          <a:pathLst>
            <a:path>
              <a:moveTo>
                <a:pt x="0" y="45720"/>
              </a:moveTo>
              <a:lnTo>
                <a:pt x="251277" y="45720"/>
              </a:lnTo>
            </a:path>
          </a:pathLst>
        </a:custGeom>
        <a:noFill/>
        <a:ln w="9525" cap="flat" cmpd="sng" algn="ctr">
          <a:solidFill>
            <a:schemeClr val="dk2">
              <a:hueOff val="0"/>
              <a:satOff val="0"/>
              <a:lumOff val="0"/>
              <a:alphaOff val="0"/>
            </a:schemeClr>
          </a:solidFill>
          <a:prstDash val="solid"/>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875582" y="1938743"/>
        <a:ext cx="14093" cy="2821"/>
      </dsp:txXfrm>
    </dsp:sp>
    <dsp:sp modelId="{C9FB805E-0774-4E99-822C-A215F54972E1}">
      <dsp:nvSpPr>
        <dsp:cNvPr id="0" name=""/>
        <dsp:cNvSpPr/>
      </dsp:nvSpPr>
      <dsp:spPr>
        <a:xfrm>
          <a:off x="4533234" y="1441910"/>
          <a:ext cx="1225556" cy="996487"/>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altLang="zh-CN" sz="800" kern="1200" dirty="0">
              <a:latin typeface="微软雅黑" panose="020B0503020204020204" pitchFamily="34" charset="-122"/>
              <a:ea typeface="微软雅黑" panose="020B0503020204020204" pitchFamily="34" charset="-122"/>
            </a:rPr>
            <a:t>2010</a:t>
          </a:r>
          <a:r>
            <a:rPr lang="zh-CN" altLang="en-US" sz="800" kern="1200" dirty="0">
              <a:latin typeface="微软雅黑" panose="020B0503020204020204" pitchFamily="34" charset="-122"/>
              <a:ea typeface="微软雅黑" panose="020B0503020204020204" pitchFamily="34" charset="-122"/>
            </a:rPr>
            <a:t>年</a:t>
          </a:r>
          <a:r>
            <a:rPr lang="en-US" altLang="zh-CN" sz="800" kern="1200" dirty="0">
              <a:latin typeface="微软雅黑" panose="020B0503020204020204" pitchFamily="34" charset="-122"/>
              <a:ea typeface="微软雅黑" panose="020B0503020204020204" pitchFamily="34" charset="-122"/>
            </a:rPr>
            <a:t>3</a:t>
          </a:r>
          <a:r>
            <a:rPr lang="zh-CN" altLang="en-US" sz="800" kern="1200" dirty="0">
              <a:latin typeface="微软雅黑" panose="020B0503020204020204" pitchFamily="34" charset="-122"/>
              <a:ea typeface="微软雅黑" panose="020B0503020204020204" pitchFamily="34" charset="-122"/>
            </a:rPr>
            <a:t>月</a:t>
          </a:r>
          <a:r>
            <a:rPr lang="zh-CN" sz="800" kern="1200" dirty="0">
              <a:latin typeface="微软雅黑" panose="020B0503020204020204" pitchFamily="34" charset="-122"/>
              <a:ea typeface="微软雅黑" panose="020B0503020204020204" pitchFamily="34" charset="-122"/>
            </a:rPr>
            <a:t>公安部发文《关于推动信息安全等级保护测评体系建设和开展等级测评工作的通知》（公信安</a:t>
          </a:r>
          <a:r>
            <a:rPr lang="en-US" sz="800" kern="1200" dirty="0">
              <a:latin typeface="微软雅黑" panose="020B0503020204020204" pitchFamily="34" charset="-122"/>
              <a:ea typeface="微软雅黑" panose="020B0503020204020204" pitchFamily="34" charset="-122"/>
            </a:rPr>
            <a:t>[303]</a:t>
          </a:r>
          <a:r>
            <a:rPr lang="zh-CN" sz="800" kern="1200" dirty="0">
              <a:latin typeface="微软雅黑" panose="020B0503020204020204" pitchFamily="34" charset="-122"/>
              <a:ea typeface="微软雅黑" panose="020B0503020204020204" pitchFamily="34" charset="-122"/>
            </a:rPr>
            <a:t>号）</a:t>
          </a:r>
          <a:endParaRPr lang="zh-CN" altLang="en-US" sz="800" kern="1200" dirty="0">
            <a:latin typeface="微软雅黑" panose="020B0503020204020204" pitchFamily="34" charset="-122"/>
            <a:ea typeface="微软雅黑" panose="020B0503020204020204" pitchFamily="34" charset="-122"/>
          </a:endParaRPr>
        </a:p>
      </dsp:txBody>
      <dsp:txXfrm>
        <a:off x="4533234" y="1441910"/>
        <a:ext cx="1225556" cy="996487"/>
      </dsp:txXfrm>
    </dsp:sp>
    <dsp:sp modelId="{D73EE974-2AE6-4A91-9C7A-F987FD22F414}">
      <dsp:nvSpPr>
        <dsp:cNvPr id="0" name=""/>
        <dsp:cNvSpPr/>
      </dsp:nvSpPr>
      <dsp:spPr>
        <a:xfrm>
          <a:off x="6040668" y="1441910"/>
          <a:ext cx="1425040" cy="996487"/>
        </a:xfrm>
        <a:prstGeom prst="rect">
          <a:avLst/>
        </a:prstGeom>
        <a:gradFill rotWithShape="0">
          <a:gsLst>
            <a:gs pos="0">
              <a:schemeClr val="lt1">
                <a:hueOff val="0"/>
                <a:satOff val="0"/>
                <a:lumOff val="0"/>
                <a:alphaOff val="0"/>
                <a:shade val="51000"/>
                <a:satMod val="130000"/>
              </a:schemeClr>
            </a:gs>
            <a:gs pos="80000">
              <a:schemeClr val="lt1">
                <a:hueOff val="0"/>
                <a:satOff val="0"/>
                <a:lumOff val="0"/>
                <a:alphaOff val="0"/>
                <a:shade val="93000"/>
                <a:satMod val="130000"/>
              </a:schemeClr>
            </a:gs>
            <a:gs pos="100000">
              <a:schemeClr val="l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6896" tIns="56896" rIns="56896" bIns="56896" numCol="1" spcCol="1270" anchor="ctr" anchorCtr="0">
          <a:noAutofit/>
        </a:bodyPr>
        <a:lstStyle/>
        <a:p>
          <a:pPr marL="0" lvl="0" indent="0" algn="ctr" defTabSz="355600">
            <a:lnSpc>
              <a:spcPct val="90000"/>
            </a:lnSpc>
            <a:spcBef>
              <a:spcPct val="0"/>
            </a:spcBef>
            <a:spcAft>
              <a:spcPct val="35000"/>
            </a:spcAft>
            <a:buNone/>
          </a:pPr>
          <a:r>
            <a:rPr lang="en-US" altLang="zh-CN" sz="800" b="0" kern="1200" dirty="0">
              <a:latin typeface="微软雅黑" panose="020B0503020204020204" pitchFamily="34" charset="-122"/>
              <a:ea typeface="微软雅黑" panose="020B0503020204020204" pitchFamily="34" charset="-122"/>
            </a:rPr>
            <a:t>2016</a:t>
          </a:r>
          <a:r>
            <a:rPr lang="zh-CN" altLang="en-US" sz="800" b="0" kern="1200" dirty="0">
              <a:latin typeface="微软雅黑" panose="020B0503020204020204" pitchFamily="34" charset="-122"/>
              <a:ea typeface="微软雅黑" panose="020B0503020204020204" pitchFamily="34" charset="-122"/>
            </a:rPr>
            <a:t>年</a:t>
          </a:r>
          <a:r>
            <a:rPr lang="en-US" altLang="zh-CN" sz="800" b="0" kern="1200" dirty="0">
              <a:latin typeface="微软雅黑" panose="020B0503020204020204" pitchFamily="34" charset="-122"/>
              <a:ea typeface="微软雅黑" panose="020B0503020204020204" pitchFamily="34" charset="-122"/>
            </a:rPr>
            <a:t>10</a:t>
          </a:r>
          <a:r>
            <a:rPr lang="zh-CN" altLang="en-US" sz="800" b="0" kern="1200" dirty="0">
              <a:latin typeface="微软雅黑" panose="020B0503020204020204" pitchFamily="34" charset="-122"/>
              <a:ea typeface="微软雅黑" panose="020B0503020204020204" pitchFamily="34" charset="-122"/>
            </a:rPr>
            <a:t>月</a:t>
          </a:r>
          <a:r>
            <a:rPr kumimoji="0" lang="zh-CN" altLang="en-US" sz="800" b="0" kern="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公安部网络安全保卫局组织对原有国家标准 </a:t>
          </a:r>
          <a:r>
            <a:rPr kumimoji="0" lang="en-US" altLang="zh-CN" sz="800" b="0" kern="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GB/T 22239-2008</a:t>
          </a:r>
          <a:r>
            <a:rPr kumimoji="0" lang="zh-CN" altLang="en-US" sz="800" b="0" kern="1200" dirty="0">
              <a:effectLst>
                <a:outerShdw blurRad="38100" dist="38100" dir="2700000" algn="tl">
                  <a:srgbClr val="C0C0C0"/>
                </a:outerShdw>
              </a:effectLst>
              <a:latin typeface="微软雅黑" panose="020B0503020204020204" pitchFamily="34" charset="-122"/>
              <a:ea typeface="微软雅黑" panose="020B0503020204020204" pitchFamily="34" charset="-122"/>
            </a:rPr>
            <a:t>等系列标准进行了修订，新的国家标准（简称新国标）将于近期正式发布。</a:t>
          </a:r>
          <a:endParaRPr lang="zh-CN" altLang="en-US" sz="800" b="0" kern="1200" dirty="0">
            <a:latin typeface="微软雅黑" panose="020B0503020204020204" pitchFamily="34" charset="-122"/>
            <a:ea typeface="微软雅黑" panose="020B0503020204020204" pitchFamily="34" charset="-122"/>
          </a:endParaRPr>
        </a:p>
      </dsp:txBody>
      <dsp:txXfrm>
        <a:off x="6040668" y="1441910"/>
        <a:ext cx="1425040" cy="996487"/>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5022"/>
          </a:xfrm>
          <a:prstGeom prst="rect">
            <a:avLst/>
          </a:prstGeom>
          <a:blipFill>
            <a:blip r:embed="rId2" cstate="print"/>
            <a:stretch>
              <a:fillRect/>
            </a:stretch>
          </a:blipFill>
        </p:spPr>
        <p:txBody>
          <a:bodyPr wrap="square" lIns="0" tIns="0" rIns="0" bIns="0" rtlCol="0">
            <a:noAutofit/>
          </a:bodyPr>
          <a:lstStyle/>
          <a:p>
            <a:endParaRPr/>
          </a:p>
        </p:txBody>
      </p:sp>
      <p:sp>
        <p:nvSpPr>
          <p:cNvPr id="17" name="bk object 17"/>
          <p:cNvSpPr/>
          <p:nvPr/>
        </p:nvSpPr>
        <p:spPr>
          <a:xfrm>
            <a:off x="0" y="451103"/>
            <a:ext cx="9144000" cy="4693920"/>
          </a:xfrm>
          <a:prstGeom prst="rect">
            <a:avLst/>
          </a:prstGeom>
          <a:blipFill>
            <a:blip r:embed="rId3" cstate="print"/>
            <a:stretch>
              <a:fillRect/>
            </a:stretch>
          </a:blipFill>
        </p:spPr>
        <p:txBody>
          <a:bodyPr wrap="square" lIns="0" tIns="0" rIns="0" bIns="0" rtlCol="0">
            <a:noAutofit/>
          </a:bodyPr>
          <a:lstStyle/>
          <a:p>
            <a:endParaRPr/>
          </a:p>
        </p:txBody>
      </p:sp>
      <p:sp>
        <p:nvSpPr>
          <p:cNvPr id="18" name="bk object 18"/>
          <p:cNvSpPr/>
          <p:nvPr/>
        </p:nvSpPr>
        <p:spPr>
          <a:xfrm>
            <a:off x="207009" y="0"/>
            <a:ext cx="393699" cy="573531"/>
          </a:xfrm>
          <a:prstGeom prst="rect">
            <a:avLst/>
          </a:prstGeom>
          <a:blipFill>
            <a:blip r:embed="rId4" cstate="print"/>
            <a:stretch>
              <a:fillRect/>
            </a:stretch>
          </a:blipFill>
        </p:spPr>
        <p:txBody>
          <a:bodyPr wrap="square" lIns="0" tIns="0" rIns="0" bIns="0" rtlCol="0">
            <a:noAutofit/>
          </a:bodyPr>
          <a:lstStyle/>
          <a:p>
            <a:endParaRPr/>
          </a:p>
        </p:txBody>
      </p:sp>
      <p:sp>
        <p:nvSpPr>
          <p:cNvPr id="2" name="Holder 2"/>
          <p:cNvSpPr>
            <a:spLocks noGrp="1"/>
          </p:cNvSpPr>
          <p:nvPr>
            <p:ph type="ctrTitle"/>
          </p:nvPr>
        </p:nvSpPr>
        <p:spPr>
          <a:xfrm>
            <a:off x="685800" y="1598422"/>
            <a:ext cx="7772400" cy="1082801"/>
          </a:xfrm>
          <a:prstGeom prst="rect">
            <a:avLst/>
          </a:prstGeom>
        </p:spPr>
        <p:txBody>
          <a:bodyPr wrap="square" lIns="0" tIns="0" rIns="0" bIns="0">
            <a:noAutofit/>
          </a:bodyPr>
          <a:lstStyle/>
          <a:p>
            <a:endParaRPr/>
          </a:p>
        </p:txBody>
      </p:sp>
      <p:sp>
        <p:nvSpPr>
          <p:cNvPr id="3" name="Holder 3"/>
          <p:cNvSpPr>
            <a:spLocks noGrp="1"/>
          </p:cNvSpPr>
          <p:nvPr>
            <p:ph type="subTitle" idx="4"/>
          </p:nvPr>
        </p:nvSpPr>
        <p:spPr>
          <a:xfrm>
            <a:off x="1371600" y="2887472"/>
            <a:ext cx="6400799" cy="1289050"/>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4/26/2018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5022"/>
          </a:xfrm>
          <a:prstGeom prst="rect">
            <a:avLst/>
          </a:prstGeom>
          <a:blipFill>
            <a:blip r:embed="rId2" cstate="print"/>
            <a:stretch>
              <a:fillRect/>
            </a:stretch>
          </a:blipFill>
        </p:spPr>
        <p:txBody>
          <a:bodyPr wrap="square" lIns="0" tIns="0" rIns="0" bIns="0" rtlCol="0">
            <a:noAutofit/>
          </a:bodyPr>
          <a:lstStyle/>
          <a:p>
            <a:endParaRPr/>
          </a:p>
        </p:txBody>
      </p:sp>
      <p:sp>
        <p:nvSpPr>
          <p:cNvPr id="17" name="bk object 17"/>
          <p:cNvSpPr/>
          <p:nvPr/>
        </p:nvSpPr>
        <p:spPr>
          <a:xfrm>
            <a:off x="0" y="451103"/>
            <a:ext cx="9144000" cy="4693920"/>
          </a:xfrm>
          <a:prstGeom prst="rect">
            <a:avLst/>
          </a:prstGeom>
          <a:blipFill>
            <a:blip r:embed="rId3" cstate="print"/>
            <a:stretch>
              <a:fillRect/>
            </a:stretch>
          </a:blipFill>
        </p:spPr>
        <p:txBody>
          <a:bodyPr wrap="square" lIns="0" tIns="0" rIns="0" bIns="0" rtlCol="0">
            <a:noAutofit/>
          </a:bodyPr>
          <a:lstStyle/>
          <a:p>
            <a:endParaRPr/>
          </a:p>
        </p:txBody>
      </p:sp>
      <p:sp>
        <p:nvSpPr>
          <p:cNvPr id="2" name="Holder 2"/>
          <p:cNvSpPr>
            <a:spLocks noGrp="1"/>
          </p:cNvSpPr>
          <p:nvPr>
            <p:ph type="title"/>
          </p:nvPr>
        </p:nvSpPr>
        <p:spPr/>
        <p:txBody>
          <a:bodyPr lIns="0" tIns="0" rIns="0" bIns="0"/>
          <a:lstStyle/>
          <a:p>
            <a:endParaRPr/>
          </a:p>
        </p:txBody>
      </p:sp>
      <p:sp>
        <p:nvSpPr>
          <p:cNvPr id="3" name="Holder 3"/>
          <p:cNvSpPr>
            <a:spLocks noGrp="1"/>
          </p:cNvSpPr>
          <p:nvPr>
            <p:ph type="body" idx="1"/>
          </p:nvPr>
        </p:nvSpPr>
        <p:spPr/>
        <p:txBody>
          <a:bodyPr lIns="0" tIns="0" rIns="0" bIns="0"/>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4/26/2018</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5022"/>
          </a:xfrm>
          <a:prstGeom prst="rect">
            <a:avLst/>
          </a:prstGeom>
          <a:blipFill>
            <a:blip r:embed="rId2" cstate="print"/>
            <a:stretch>
              <a:fillRect/>
            </a:stretch>
          </a:blipFill>
        </p:spPr>
        <p:txBody>
          <a:bodyPr wrap="square" lIns="0" tIns="0" rIns="0" bIns="0" rtlCol="0">
            <a:noAutofit/>
          </a:bodyPr>
          <a:lstStyle/>
          <a:p>
            <a:endParaRPr/>
          </a:p>
        </p:txBody>
      </p:sp>
      <p:sp>
        <p:nvSpPr>
          <p:cNvPr id="17" name="bk object 17"/>
          <p:cNvSpPr/>
          <p:nvPr/>
        </p:nvSpPr>
        <p:spPr>
          <a:xfrm>
            <a:off x="0" y="451103"/>
            <a:ext cx="9144000" cy="4693920"/>
          </a:xfrm>
          <a:prstGeom prst="rect">
            <a:avLst/>
          </a:prstGeom>
          <a:blipFill>
            <a:blip r:embed="rId3" cstate="print"/>
            <a:stretch>
              <a:fillRect/>
            </a:stretch>
          </a:blipFill>
        </p:spPr>
        <p:txBody>
          <a:bodyPr wrap="square" lIns="0" tIns="0" rIns="0" bIns="0" rtlCol="0">
            <a:noAutofit/>
          </a:bodyPr>
          <a:lstStyle/>
          <a:p>
            <a:endParaRPr/>
          </a:p>
        </p:txBody>
      </p:sp>
      <p:sp>
        <p:nvSpPr>
          <p:cNvPr id="2" name="Holder 2"/>
          <p:cNvSpPr>
            <a:spLocks noGrp="1"/>
          </p:cNvSpPr>
          <p:nvPr>
            <p:ph type="title"/>
          </p:nvPr>
        </p:nvSpPr>
        <p:spPr/>
        <p:txBody>
          <a:bodyPr lIns="0" tIns="0" rIns="0" bIns="0"/>
          <a:lstStyle/>
          <a:p>
            <a:endParaRPr/>
          </a:p>
        </p:txBody>
      </p:sp>
      <p:sp>
        <p:nvSpPr>
          <p:cNvPr id="3" name="Holder 3"/>
          <p:cNvSpPr>
            <a:spLocks noGrp="1"/>
          </p:cNvSpPr>
          <p:nvPr>
            <p:ph sz="half" idx="2"/>
          </p:nvPr>
        </p:nvSpPr>
        <p:spPr>
          <a:xfrm>
            <a:off x="1700783" y="1673351"/>
            <a:ext cx="2151888" cy="3398519"/>
          </a:xfrm>
          <a:prstGeom prst="rect">
            <a:avLst/>
          </a:prstGeom>
        </p:spPr>
        <p:txBody>
          <a:bodyPr wrap="square" lIns="0" tIns="0" rIns="0" bIns="0">
            <a:noAutofit/>
          </a:bodyPr>
          <a:lstStyle/>
          <a:p>
            <a:endParaRPr/>
          </a:p>
        </p:txBody>
      </p:sp>
      <p:sp>
        <p:nvSpPr>
          <p:cNvPr id="4" name="Holder 4"/>
          <p:cNvSpPr>
            <a:spLocks noGrp="1"/>
          </p:cNvSpPr>
          <p:nvPr>
            <p:ph sz="half" idx="3"/>
          </p:nvPr>
        </p:nvSpPr>
        <p:spPr>
          <a:xfrm>
            <a:off x="5785103" y="1673351"/>
            <a:ext cx="2151887" cy="3398519"/>
          </a:xfrm>
          <a:prstGeom prst="rect">
            <a:avLst/>
          </a:prstGeom>
        </p:spPr>
        <p:txBody>
          <a:bodyPr wrap="square" lIns="0" tIns="0" rIns="0" bIns="0">
            <a:noAutofit/>
          </a:body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4/26/2018</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5022"/>
          </a:xfrm>
          <a:prstGeom prst="rect">
            <a:avLst/>
          </a:prstGeom>
          <a:blipFill>
            <a:blip r:embed="rId2" cstate="print"/>
            <a:stretch>
              <a:fillRect/>
            </a:stretch>
          </a:blipFill>
        </p:spPr>
        <p:txBody>
          <a:bodyPr wrap="square" lIns="0" tIns="0" rIns="0" bIns="0" rtlCol="0">
            <a:noAutofit/>
          </a:bodyPr>
          <a:lstStyle/>
          <a:p>
            <a:endParaRPr/>
          </a:p>
        </p:txBody>
      </p:sp>
      <p:sp>
        <p:nvSpPr>
          <p:cNvPr id="17" name="bk object 17"/>
          <p:cNvSpPr/>
          <p:nvPr/>
        </p:nvSpPr>
        <p:spPr>
          <a:xfrm>
            <a:off x="0" y="451103"/>
            <a:ext cx="9144000" cy="4693920"/>
          </a:xfrm>
          <a:prstGeom prst="rect">
            <a:avLst/>
          </a:prstGeom>
          <a:blipFill>
            <a:blip r:embed="rId3" cstate="print"/>
            <a:stretch>
              <a:fillRect/>
            </a:stretch>
          </a:blipFill>
        </p:spPr>
        <p:txBody>
          <a:bodyPr wrap="square" lIns="0" tIns="0" rIns="0" bIns="0" rtlCol="0">
            <a:noAutofit/>
          </a:bodyPr>
          <a:lstStyle/>
          <a:p>
            <a:endParaRPr/>
          </a:p>
        </p:txBody>
      </p:sp>
      <p:sp>
        <p:nvSpPr>
          <p:cNvPr id="18" name="bk object 18"/>
          <p:cNvSpPr/>
          <p:nvPr/>
        </p:nvSpPr>
        <p:spPr>
          <a:xfrm>
            <a:off x="207009" y="0"/>
            <a:ext cx="393699" cy="573531"/>
          </a:xfrm>
          <a:prstGeom prst="rect">
            <a:avLst/>
          </a:prstGeom>
          <a:blipFill>
            <a:blip r:embed="rId4" cstate="print"/>
            <a:stretch>
              <a:fillRect/>
            </a:stretch>
          </a:blipFill>
        </p:spPr>
        <p:txBody>
          <a:bodyPr wrap="square" lIns="0" tIns="0" rIns="0" bIns="0" rtlCol="0">
            <a:noAutofit/>
          </a:bodyPr>
          <a:lstStyle/>
          <a:p>
            <a:endParaRPr/>
          </a:p>
        </p:txBody>
      </p:sp>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4/26/2018</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4/26/2018</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5145022"/>
          </a:xfrm>
          <a:prstGeom prst="rect">
            <a:avLst/>
          </a:prstGeom>
          <a:blipFill>
            <a:blip r:embed="rId7" cstate="print"/>
            <a:stretch>
              <a:fillRect/>
            </a:stretch>
          </a:blipFill>
        </p:spPr>
        <p:txBody>
          <a:bodyPr wrap="square" lIns="0" tIns="0" rIns="0" bIns="0" rtlCol="0">
            <a:noAutofit/>
          </a:bodyPr>
          <a:lstStyle/>
          <a:p>
            <a:endParaRPr/>
          </a:p>
        </p:txBody>
      </p:sp>
      <p:sp>
        <p:nvSpPr>
          <p:cNvPr id="2" name="Holder 2"/>
          <p:cNvSpPr>
            <a:spLocks noGrp="1"/>
          </p:cNvSpPr>
          <p:nvPr>
            <p:ph type="title"/>
          </p:nvPr>
        </p:nvSpPr>
        <p:spPr>
          <a:xfrm>
            <a:off x="248387" y="-112226"/>
            <a:ext cx="8647224" cy="923538"/>
          </a:xfrm>
          <a:prstGeom prst="rect">
            <a:avLst/>
          </a:prstGeom>
        </p:spPr>
        <p:txBody>
          <a:bodyPr wrap="square" lIns="0" tIns="0" rIns="0" bIns="0">
            <a:noAutofit/>
          </a:bodyPr>
          <a:lstStyle/>
          <a:p>
            <a:endParaRPr/>
          </a:p>
        </p:txBody>
      </p:sp>
      <p:sp>
        <p:nvSpPr>
          <p:cNvPr id="3" name="Holder 3"/>
          <p:cNvSpPr>
            <a:spLocks noGrp="1"/>
          </p:cNvSpPr>
          <p:nvPr>
            <p:ph type="body" idx="1"/>
          </p:nvPr>
        </p:nvSpPr>
        <p:spPr>
          <a:xfrm>
            <a:off x="323926" y="914145"/>
            <a:ext cx="8496147" cy="1733010"/>
          </a:xfrm>
          <a:prstGeom prst="rect">
            <a:avLst/>
          </a:prstGeom>
        </p:spPr>
        <p:txBody>
          <a:bodyPr wrap="square" lIns="0" tIns="0" rIns="0" bIns="0">
            <a:noAutofit/>
          </a:bodyPr>
          <a:lstStyle/>
          <a:p>
            <a:endParaRPr/>
          </a:p>
        </p:txBody>
      </p:sp>
      <p:sp>
        <p:nvSpPr>
          <p:cNvPr id="4" name="Holder 4"/>
          <p:cNvSpPr>
            <a:spLocks noGrp="1"/>
          </p:cNvSpPr>
          <p:nvPr>
            <p:ph type="ftr" sz="quarter" idx="5"/>
          </p:nvPr>
        </p:nvSpPr>
        <p:spPr>
          <a:xfrm>
            <a:off x="3108960" y="4795266"/>
            <a:ext cx="2926079" cy="257810"/>
          </a:xfrm>
          <a:prstGeom prst="rect">
            <a:avLst/>
          </a:prstGeom>
        </p:spPr>
        <p:txBody>
          <a:bodyPr wrap="square" lIns="0" tIns="0" rIns="0" bIns="0">
            <a:no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4795266"/>
            <a:ext cx="2103120" cy="257810"/>
          </a:xfrm>
          <a:prstGeom prst="rect">
            <a:avLst/>
          </a:prstGeom>
        </p:spPr>
        <p:txBody>
          <a:bodyPr wrap="square" lIns="0" tIns="0" rIns="0" bIns="0">
            <a:noAutofit/>
          </a:bodyPr>
          <a:lstStyle>
            <a:lvl1pPr algn="l">
              <a:defRPr>
                <a:solidFill>
                  <a:schemeClr val="tx1">
                    <a:tint val="75000"/>
                  </a:schemeClr>
                </a:solidFill>
              </a:defRPr>
            </a:lvl1pPr>
          </a:lstStyle>
          <a:p>
            <a:fld id="{1D8BD707-D9CF-40AE-B4C6-C98DA3205C09}" type="datetimeFigureOut">
              <a:rPr lang="en-US" smtClean="0"/>
              <a:t>4/26/2018</a:t>
            </a:fld>
            <a:endParaRPr lang="en-US"/>
          </a:p>
        </p:txBody>
      </p:sp>
      <p:sp>
        <p:nvSpPr>
          <p:cNvPr id="6" name="Holder 6"/>
          <p:cNvSpPr>
            <a:spLocks noGrp="1"/>
          </p:cNvSpPr>
          <p:nvPr>
            <p:ph type="sldNum" sz="quarter" idx="7"/>
          </p:nvPr>
        </p:nvSpPr>
        <p:spPr>
          <a:xfrm>
            <a:off x="6583680" y="4795266"/>
            <a:ext cx="2103120" cy="257810"/>
          </a:xfrm>
          <a:prstGeom prst="rect">
            <a:avLst/>
          </a:prstGeom>
        </p:spPr>
        <p:txBody>
          <a:bodyPr wrap="square" lIns="0" tIns="0" rIns="0" bIns="0">
            <a:no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tiff"/><Relationship Id="rId7" Type="http://schemas.openxmlformats.org/officeDocument/2006/relationships/image" Target="../media/image29.png"/><Relationship Id="rId2" Type="http://schemas.openxmlformats.org/officeDocument/2006/relationships/image" Target="../media/image24.jpeg"/><Relationship Id="rId1" Type="http://schemas.openxmlformats.org/officeDocument/2006/relationships/slideLayout" Target="../slideLayouts/slideLayout4.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5.xml"/><Relationship Id="rId5" Type="http://schemas.openxmlformats.org/officeDocument/2006/relationships/image" Target="../media/image9.png"/><Relationship Id="rId4" Type="http://schemas.openxmlformats.org/officeDocument/2006/relationships/image" Target="../media/image32.jp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5.xml"/><Relationship Id="rId4" Type="http://schemas.openxmlformats.org/officeDocument/2006/relationships/image" Target="../media/image12.jpg"/></Relationships>
</file>

<file path=ppt/slides/_rels/slide3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image" Target="../media/image45.png"/><Relationship Id="rId16" Type="http://schemas.openxmlformats.org/officeDocument/2006/relationships/image" Target="../media/image59.png"/><Relationship Id="rId20" Type="http://schemas.openxmlformats.org/officeDocument/2006/relationships/image" Target="../media/image63.png"/><Relationship Id="rId1" Type="http://schemas.openxmlformats.org/officeDocument/2006/relationships/slideLayout" Target="../slideLayouts/slideLayout4.xml"/><Relationship Id="rId6" Type="http://schemas.openxmlformats.org/officeDocument/2006/relationships/image" Target="../media/image49.png"/><Relationship Id="rId11" Type="http://schemas.openxmlformats.org/officeDocument/2006/relationships/image" Target="../media/image54.jpe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19" Type="http://schemas.openxmlformats.org/officeDocument/2006/relationships/image" Target="../media/image62.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2.jp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70.jpeg"/><Relationship Id="rId1" Type="http://schemas.openxmlformats.org/officeDocument/2006/relationships/slideLayout" Target="../slideLayouts/slideLayout1.xml"/><Relationship Id="rId6" Type="http://schemas.openxmlformats.org/officeDocument/2006/relationships/image" Target="../media/image28.tiff"/><Relationship Id="rId5" Type="http://schemas.openxmlformats.org/officeDocument/2006/relationships/image" Target="../media/image27.tiff"/><Relationship Id="rId4" Type="http://schemas.openxmlformats.org/officeDocument/2006/relationships/image" Target="../media/image26.tiff"/></Relationships>
</file>

<file path=ppt/slides/_rels/slide5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6" Type="http://schemas.openxmlformats.org/officeDocument/2006/relationships/image" Target="../media/image75.png"/><Relationship Id="rId5" Type="http://schemas.openxmlformats.org/officeDocument/2006/relationships/image" Target="../media/image74.jpeg"/><Relationship Id="rId4" Type="http://schemas.openxmlformats.org/officeDocument/2006/relationships/image" Target="../media/image73.jpeg"/></Relationships>
</file>

<file path=ppt/slides/_rels/slide5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5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5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5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6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6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63.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64.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65.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6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Layout" Target="../slideLayouts/slideLayout1.xml"/><Relationship Id="rId5" Type="http://schemas.openxmlformats.org/officeDocument/2006/relationships/image" Target="../media/image74.jpeg"/><Relationship Id="rId4" Type="http://schemas.openxmlformats.org/officeDocument/2006/relationships/image" Target="../media/image73.jpeg"/></Relationships>
</file>

<file path=ppt/slides/_rels/slide6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5022"/>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0" y="3310127"/>
            <a:ext cx="9144000" cy="1834895"/>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0" y="3508247"/>
            <a:ext cx="8964168" cy="1584960"/>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0" y="3319271"/>
            <a:ext cx="9144000" cy="0"/>
          </a:xfrm>
          <a:custGeom>
            <a:avLst/>
            <a:gdLst/>
            <a:ahLst/>
            <a:cxnLst/>
            <a:rect l="l" t="t" r="r" b="b"/>
            <a:pathLst>
              <a:path w="9144000">
                <a:moveTo>
                  <a:pt x="0" y="0"/>
                </a:moveTo>
                <a:lnTo>
                  <a:pt x="9144000" y="0"/>
                </a:lnTo>
              </a:path>
            </a:pathLst>
          </a:custGeom>
          <a:ln w="37845">
            <a:solidFill>
              <a:srgbClr val="2CB1A3"/>
            </a:solidFill>
          </a:ln>
        </p:spPr>
        <p:txBody>
          <a:bodyPr wrap="square" lIns="0" tIns="0" rIns="0" bIns="0" rtlCol="0">
            <a:noAutofit/>
          </a:bodyPr>
          <a:lstStyle/>
          <a:p>
            <a:endParaRPr/>
          </a:p>
        </p:txBody>
      </p:sp>
      <p:sp>
        <p:nvSpPr>
          <p:cNvPr id="8" name="object 8"/>
          <p:cNvSpPr/>
          <p:nvPr/>
        </p:nvSpPr>
        <p:spPr>
          <a:xfrm>
            <a:off x="0" y="3319271"/>
            <a:ext cx="3611880" cy="0"/>
          </a:xfrm>
          <a:custGeom>
            <a:avLst/>
            <a:gdLst/>
            <a:ahLst/>
            <a:cxnLst/>
            <a:rect l="l" t="t" r="r" b="b"/>
            <a:pathLst>
              <a:path w="3611880">
                <a:moveTo>
                  <a:pt x="0" y="0"/>
                </a:moveTo>
                <a:lnTo>
                  <a:pt x="3611880" y="0"/>
                </a:lnTo>
              </a:path>
            </a:pathLst>
          </a:custGeom>
          <a:ln w="37845">
            <a:solidFill>
              <a:srgbClr val="0D637B"/>
            </a:solidFill>
          </a:ln>
        </p:spPr>
        <p:txBody>
          <a:bodyPr wrap="square" lIns="0" tIns="0" rIns="0" bIns="0" rtlCol="0">
            <a:noAutofit/>
          </a:bodyPr>
          <a:lstStyle/>
          <a:p>
            <a:endParaRPr/>
          </a:p>
        </p:txBody>
      </p:sp>
      <p:sp>
        <p:nvSpPr>
          <p:cNvPr id="9" name="object 9"/>
          <p:cNvSpPr/>
          <p:nvPr/>
        </p:nvSpPr>
        <p:spPr>
          <a:xfrm>
            <a:off x="1325663" y="508761"/>
            <a:ext cx="1792694" cy="320548"/>
          </a:xfrm>
          <a:prstGeom prst="rect">
            <a:avLst/>
          </a:prstGeom>
          <a:blipFill>
            <a:blip r:embed="rId5" cstate="print"/>
            <a:stretch>
              <a:fillRect/>
            </a:stretch>
          </a:blipFill>
        </p:spPr>
        <p:txBody>
          <a:bodyPr wrap="square" lIns="0" tIns="0" rIns="0" bIns="0" rtlCol="0">
            <a:noAutofit/>
          </a:bodyPr>
          <a:lstStyle/>
          <a:p>
            <a:endParaRPr/>
          </a:p>
        </p:txBody>
      </p:sp>
      <p:sp>
        <p:nvSpPr>
          <p:cNvPr id="11" name="文本框 16">
            <a:extLst>
              <a:ext uri="{FF2B5EF4-FFF2-40B4-BE49-F238E27FC236}">
                <a16:creationId xmlns:a16="http://schemas.microsoft.com/office/drawing/2014/main" id="{41C7C2CF-4797-4A09-894F-BEA35E2F0559}"/>
              </a:ext>
            </a:extLst>
          </p:cNvPr>
          <p:cNvSpPr txBox="1"/>
          <p:nvPr/>
        </p:nvSpPr>
        <p:spPr>
          <a:xfrm>
            <a:off x="816968" y="1480647"/>
            <a:ext cx="7488832" cy="1296763"/>
          </a:xfrm>
          <a:prstGeom prst="rect">
            <a:avLst/>
          </a:prstGeom>
          <a:noFill/>
        </p:spPr>
        <p:txBody>
          <a:bodyPr wrap="square" lIns="65023" tIns="32511" rIns="65023" bIns="32511" rtlCol="0">
            <a:spAutoFit/>
          </a:bodyPr>
          <a:lstStyle/>
          <a:p>
            <a:pPr>
              <a:buNone/>
            </a:pPr>
            <a:r>
              <a:rPr lang="zh-CN" altLang="en-US" sz="3600" b="1" cap="all" dirty="0">
                <a:solidFill>
                  <a:schemeClr val="bg1"/>
                </a:solidFill>
                <a:latin typeface="方正姚体" panose="02010601030101010101" pitchFamily="2" charset="-122"/>
                <a:ea typeface="方正姚体" panose="02010601030101010101" pitchFamily="2" charset="-122"/>
                <a:cs typeface="Arial" panose="020B0604020202020204" pitchFamily="34" charset="0"/>
              </a:rPr>
              <a:t>新时代</a:t>
            </a:r>
            <a:endParaRPr lang="en-US" altLang="zh-CN" sz="3600" b="1" cap="all" dirty="0">
              <a:solidFill>
                <a:schemeClr val="bg1"/>
              </a:solidFill>
              <a:latin typeface="方正姚体" panose="02010601030101010101" pitchFamily="2" charset="-122"/>
              <a:ea typeface="方正姚体" panose="02010601030101010101" pitchFamily="2" charset="-122"/>
              <a:cs typeface="Arial" panose="020B0604020202020204" pitchFamily="34" charset="0"/>
            </a:endParaRPr>
          </a:p>
          <a:p>
            <a:pPr>
              <a:buNone/>
            </a:pPr>
            <a:endParaRPr lang="en-US" altLang="zh-CN" sz="800" b="1" cap="all" dirty="0">
              <a:solidFill>
                <a:schemeClr val="bg1"/>
              </a:solidFill>
              <a:latin typeface="方正姚体" panose="02010601030101010101" pitchFamily="2" charset="-122"/>
              <a:ea typeface="方正姚体" panose="02010601030101010101" pitchFamily="2" charset="-122"/>
              <a:cs typeface="Arial" panose="020B0604020202020204" pitchFamily="34" charset="0"/>
            </a:endParaRPr>
          </a:p>
          <a:p>
            <a:pPr algn="ctr">
              <a:buNone/>
            </a:pPr>
            <a:r>
              <a:rPr lang="zh-CN" altLang="en-US" sz="3600" b="1" cap="all"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        网络安全等级保护解决方案</a:t>
            </a:r>
            <a:endParaRPr lang="en-US" altLang="zh-CN" sz="3600" b="1" cap="all"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1000" tmFilter="0, 0; .2, .5; .8, .5; 1, 0"/>
                                        <p:tgtEl>
                                          <p:spTgt spid="11"/>
                                        </p:tgtEl>
                                      </p:cBhvr>
                                    </p:animEffect>
                                    <p:animScale>
                                      <p:cBhvr>
                                        <p:cTn id="11" dur="50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359" y="0"/>
            <a:ext cx="380999" cy="560831"/>
          </a:xfrm>
          <a:custGeom>
            <a:avLst/>
            <a:gdLst/>
            <a:ahLst/>
            <a:cxnLst/>
            <a:rect l="l" t="t" r="r" b="b"/>
            <a:pathLst>
              <a:path w="381000" h="560831">
                <a:moveTo>
                  <a:pt x="0" y="0"/>
                </a:moveTo>
                <a:lnTo>
                  <a:pt x="0" y="448690"/>
                </a:lnTo>
                <a:lnTo>
                  <a:pt x="190500" y="560832"/>
                </a:lnTo>
                <a:lnTo>
                  <a:pt x="380999" y="448690"/>
                </a:lnTo>
                <a:lnTo>
                  <a:pt x="380999" y="0"/>
                </a:lnTo>
                <a:lnTo>
                  <a:pt x="0" y="0"/>
                </a:lnTo>
              </a:path>
            </a:pathLst>
          </a:custGeom>
          <a:solidFill>
            <a:srgbClr val="0D637B"/>
          </a:solidFill>
        </p:spPr>
        <p:txBody>
          <a:bodyPr wrap="square" lIns="0" tIns="0" rIns="0" bIns="0" rtlCol="0">
            <a:noAutofit/>
          </a:bodyPr>
          <a:lstStyle/>
          <a:p>
            <a:endParaRPr/>
          </a:p>
        </p:txBody>
      </p:sp>
      <p:sp>
        <p:nvSpPr>
          <p:cNvPr id="4" name="object 4"/>
          <p:cNvSpPr/>
          <p:nvPr/>
        </p:nvSpPr>
        <p:spPr>
          <a:xfrm>
            <a:off x="268025" y="131317"/>
            <a:ext cx="317317" cy="27432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网络安全法解读（续）</a:t>
            </a:r>
            <a:endParaRPr sz="2800" dirty="0">
              <a:latin typeface="微软雅黑"/>
              <a:cs typeface="微软雅黑"/>
            </a:endParaRPr>
          </a:p>
        </p:txBody>
      </p:sp>
      <p:graphicFrame>
        <p:nvGraphicFramePr>
          <p:cNvPr id="7" name="表格 6">
            <a:extLst>
              <a:ext uri="{FF2B5EF4-FFF2-40B4-BE49-F238E27FC236}">
                <a16:creationId xmlns:a16="http://schemas.microsoft.com/office/drawing/2014/main" id="{C4581843-1B28-4091-A43C-C3F200205A59}"/>
              </a:ext>
            </a:extLst>
          </p:cNvPr>
          <p:cNvGraphicFramePr>
            <a:graphicFrameLocks noGrp="1"/>
          </p:cNvGraphicFramePr>
          <p:nvPr>
            <p:extLst>
              <p:ext uri="{D42A27DB-BD31-4B8C-83A1-F6EECF244321}">
                <p14:modId xmlns:p14="http://schemas.microsoft.com/office/powerpoint/2010/main" val="2570325054"/>
              </p:ext>
            </p:extLst>
          </p:nvPr>
        </p:nvGraphicFramePr>
        <p:xfrm>
          <a:off x="525778" y="520700"/>
          <a:ext cx="8092442" cy="4541026"/>
        </p:xfrm>
        <a:graphic>
          <a:graphicData uri="http://schemas.openxmlformats.org/drawingml/2006/table">
            <a:tbl>
              <a:tblPr firstRow="1" bandRow="1">
                <a:tableStyleId>{3C2FFA5D-87B4-456A-9821-1D502468CF0F}</a:tableStyleId>
              </a:tblPr>
              <a:tblGrid>
                <a:gridCol w="1746896">
                  <a:extLst>
                    <a:ext uri="{9D8B030D-6E8A-4147-A177-3AD203B41FA5}">
                      <a16:colId xmlns:a16="http://schemas.microsoft.com/office/drawing/2014/main" val="20000"/>
                    </a:ext>
                  </a:extLst>
                </a:gridCol>
                <a:gridCol w="6345546">
                  <a:extLst>
                    <a:ext uri="{9D8B030D-6E8A-4147-A177-3AD203B41FA5}">
                      <a16:colId xmlns:a16="http://schemas.microsoft.com/office/drawing/2014/main" val="20001"/>
                    </a:ext>
                  </a:extLst>
                </a:gridCol>
              </a:tblGrid>
              <a:tr h="364904">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章节</a:t>
                      </a:r>
                      <a:endParaRPr lang="zh-CN" altLang="en-US" sz="1600" b="1" dirty="0">
                        <a:solidFill>
                          <a:schemeClr val="bg1"/>
                        </a:solidFill>
                        <a:latin typeface="微软雅黑" pitchFamily="34" charset="-122"/>
                        <a:ea typeface="微软雅黑" pitchFamily="34" charset="-122"/>
                      </a:endParaRPr>
                    </a:p>
                  </a:txBody>
                  <a:tcPr marL="68562" marR="68562" marT="34290" marB="34290" anchor="ctr"/>
                </a:tc>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核心</a:t>
                      </a:r>
                      <a:r>
                        <a:rPr lang="zh-CN" altLang="en-US" sz="1600" baseline="0" dirty="0">
                          <a:solidFill>
                            <a:schemeClr val="bg1"/>
                          </a:solidFill>
                          <a:latin typeface="微软雅黑" panose="020B0503020204020204" pitchFamily="34" charset="-122"/>
                          <a:ea typeface="微软雅黑" panose="020B0503020204020204" pitchFamily="34" charset="-122"/>
                        </a:rPr>
                        <a:t>内容解读</a:t>
                      </a:r>
                      <a:endParaRPr lang="zh-CN" altLang="en-US" sz="1600" b="1" dirty="0">
                        <a:solidFill>
                          <a:schemeClr val="bg1"/>
                        </a:solidFill>
                        <a:latin typeface="微软雅黑" pitchFamily="34" charset="-122"/>
                        <a:ea typeface="微软雅黑" pitchFamily="34" charset="-122"/>
                      </a:endParaRPr>
                    </a:p>
                  </a:txBody>
                  <a:tcPr marL="68562" marR="68562" marT="34290" marB="34290" anchor="ctr"/>
                </a:tc>
                <a:extLst>
                  <a:ext uri="{0D108BD9-81ED-4DB2-BD59-A6C34878D82A}">
                    <a16:rowId xmlns:a16="http://schemas.microsoft.com/office/drawing/2014/main" val="10000"/>
                  </a:ext>
                </a:extLst>
              </a:tr>
              <a:tr h="3080880">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algn="ctr"/>
                      <a:r>
                        <a:rPr lang="zh-CN" altLang="en-US" sz="1400" b="1" dirty="0">
                          <a:latin typeface="微软雅黑" panose="020B0503020204020204" pitchFamily="34" charset="-122"/>
                          <a:ea typeface="微软雅黑" panose="020B0503020204020204" pitchFamily="34" charset="-122"/>
                        </a:rPr>
                        <a:t>第一章  总则</a:t>
                      </a:r>
                    </a:p>
                  </a:txBody>
                  <a:tcPr marL="68562" marR="68562" marT="34290" marB="34290" anchor="ctr"/>
                </a:tc>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marL="0" algn="l" defTabSz="914133" rtl="0" eaLnBrk="1" latinLnBrk="0" hangingPunct="1">
                        <a:lnSpc>
                          <a:spcPct val="150000"/>
                        </a:lnSpc>
                      </a:pPr>
                      <a:r>
                        <a:rPr lang="zh-CN" altLang="en-US" sz="1400" b="0" kern="1200" dirty="0">
                          <a:solidFill>
                            <a:schemeClr val="tx1"/>
                          </a:solidFill>
                          <a:latin typeface="微软雅黑" panose="020B0503020204020204" pitchFamily="34" charset="-122"/>
                          <a:ea typeface="微软雅黑" panose="020B0503020204020204" pitchFamily="34" charset="-122"/>
                        </a:rPr>
                        <a:t>目标：</a:t>
                      </a:r>
                      <a:r>
                        <a:rPr lang="zh-CN" altLang="en-US" sz="1400" b="1" kern="1200" dirty="0">
                          <a:solidFill>
                            <a:srgbClr val="FF0000"/>
                          </a:solidFill>
                          <a:latin typeface="微软雅黑" panose="020B0503020204020204" pitchFamily="34" charset="-122"/>
                          <a:ea typeface="微软雅黑" panose="020B0503020204020204" pitchFamily="34" charset="-122"/>
                        </a:rPr>
                        <a:t>保障</a:t>
                      </a:r>
                      <a:r>
                        <a:rPr lang="zh-CN" altLang="en-US" sz="1400" b="0" kern="1200" dirty="0">
                          <a:solidFill>
                            <a:schemeClr val="tx1"/>
                          </a:solidFill>
                          <a:latin typeface="微软雅黑" panose="020B0503020204020204" pitchFamily="34" charset="-122"/>
                          <a:ea typeface="微软雅黑" panose="020B0503020204020204" pitchFamily="34" charset="-122"/>
                        </a:rPr>
                        <a:t>网络安全，</a:t>
                      </a:r>
                      <a:r>
                        <a:rPr lang="zh-CN" altLang="en-US" sz="1400" b="1" kern="1200" dirty="0">
                          <a:solidFill>
                            <a:srgbClr val="FF0000"/>
                          </a:solidFill>
                          <a:latin typeface="微软雅黑" panose="020B0503020204020204" pitchFamily="34" charset="-122"/>
                          <a:ea typeface="微软雅黑" panose="020B0503020204020204" pitchFamily="34" charset="-122"/>
                        </a:rPr>
                        <a:t>维护</a:t>
                      </a:r>
                      <a:r>
                        <a:rPr lang="zh-CN" altLang="en-US" sz="1400" b="0" kern="1200" dirty="0">
                          <a:solidFill>
                            <a:schemeClr val="tx1"/>
                          </a:solidFill>
                          <a:latin typeface="微软雅黑" panose="020B0503020204020204" pitchFamily="34" charset="-122"/>
                          <a:ea typeface="微软雅黑" panose="020B0503020204020204" pitchFamily="34" charset="-122"/>
                        </a:rPr>
                        <a:t>网络空间主权和国家安全、社会公共利益，</a:t>
                      </a:r>
                      <a:r>
                        <a:rPr lang="zh-CN" altLang="en-US" sz="1400" b="1" kern="1200" dirty="0">
                          <a:solidFill>
                            <a:srgbClr val="FF0000"/>
                          </a:solidFill>
                          <a:latin typeface="微软雅黑" panose="020B0503020204020204" pitchFamily="34" charset="-122"/>
                          <a:ea typeface="微软雅黑" panose="020B0503020204020204" pitchFamily="34" charset="-122"/>
                        </a:rPr>
                        <a:t>保护</a:t>
                      </a:r>
                      <a:r>
                        <a:rPr lang="zh-CN" altLang="en-US" sz="1400" b="0" kern="1200" dirty="0">
                          <a:solidFill>
                            <a:schemeClr val="tx1"/>
                          </a:solidFill>
                          <a:latin typeface="微软雅黑" panose="020B0503020204020204" pitchFamily="34" charset="-122"/>
                          <a:ea typeface="微软雅黑" panose="020B0503020204020204" pitchFamily="34" charset="-122"/>
                        </a:rPr>
                        <a:t>公民、法人和其他组织的合法权益，</a:t>
                      </a:r>
                      <a:r>
                        <a:rPr lang="zh-CN" altLang="en-US" sz="1400" b="1" kern="1200" dirty="0">
                          <a:solidFill>
                            <a:srgbClr val="FF0000"/>
                          </a:solidFill>
                          <a:latin typeface="微软雅黑" panose="020B0503020204020204" pitchFamily="34" charset="-122"/>
                          <a:ea typeface="微软雅黑" panose="020B0503020204020204" pitchFamily="34" charset="-122"/>
                        </a:rPr>
                        <a:t>促进</a:t>
                      </a:r>
                      <a:r>
                        <a:rPr lang="zh-CN" altLang="en-US" sz="1400" b="0" kern="1200" dirty="0">
                          <a:solidFill>
                            <a:schemeClr val="tx1"/>
                          </a:solidFill>
                          <a:latin typeface="微软雅黑" panose="020B0503020204020204" pitchFamily="34" charset="-122"/>
                          <a:ea typeface="微软雅黑" panose="020B0503020204020204" pitchFamily="34" charset="-122"/>
                        </a:rPr>
                        <a:t>经济社会信息化健康发展</a:t>
                      </a:r>
                    </a:p>
                    <a:p>
                      <a:pPr marL="0" algn="l" defTabSz="914133" rtl="0" eaLnBrk="1" latinLnBrk="0" hangingPunct="1">
                        <a:lnSpc>
                          <a:spcPct val="150000"/>
                        </a:lnSpc>
                      </a:pPr>
                      <a:r>
                        <a:rPr lang="zh-CN" altLang="en-US" sz="1400" b="0" kern="1200" dirty="0">
                          <a:solidFill>
                            <a:schemeClr val="tx1"/>
                          </a:solidFill>
                          <a:latin typeface="微软雅黑" panose="020B0503020204020204" pitchFamily="34" charset="-122"/>
                          <a:ea typeface="微软雅黑" panose="020B0503020204020204" pitchFamily="34" charset="-122"/>
                        </a:rPr>
                        <a:t>范围：在中华人民共和国</a:t>
                      </a:r>
                      <a:r>
                        <a:rPr lang="zh-CN" altLang="en-US" sz="1400" b="1" kern="1200" dirty="0">
                          <a:solidFill>
                            <a:srgbClr val="FF0000"/>
                          </a:solidFill>
                          <a:latin typeface="微软雅黑" panose="020B0503020204020204" pitchFamily="34" charset="-122"/>
                          <a:ea typeface="微软雅黑" panose="020B0503020204020204" pitchFamily="34" charset="-122"/>
                        </a:rPr>
                        <a:t>境内</a:t>
                      </a:r>
                      <a:r>
                        <a:rPr lang="zh-CN" altLang="en-US" sz="1400" b="0" kern="1200" dirty="0">
                          <a:solidFill>
                            <a:schemeClr val="tx1"/>
                          </a:solidFill>
                          <a:latin typeface="微软雅黑" panose="020B0503020204020204" pitchFamily="34" charset="-122"/>
                          <a:ea typeface="微软雅黑" panose="020B0503020204020204" pitchFamily="34" charset="-122"/>
                        </a:rPr>
                        <a:t>建设、运营、维护和使用网络，以及网络安全的监督管理</a:t>
                      </a:r>
                      <a:endParaRPr lang="en-US" altLang="zh-CN" sz="1400" b="0" kern="1200" dirty="0">
                        <a:solidFill>
                          <a:schemeClr val="tx1"/>
                        </a:solidFill>
                        <a:latin typeface="微软雅黑" panose="020B0503020204020204" pitchFamily="34" charset="-122"/>
                        <a:ea typeface="微软雅黑" panose="020B0503020204020204" pitchFamily="34" charset="-122"/>
                      </a:endParaRPr>
                    </a:p>
                    <a:p>
                      <a:pPr marL="0" algn="l" defTabSz="914133" rtl="0" eaLnBrk="1" latinLnBrk="0" hangingPunct="1">
                        <a:lnSpc>
                          <a:spcPct val="150000"/>
                        </a:lnSpc>
                      </a:pPr>
                      <a:r>
                        <a:rPr lang="zh-CN" altLang="en-US" sz="1400" b="0" kern="1200" dirty="0">
                          <a:solidFill>
                            <a:schemeClr val="tx1"/>
                          </a:solidFill>
                          <a:latin typeface="微软雅黑" panose="020B0503020204020204" pitchFamily="34" charset="-122"/>
                          <a:ea typeface="微软雅黑" panose="020B0503020204020204" pitchFamily="34" charset="-122"/>
                        </a:rPr>
                        <a:t>职责：国家</a:t>
                      </a:r>
                      <a:r>
                        <a:rPr lang="zh-CN" altLang="en-US" sz="1400" b="1" kern="1200" dirty="0">
                          <a:solidFill>
                            <a:srgbClr val="FF0000"/>
                          </a:solidFill>
                          <a:latin typeface="微软雅黑" panose="020B0503020204020204" pitchFamily="34" charset="-122"/>
                          <a:ea typeface="微软雅黑" panose="020B0503020204020204" pitchFamily="34" charset="-122"/>
                        </a:rPr>
                        <a:t>网信部门</a:t>
                      </a:r>
                      <a:r>
                        <a:rPr lang="zh-CN" altLang="en-US" sz="1400" b="0" kern="1200" dirty="0">
                          <a:solidFill>
                            <a:schemeClr val="tx1"/>
                          </a:solidFill>
                          <a:latin typeface="微软雅黑" panose="020B0503020204020204" pitchFamily="34" charset="-122"/>
                          <a:ea typeface="微软雅黑" panose="020B0503020204020204" pitchFamily="34" charset="-122"/>
                        </a:rPr>
                        <a:t>负责</a:t>
                      </a:r>
                      <a:r>
                        <a:rPr lang="zh-CN" altLang="en-US" sz="1400" b="1" kern="1200" dirty="0">
                          <a:solidFill>
                            <a:srgbClr val="FF0000"/>
                          </a:solidFill>
                          <a:latin typeface="微软雅黑" panose="020B0503020204020204" pitchFamily="34" charset="-122"/>
                          <a:ea typeface="微软雅黑" panose="020B0503020204020204" pitchFamily="34" charset="-122"/>
                        </a:rPr>
                        <a:t>统筹协调</a:t>
                      </a:r>
                      <a:r>
                        <a:rPr lang="zh-CN" altLang="en-US" sz="1400" b="0" kern="1200" dirty="0">
                          <a:solidFill>
                            <a:schemeClr val="tx1"/>
                          </a:solidFill>
                          <a:latin typeface="微软雅黑" panose="020B0503020204020204" pitchFamily="34" charset="-122"/>
                          <a:ea typeface="微软雅黑" panose="020B0503020204020204" pitchFamily="34" charset="-122"/>
                        </a:rPr>
                        <a:t>网络安全工作和相关监督管理工作。国务院电信主管部门、公安部门和其他有关机关依照本法和有关法律、行政法规的规定，在各自职责范围内负责网络安全保护和监督管理工作</a:t>
                      </a:r>
                      <a:endParaRPr lang="en-US" altLang="zh-CN" sz="1400" b="0" kern="1200" dirty="0">
                        <a:solidFill>
                          <a:schemeClr val="tx1"/>
                        </a:solidFill>
                        <a:latin typeface="微软雅黑" panose="020B0503020204020204" pitchFamily="34" charset="-122"/>
                        <a:ea typeface="微软雅黑" panose="020B0503020204020204" pitchFamily="34" charset="-122"/>
                      </a:endParaRPr>
                    </a:p>
                    <a:p>
                      <a:pPr marL="0" algn="l" defTabSz="914133" rtl="0" eaLnBrk="1" latinLnBrk="0" hangingPunct="1">
                        <a:lnSpc>
                          <a:spcPct val="150000"/>
                        </a:lnSpc>
                      </a:pPr>
                      <a:r>
                        <a:rPr lang="zh-CN" altLang="en-US" sz="1400" b="0" kern="1200" dirty="0">
                          <a:solidFill>
                            <a:schemeClr val="tx1"/>
                          </a:solidFill>
                          <a:latin typeface="微软雅黑" panose="020B0503020204020204" pitchFamily="34" charset="-122"/>
                          <a:ea typeface="微软雅黑" panose="020B0503020204020204" pitchFamily="34" charset="-122"/>
                        </a:rPr>
                        <a:t>关键点：</a:t>
                      </a:r>
                      <a:r>
                        <a:rPr lang="zh-CN" altLang="en-US" sz="1400" b="1" kern="1200" dirty="0">
                          <a:solidFill>
                            <a:srgbClr val="FF0000"/>
                          </a:solidFill>
                          <a:latin typeface="微软雅黑" panose="020B0503020204020204" pitchFamily="34" charset="-122"/>
                          <a:ea typeface="微软雅黑" panose="020B0503020204020204" pitchFamily="34" charset="-122"/>
                        </a:rPr>
                        <a:t>网络安全与信息化发展并重、网络安全战略、</a:t>
                      </a:r>
                      <a:r>
                        <a:rPr lang="zh-CN" altLang="en-US" sz="1400" b="0" kern="1200" dirty="0">
                          <a:solidFill>
                            <a:schemeClr val="tx1"/>
                          </a:solidFill>
                          <a:latin typeface="微软雅黑" panose="020B0503020204020204" pitchFamily="34" charset="-122"/>
                          <a:ea typeface="微软雅黑" panose="020B0503020204020204" pitchFamily="34" charset="-122"/>
                        </a:rPr>
                        <a:t>基本要求和主要目标、培养网络</a:t>
                      </a:r>
                      <a:r>
                        <a:rPr lang="zh-CN" altLang="en-US" sz="1400" b="1" kern="1200" dirty="0">
                          <a:solidFill>
                            <a:srgbClr val="FF0000"/>
                          </a:solidFill>
                          <a:latin typeface="微软雅黑" panose="020B0503020204020204" pitchFamily="34" charset="-122"/>
                          <a:ea typeface="微软雅黑" panose="020B0503020204020204" pitchFamily="34" charset="-122"/>
                        </a:rPr>
                        <a:t>安全人才</a:t>
                      </a:r>
                      <a:r>
                        <a:rPr lang="zh-CN" altLang="en-US" sz="1400" b="0" kern="1200" dirty="0">
                          <a:solidFill>
                            <a:schemeClr val="tx1"/>
                          </a:solidFill>
                          <a:latin typeface="微软雅黑" panose="020B0503020204020204" pitchFamily="34" charset="-122"/>
                          <a:ea typeface="微软雅黑" panose="020B0503020204020204" pitchFamily="34" charset="-122"/>
                        </a:rPr>
                        <a:t>、网络技术研发、</a:t>
                      </a:r>
                      <a:r>
                        <a:rPr lang="zh-CN" altLang="en-US" sz="1400" b="1" kern="1200" dirty="0">
                          <a:solidFill>
                            <a:srgbClr val="FF0000"/>
                          </a:solidFill>
                          <a:latin typeface="微软雅黑" panose="020B0503020204020204" pitchFamily="34" charset="-122"/>
                          <a:ea typeface="微软雅黑" panose="020B0503020204020204" pitchFamily="34" charset="-122"/>
                        </a:rPr>
                        <a:t>标准制定</a:t>
                      </a:r>
                      <a:r>
                        <a:rPr lang="zh-CN" altLang="en-US" sz="1400" b="0" kern="1200" dirty="0">
                          <a:solidFill>
                            <a:schemeClr val="tx1"/>
                          </a:solidFill>
                          <a:latin typeface="微软雅黑" panose="020B0503020204020204" pitchFamily="34" charset="-122"/>
                          <a:ea typeface="微软雅黑" panose="020B0503020204020204" pitchFamily="34" charset="-122"/>
                        </a:rPr>
                        <a:t>、义务、举报，监测、防御、处置境内外安全风险和威胁，保护关键信息基础设施</a:t>
                      </a:r>
                    </a:p>
                  </a:txBody>
                  <a:tcPr marL="68562" marR="68562" marT="34290" marB="34290"/>
                </a:tc>
                <a:extLst>
                  <a:ext uri="{0D108BD9-81ED-4DB2-BD59-A6C34878D82A}">
                    <a16:rowId xmlns:a16="http://schemas.microsoft.com/office/drawing/2014/main" val="10001"/>
                  </a:ext>
                </a:extLst>
              </a:tr>
              <a:tr h="944861">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marL="0" algn="ctr" defTabSz="914133" rtl="0" eaLnBrk="1" latinLnBrk="0" hangingPunct="1"/>
                      <a:r>
                        <a:rPr lang="zh-CN" altLang="en-US" sz="1400" b="1" kern="1200" dirty="0">
                          <a:solidFill>
                            <a:schemeClr val="tx1"/>
                          </a:solidFill>
                          <a:latin typeface="微软雅黑" panose="020B0503020204020204" pitchFamily="34" charset="-122"/>
                          <a:ea typeface="微软雅黑" panose="020B0503020204020204" pitchFamily="34" charset="-122"/>
                        </a:rPr>
                        <a:t>第二章  支持与促进</a:t>
                      </a:r>
                    </a:p>
                  </a:txBody>
                  <a:tcPr marL="68562" marR="68562" marT="34290" marB="34290" anchor="ctr"/>
                </a:tc>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algn="l">
                        <a:lnSpc>
                          <a:spcPct val="150000"/>
                        </a:lnSpc>
                      </a:pPr>
                      <a:r>
                        <a:rPr lang="zh-CN" altLang="en-US" sz="1200" dirty="0">
                          <a:latin typeface="微软雅黑" panose="020B0503020204020204" pitchFamily="34" charset="-122"/>
                          <a:ea typeface="微软雅黑" panose="020B0503020204020204" pitchFamily="34" charset="-122"/>
                        </a:rPr>
                        <a:t>定义国家对网络安全工作支持与推进说明，包括相关标准制定与监督；各级政府单位要支持网络安全；包括</a:t>
                      </a:r>
                      <a:r>
                        <a:rPr lang="zh-CN" altLang="en-US" sz="1200" b="1" kern="1200" dirty="0">
                          <a:solidFill>
                            <a:srgbClr val="FF0000"/>
                          </a:solidFill>
                          <a:latin typeface="微软雅黑" panose="020B0503020204020204" pitchFamily="34" charset="-122"/>
                          <a:ea typeface="微软雅黑" panose="020B0503020204020204" pitchFamily="34" charset="-122"/>
                        </a:rPr>
                        <a:t>信息安全技术、信息安全服务、信息安全测评、信息安全教育与宣传、信息安全人才培养等</a:t>
                      </a:r>
                      <a:r>
                        <a:rPr lang="zh-CN" altLang="en-US" sz="1200" dirty="0">
                          <a:latin typeface="微软雅黑" panose="020B0503020204020204" pitchFamily="34" charset="-122"/>
                          <a:ea typeface="微软雅黑" panose="020B0503020204020204" pitchFamily="34" charset="-122"/>
                        </a:rPr>
                        <a:t>工作</a:t>
                      </a:r>
                    </a:p>
                  </a:txBody>
                  <a:tcPr marL="68562" marR="68562" marT="34290" marB="34290"/>
                </a:tc>
                <a:extLst>
                  <a:ext uri="{0D108BD9-81ED-4DB2-BD59-A6C34878D82A}">
                    <a16:rowId xmlns:a16="http://schemas.microsoft.com/office/drawing/2014/main" val="10002"/>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359" y="0"/>
            <a:ext cx="380999" cy="560831"/>
          </a:xfrm>
          <a:custGeom>
            <a:avLst/>
            <a:gdLst/>
            <a:ahLst/>
            <a:cxnLst/>
            <a:rect l="l" t="t" r="r" b="b"/>
            <a:pathLst>
              <a:path w="381000" h="560831">
                <a:moveTo>
                  <a:pt x="0" y="0"/>
                </a:moveTo>
                <a:lnTo>
                  <a:pt x="0" y="448690"/>
                </a:lnTo>
                <a:lnTo>
                  <a:pt x="190500" y="560832"/>
                </a:lnTo>
                <a:lnTo>
                  <a:pt x="380999" y="448690"/>
                </a:lnTo>
                <a:lnTo>
                  <a:pt x="380999" y="0"/>
                </a:lnTo>
                <a:lnTo>
                  <a:pt x="0" y="0"/>
                </a:lnTo>
              </a:path>
            </a:pathLst>
          </a:custGeom>
          <a:solidFill>
            <a:srgbClr val="0D637B"/>
          </a:solidFill>
        </p:spPr>
        <p:txBody>
          <a:bodyPr wrap="square" lIns="0" tIns="0" rIns="0" bIns="0" rtlCol="0">
            <a:noAutofit/>
          </a:bodyPr>
          <a:lstStyle/>
          <a:p>
            <a:endParaRPr/>
          </a:p>
        </p:txBody>
      </p:sp>
      <p:sp>
        <p:nvSpPr>
          <p:cNvPr id="4" name="object 4"/>
          <p:cNvSpPr/>
          <p:nvPr/>
        </p:nvSpPr>
        <p:spPr>
          <a:xfrm>
            <a:off x="268025" y="131317"/>
            <a:ext cx="317317" cy="27432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网络安全法解读（续）</a:t>
            </a:r>
            <a:endParaRPr sz="2800" dirty="0">
              <a:latin typeface="微软雅黑"/>
              <a:cs typeface="微软雅黑"/>
            </a:endParaRPr>
          </a:p>
        </p:txBody>
      </p:sp>
      <p:graphicFrame>
        <p:nvGraphicFramePr>
          <p:cNvPr id="6" name="表格 5">
            <a:extLst>
              <a:ext uri="{FF2B5EF4-FFF2-40B4-BE49-F238E27FC236}">
                <a16:creationId xmlns:a16="http://schemas.microsoft.com/office/drawing/2014/main" id="{07A74656-7EB6-4888-A2A8-3DABC5EAC671}"/>
              </a:ext>
            </a:extLst>
          </p:cNvPr>
          <p:cNvGraphicFramePr>
            <a:graphicFrameLocks noGrp="1"/>
          </p:cNvGraphicFramePr>
          <p:nvPr>
            <p:extLst>
              <p:ext uri="{D42A27DB-BD31-4B8C-83A1-F6EECF244321}">
                <p14:modId xmlns:p14="http://schemas.microsoft.com/office/powerpoint/2010/main" val="2535654326"/>
              </p:ext>
            </p:extLst>
          </p:nvPr>
        </p:nvGraphicFramePr>
        <p:xfrm>
          <a:off x="529117" y="794290"/>
          <a:ext cx="8085763" cy="3612610"/>
        </p:xfrm>
        <a:graphic>
          <a:graphicData uri="http://schemas.openxmlformats.org/drawingml/2006/table">
            <a:tbl>
              <a:tblPr firstRow="1" bandRow="1">
                <a:tableStyleId>{3C2FFA5D-87B4-456A-9821-1D502468CF0F}</a:tableStyleId>
              </a:tblPr>
              <a:tblGrid>
                <a:gridCol w="1745453">
                  <a:extLst>
                    <a:ext uri="{9D8B030D-6E8A-4147-A177-3AD203B41FA5}">
                      <a16:colId xmlns:a16="http://schemas.microsoft.com/office/drawing/2014/main" val="20000"/>
                    </a:ext>
                  </a:extLst>
                </a:gridCol>
                <a:gridCol w="6340310">
                  <a:extLst>
                    <a:ext uri="{9D8B030D-6E8A-4147-A177-3AD203B41FA5}">
                      <a16:colId xmlns:a16="http://schemas.microsoft.com/office/drawing/2014/main" val="20001"/>
                    </a:ext>
                  </a:extLst>
                </a:gridCol>
              </a:tblGrid>
              <a:tr h="350488">
                <a:tc>
                  <a:txBody>
                    <a:bodyPr/>
                    <a:lstStyle/>
                    <a:p>
                      <a:pPr algn="ctr"/>
                      <a:r>
                        <a:rPr lang="zh-CN" altLang="en-US" sz="1600" dirty="0">
                          <a:latin typeface="微软雅黑" panose="020B0503020204020204" pitchFamily="34" charset="-122"/>
                          <a:ea typeface="微软雅黑" panose="020B0503020204020204" pitchFamily="34" charset="-122"/>
                        </a:rPr>
                        <a:t>章节</a:t>
                      </a:r>
                      <a:endParaRPr lang="zh-CN" altLang="en-US" sz="1600" b="1" dirty="0">
                        <a:solidFill>
                          <a:schemeClr val="tx1"/>
                        </a:solidFill>
                        <a:latin typeface="微软雅黑" pitchFamily="34" charset="-122"/>
                        <a:ea typeface="微软雅黑" pitchFamily="34" charset="-122"/>
                      </a:endParaRPr>
                    </a:p>
                  </a:txBody>
                  <a:tcPr marL="68562" marR="68562" marT="34290" marB="34290" anchor="ctr"/>
                </a:tc>
                <a:tc>
                  <a:txBody>
                    <a:bodyPr/>
                    <a:lstStyle/>
                    <a:p>
                      <a:pPr algn="ctr"/>
                      <a:r>
                        <a:rPr lang="zh-CN" altLang="en-US" sz="1600" dirty="0">
                          <a:latin typeface="微软雅黑" panose="020B0503020204020204" pitchFamily="34" charset="-122"/>
                          <a:ea typeface="微软雅黑" panose="020B0503020204020204" pitchFamily="34" charset="-122"/>
                        </a:rPr>
                        <a:t>核心</a:t>
                      </a:r>
                      <a:r>
                        <a:rPr lang="zh-CN" altLang="en-US" sz="1600" baseline="0" dirty="0">
                          <a:latin typeface="微软雅黑" panose="020B0503020204020204" pitchFamily="34" charset="-122"/>
                          <a:ea typeface="微软雅黑" panose="020B0503020204020204" pitchFamily="34" charset="-122"/>
                        </a:rPr>
                        <a:t>内容解读</a:t>
                      </a:r>
                      <a:endParaRPr lang="zh-CN" altLang="en-US" sz="1600" b="1" dirty="0">
                        <a:solidFill>
                          <a:schemeClr val="tx1"/>
                        </a:solidFill>
                        <a:latin typeface="微软雅黑" pitchFamily="34" charset="-122"/>
                        <a:ea typeface="微软雅黑" pitchFamily="34" charset="-122"/>
                      </a:endParaRPr>
                    </a:p>
                  </a:txBody>
                  <a:tcPr marL="68562" marR="68562" marT="34290" marB="34290" anchor="ctr"/>
                </a:tc>
                <a:extLst>
                  <a:ext uri="{0D108BD9-81ED-4DB2-BD59-A6C34878D82A}">
                    <a16:rowId xmlns:a16="http://schemas.microsoft.com/office/drawing/2014/main" val="10000"/>
                  </a:ext>
                </a:extLst>
              </a:tr>
              <a:tr h="1370092">
                <a:tc rowSpan="2">
                  <a:txBody>
                    <a:bodyPr/>
                    <a:lstStyle/>
                    <a:p>
                      <a:pPr algn="ctr"/>
                      <a:r>
                        <a:rPr lang="zh-CN" altLang="en-US" sz="1400" b="1" dirty="0">
                          <a:latin typeface="微软雅黑" panose="020B0503020204020204" pitchFamily="34" charset="-122"/>
                          <a:ea typeface="微软雅黑" panose="020B0503020204020204" pitchFamily="34" charset="-122"/>
                        </a:rPr>
                        <a:t>第三章 </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网络运行安全</a:t>
                      </a:r>
                    </a:p>
                  </a:txBody>
                  <a:tcPr marL="68562" marR="68562" marT="34290" marB="34290" anchor="ctr"/>
                </a:tc>
                <a:tc>
                  <a:txBody>
                    <a:bodyPr/>
                    <a:lstStyle/>
                    <a:p>
                      <a:pPr algn="l">
                        <a:lnSpc>
                          <a:spcPct val="150000"/>
                        </a:lnSpc>
                      </a:pPr>
                      <a:r>
                        <a:rPr lang="zh-CN" altLang="en-US" sz="1400" b="0" dirty="0">
                          <a:latin typeface="微软雅黑" panose="020B0503020204020204" pitchFamily="34" charset="-122"/>
                          <a:ea typeface="微软雅黑" panose="020B0503020204020204" pitchFamily="34" charset="-122"/>
                        </a:rPr>
                        <a:t>第一节：</a:t>
                      </a:r>
                      <a:endParaRPr lang="en-US" altLang="zh-CN" sz="1400" b="0" dirty="0">
                        <a:latin typeface="微软雅黑" panose="020B0503020204020204" pitchFamily="34" charset="-122"/>
                        <a:ea typeface="微软雅黑" panose="020B0503020204020204" pitchFamily="34" charset="-122"/>
                      </a:endParaRPr>
                    </a:p>
                    <a:p>
                      <a:pPr marL="285750" indent="-285750" algn="l">
                        <a:lnSpc>
                          <a:spcPct val="150000"/>
                        </a:lnSpc>
                        <a:buFont typeface="Wingdings" panose="05000000000000000000" pitchFamily="2" charset="2"/>
                        <a:buChar char="l"/>
                      </a:pPr>
                      <a:r>
                        <a:rPr lang="zh-CN" altLang="en-US" sz="1400" b="0" dirty="0">
                          <a:latin typeface="微软雅黑" panose="020B0503020204020204" pitchFamily="34" charset="-122"/>
                          <a:ea typeface="微软雅黑" panose="020B0503020204020204" pitchFamily="34" charset="-122"/>
                        </a:rPr>
                        <a:t>国家实行网络安全</a:t>
                      </a:r>
                      <a:r>
                        <a:rPr lang="zh-CN" altLang="en-US" sz="1400" b="1" dirty="0">
                          <a:solidFill>
                            <a:srgbClr val="FF0000"/>
                          </a:solidFill>
                          <a:latin typeface="微软雅黑" panose="020B0503020204020204" pitchFamily="34" charset="-122"/>
                          <a:ea typeface="微软雅黑" panose="020B0503020204020204" pitchFamily="34" charset="-122"/>
                        </a:rPr>
                        <a:t>等级保护制度</a:t>
                      </a:r>
                    </a:p>
                    <a:p>
                      <a:pPr marL="285750" indent="-285750" algn="l">
                        <a:lnSpc>
                          <a:spcPct val="150000"/>
                        </a:lnSpc>
                        <a:buFont typeface="Wingdings" panose="05000000000000000000" pitchFamily="2" charset="2"/>
                        <a:buChar char="l"/>
                      </a:pPr>
                      <a:r>
                        <a:rPr lang="zh-CN" altLang="en-US" sz="1400" b="0" dirty="0">
                          <a:latin typeface="微软雅黑" panose="020B0503020204020204" pitchFamily="34" charset="-122"/>
                          <a:ea typeface="微软雅黑" panose="020B0503020204020204" pitchFamily="34" charset="-122"/>
                        </a:rPr>
                        <a:t>网络产品、服务应当符合相关国家标准的</a:t>
                      </a:r>
                      <a:r>
                        <a:rPr lang="zh-CN" altLang="en-US" sz="1400" b="1" kern="1200" dirty="0">
                          <a:solidFill>
                            <a:srgbClr val="FF0000"/>
                          </a:solidFill>
                          <a:latin typeface="微软雅黑" panose="020B0503020204020204" pitchFamily="34" charset="-122"/>
                          <a:ea typeface="微软雅黑" panose="020B0503020204020204" pitchFamily="34" charset="-122"/>
                          <a:cs typeface="+mn-cs"/>
                        </a:rPr>
                        <a:t>强制性要求</a:t>
                      </a:r>
                    </a:p>
                    <a:p>
                      <a:pPr marL="285750" indent="-285750" algn="l">
                        <a:lnSpc>
                          <a:spcPct val="150000"/>
                        </a:lnSpc>
                        <a:buFont typeface="Wingdings" panose="05000000000000000000" pitchFamily="2" charset="2"/>
                        <a:buChar char="l"/>
                      </a:pPr>
                      <a:r>
                        <a:rPr lang="zh-CN" altLang="en-US" sz="1400" b="0" dirty="0">
                          <a:latin typeface="微软雅黑" panose="020B0503020204020204" pitchFamily="34" charset="-122"/>
                          <a:ea typeface="微软雅黑" panose="020B0503020204020204" pitchFamily="34" charset="-122"/>
                        </a:rPr>
                        <a:t>网络关键设备和产品应强制取得</a:t>
                      </a:r>
                      <a:r>
                        <a:rPr lang="zh-CN" altLang="en-US" sz="1400" b="1" kern="1200" dirty="0">
                          <a:solidFill>
                            <a:srgbClr val="FF0000"/>
                          </a:solidFill>
                          <a:latin typeface="微软雅黑" panose="020B0503020204020204" pitchFamily="34" charset="-122"/>
                          <a:ea typeface="微软雅黑" panose="020B0503020204020204" pitchFamily="34" charset="-122"/>
                          <a:cs typeface="+mn-cs"/>
                        </a:rPr>
                        <a:t>国家安全标准认证</a:t>
                      </a:r>
                    </a:p>
                    <a:p>
                      <a:pPr marL="285750" indent="-285750" algn="l">
                        <a:lnSpc>
                          <a:spcPct val="150000"/>
                        </a:lnSpc>
                        <a:buFont typeface="Wingdings" panose="05000000000000000000" pitchFamily="2" charset="2"/>
                        <a:buChar char="l"/>
                      </a:pPr>
                      <a:r>
                        <a:rPr lang="zh-CN" altLang="en-US" sz="1400" b="0" dirty="0">
                          <a:latin typeface="微软雅黑" panose="020B0503020204020204" pitchFamily="34" charset="-122"/>
                          <a:ea typeface="微软雅黑" panose="020B0503020204020204" pitchFamily="34" charset="-122"/>
                        </a:rPr>
                        <a:t>对网络运营者提共标准的安全职责工作说明</a:t>
                      </a:r>
                    </a:p>
                  </a:txBody>
                  <a:tcPr marL="68562" marR="68562" marT="34290" marB="34290" anchor="ctr"/>
                </a:tc>
                <a:extLst>
                  <a:ext uri="{0D108BD9-81ED-4DB2-BD59-A6C34878D82A}">
                    <a16:rowId xmlns:a16="http://schemas.microsoft.com/office/drawing/2014/main" val="10001"/>
                  </a:ext>
                </a:extLst>
              </a:tr>
              <a:tr h="1479820">
                <a:tc vMerge="1">
                  <a:txBody>
                    <a:bodyPr/>
                    <a:lstStyle/>
                    <a:p>
                      <a:pPr algn="l"/>
                      <a:endParaRPr lang="zh-CN" altLang="en-US" sz="1400" dirty="0">
                        <a:latin typeface="微软雅黑" pitchFamily="34" charset="-122"/>
                        <a:ea typeface="微软雅黑"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lnSpc>
                          <a:spcPct val="150000"/>
                        </a:lnSpc>
                      </a:pPr>
                      <a:r>
                        <a:rPr lang="zh-CN" altLang="en-US" sz="1400" dirty="0">
                          <a:latin typeface="微软雅黑" panose="020B0503020204020204" pitchFamily="34" charset="-122"/>
                          <a:ea typeface="微软雅黑" panose="020B0503020204020204" pitchFamily="34" charset="-122"/>
                        </a:rPr>
                        <a:t>第二节：</a:t>
                      </a:r>
                      <a:endParaRPr lang="en-US" altLang="zh-CN" sz="1400" dirty="0">
                        <a:latin typeface="微软雅黑" panose="020B0503020204020204" pitchFamily="34" charset="-122"/>
                        <a:ea typeface="微软雅黑" panose="020B0503020204020204" pitchFamily="34" charset="-122"/>
                      </a:endParaRPr>
                    </a:p>
                    <a:p>
                      <a:pPr marL="285750" indent="-285750" algn="l">
                        <a:lnSpc>
                          <a:spcPct val="15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针对</a:t>
                      </a:r>
                      <a:r>
                        <a:rPr lang="zh-CN" altLang="en-US" sz="1400" b="1" kern="1200" dirty="0">
                          <a:solidFill>
                            <a:srgbClr val="FF0000"/>
                          </a:solidFill>
                          <a:latin typeface="微软雅黑" panose="020B0503020204020204" pitchFamily="34" charset="-122"/>
                          <a:ea typeface="微软雅黑" panose="020B0503020204020204" pitchFamily="34" charset="-122"/>
                          <a:cs typeface="+mn-cs"/>
                        </a:rPr>
                        <a:t>公共通信和信息服务、能源、交通、水利、金融、公共服务、电子政务</a:t>
                      </a:r>
                      <a:r>
                        <a:rPr lang="zh-CN" altLang="en-US" sz="1400" dirty="0">
                          <a:latin typeface="微软雅黑" panose="020B0503020204020204" pitchFamily="34" charset="-122"/>
                          <a:ea typeface="微软雅黑" panose="020B0503020204020204" pitchFamily="34" charset="-122"/>
                        </a:rPr>
                        <a:t>等重要行业和领域，在网络安全</a:t>
                      </a:r>
                      <a:r>
                        <a:rPr lang="zh-CN" altLang="en-US" sz="1400" b="1" kern="1200" dirty="0">
                          <a:solidFill>
                            <a:srgbClr val="FF0000"/>
                          </a:solidFill>
                          <a:latin typeface="微软雅黑" panose="020B0503020204020204" pitchFamily="34" charset="-122"/>
                          <a:ea typeface="微软雅黑" panose="020B0503020204020204" pitchFamily="34" charset="-122"/>
                          <a:cs typeface="+mn-cs"/>
                        </a:rPr>
                        <a:t>等级保护制度</a:t>
                      </a:r>
                      <a:r>
                        <a:rPr lang="zh-CN" altLang="en-US" sz="1400" dirty="0">
                          <a:latin typeface="微软雅黑" panose="020B0503020204020204" pitchFamily="34" charset="-122"/>
                          <a:ea typeface="微软雅黑" panose="020B0503020204020204" pitchFamily="34" charset="-122"/>
                        </a:rPr>
                        <a:t>的基础上，实行</a:t>
                      </a:r>
                      <a:r>
                        <a:rPr lang="zh-CN" altLang="en-US" sz="1400" b="1" kern="1200" dirty="0">
                          <a:solidFill>
                            <a:srgbClr val="FF0000"/>
                          </a:solidFill>
                          <a:latin typeface="微软雅黑" panose="020B0503020204020204" pitchFamily="34" charset="-122"/>
                          <a:ea typeface="微软雅黑" panose="020B0503020204020204" pitchFamily="34" charset="-122"/>
                          <a:cs typeface="+mn-cs"/>
                        </a:rPr>
                        <a:t>重点保护</a:t>
                      </a:r>
                      <a:endParaRPr lang="en-US" altLang="zh-CN" sz="1400" b="1" kern="1200" dirty="0">
                        <a:solidFill>
                          <a:srgbClr val="FF0000"/>
                        </a:solidFill>
                        <a:latin typeface="微软雅黑" panose="020B0503020204020204" pitchFamily="34" charset="-122"/>
                        <a:ea typeface="微软雅黑" panose="020B0503020204020204" pitchFamily="34" charset="-122"/>
                        <a:cs typeface="+mn-cs"/>
                      </a:endParaRPr>
                    </a:p>
                    <a:p>
                      <a:pPr marL="285750" indent="-285750" algn="l">
                        <a:lnSpc>
                          <a:spcPct val="15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每年至少进行一次检测评估</a:t>
                      </a:r>
                      <a:endParaRPr lang="en-US" altLang="zh-CN" sz="1400" dirty="0">
                        <a:latin typeface="微软雅黑" panose="020B0503020204020204" pitchFamily="34" charset="-122"/>
                        <a:ea typeface="微软雅黑" panose="020B0503020204020204" pitchFamily="34" charset="-122"/>
                      </a:endParaRPr>
                    </a:p>
                    <a:p>
                      <a:pPr marL="285750" indent="-285750" algn="l">
                        <a:lnSpc>
                          <a:spcPct val="150000"/>
                        </a:lnSpc>
                        <a:buFont typeface="Wingdings" panose="05000000000000000000" pitchFamily="2" charset="2"/>
                        <a:buChar char="l"/>
                      </a:pPr>
                      <a:r>
                        <a:rPr lang="zh-CN" altLang="en-US" sz="1400" dirty="0">
                          <a:latin typeface="微软雅黑" panose="020B0503020204020204" pitchFamily="34" charset="-122"/>
                          <a:ea typeface="微软雅黑" panose="020B0503020204020204" pitchFamily="34" charset="-122"/>
                        </a:rPr>
                        <a:t>定期组织安全应急演练</a:t>
                      </a:r>
                    </a:p>
                  </a:txBody>
                  <a:tcPr marL="68562" marR="68562" marT="34290" marB="34290" anchor="ctr"/>
                </a:tc>
                <a:extLst>
                  <a:ext uri="{0D108BD9-81ED-4DB2-BD59-A6C34878D82A}">
                    <a16:rowId xmlns:a16="http://schemas.microsoft.com/office/drawing/2014/main" val="10002"/>
                  </a:ext>
                </a:extLst>
              </a:tr>
            </a:tbl>
          </a:graphicData>
        </a:graphic>
      </p:graphicFrame>
      <p:sp>
        <p:nvSpPr>
          <p:cNvPr id="8" name="TextBox 27">
            <a:extLst>
              <a:ext uri="{FF2B5EF4-FFF2-40B4-BE49-F238E27FC236}">
                <a16:creationId xmlns:a16="http://schemas.microsoft.com/office/drawing/2014/main" id="{676A3EF2-F246-4D89-A963-BA78F68A81DD}"/>
              </a:ext>
            </a:extLst>
          </p:cNvPr>
          <p:cNvSpPr txBox="1"/>
          <p:nvPr/>
        </p:nvSpPr>
        <p:spPr>
          <a:xfrm>
            <a:off x="1581504" y="4640359"/>
            <a:ext cx="5980987" cy="377008"/>
          </a:xfrm>
          <a:prstGeom prst="rect">
            <a:avLst/>
          </a:prstGeom>
          <a:noFill/>
        </p:spPr>
        <p:txBody>
          <a:bodyPr wrap="square" lIns="68562" tIns="34281" rIns="68562" bIns="34281" rtlCol="0">
            <a:spAutoFit/>
          </a:bodyPr>
          <a:lstStyle/>
          <a:p>
            <a:pPr algn="ctr"/>
            <a:r>
              <a:rPr lang="zh-CN" altLang="en-US" sz="2000" b="1" dirty="0">
                <a:solidFill>
                  <a:srgbClr val="C00000"/>
                </a:solidFill>
                <a:latin typeface="微软雅黑" pitchFamily="34" charset="-122"/>
                <a:ea typeface="微软雅黑" pitchFamily="34" charset="-122"/>
              </a:rPr>
              <a:t>安全等保上升到法律高度，不做等保防护，是属违法</a:t>
            </a:r>
            <a:r>
              <a:rPr lang="en-US" altLang="zh-CN" sz="2000" b="1" dirty="0">
                <a:solidFill>
                  <a:srgbClr val="C00000"/>
                </a:solidFill>
                <a:latin typeface="微软雅黑" pitchFamily="34" charset="-122"/>
                <a:ea typeface="微软雅黑" pitchFamily="34" charset="-122"/>
              </a:rPr>
              <a:t>!</a:t>
            </a:r>
            <a:endParaRPr lang="zh-CN" altLang="en-US" sz="2000" b="1" dirty="0">
              <a:solidFill>
                <a:srgbClr val="C00000"/>
              </a:solidFill>
              <a:latin typeface="微软雅黑" pitchFamily="34" charset="-122"/>
              <a:ea typeface="微软雅黑" pitchFamily="34" charset="-122"/>
            </a:endParaRPr>
          </a:p>
        </p:txBody>
      </p:sp>
    </p:spTree>
    <p:extLst>
      <p:ext uri="{BB962C8B-B14F-4D97-AF65-F5344CB8AC3E}">
        <p14:creationId xmlns:p14="http://schemas.microsoft.com/office/powerpoint/2010/main" val="3957545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359" y="0"/>
            <a:ext cx="380999" cy="560831"/>
          </a:xfrm>
          <a:custGeom>
            <a:avLst/>
            <a:gdLst/>
            <a:ahLst/>
            <a:cxnLst/>
            <a:rect l="l" t="t" r="r" b="b"/>
            <a:pathLst>
              <a:path w="381000" h="560831">
                <a:moveTo>
                  <a:pt x="0" y="0"/>
                </a:moveTo>
                <a:lnTo>
                  <a:pt x="0" y="448690"/>
                </a:lnTo>
                <a:lnTo>
                  <a:pt x="190500" y="560832"/>
                </a:lnTo>
                <a:lnTo>
                  <a:pt x="380999" y="448690"/>
                </a:lnTo>
                <a:lnTo>
                  <a:pt x="380999" y="0"/>
                </a:lnTo>
                <a:lnTo>
                  <a:pt x="0" y="0"/>
                </a:lnTo>
              </a:path>
            </a:pathLst>
          </a:custGeom>
          <a:solidFill>
            <a:srgbClr val="0D637B"/>
          </a:solidFill>
        </p:spPr>
        <p:txBody>
          <a:bodyPr wrap="square" lIns="0" tIns="0" rIns="0" bIns="0" rtlCol="0">
            <a:noAutofit/>
          </a:bodyPr>
          <a:lstStyle/>
          <a:p>
            <a:endParaRPr/>
          </a:p>
        </p:txBody>
      </p:sp>
      <p:sp>
        <p:nvSpPr>
          <p:cNvPr id="4" name="object 4"/>
          <p:cNvSpPr/>
          <p:nvPr/>
        </p:nvSpPr>
        <p:spPr>
          <a:xfrm>
            <a:off x="268025" y="131317"/>
            <a:ext cx="317317" cy="27432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网络安全法解读（续）</a:t>
            </a:r>
            <a:endParaRPr sz="2800" dirty="0">
              <a:latin typeface="微软雅黑"/>
              <a:cs typeface="微软雅黑"/>
            </a:endParaRPr>
          </a:p>
        </p:txBody>
      </p:sp>
      <p:graphicFrame>
        <p:nvGraphicFramePr>
          <p:cNvPr id="7" name="表格 6">
            <a:extLst>
              <a:ext uri="{FF2B5EF4-FFF2-40B4-BE49-F238E27FC236}">
                <a16:creationId xmlns:a16="http://schemas.microsoft.com/office/drawing/2014/main" id="{61E3FC0E-7B48-4059-B1D2-F56D8E01584F}"/>
              </a:ext>
            </a:extLst>
          </p:cNvPr>
          <p:cNvGraphicFramePr>
            <a:graphicFrameLocks noGrp="1"/>
          </p:cNvGraphicFramePr>
          <p:nvPr>
            <p:extLst>
              <p:ext uri="{D42A27DB-BD31-4B8C-83A1-F6EECF244321}">
                <p14:modId xmlns:p14="http://schemas.microsoft.com/office/powerpoint/2010/main" val="1951346950"/>
              </p:ext>
            </p:extLst>
          </p:nvPr>
        </p:nvGraphicFramePr>
        <p:xfrm>
          <a:off x="594358" y="977900"/>
          <a:ext cx="8016242" cy="2711867"/>
        </p:xfrm>
        <a:graphic>
          <a:graphicData uri="http://schemas.openxmlformats.org/drawingml/2006/table">
            <a:tbl>
              <a:tblPr firstRow="1" bandRow="1">
                <a:tableStyleId>{3C2FFA5D-87B4-456A-9821-1D502468CF0F}</a:tableStyleId>
              </a:tblPr>
              <a:tblGrid>
                <a:gridCol w="1767842">
                  <a:extLst>
                    <a:ext uri="{9D8B030D-6E8A-4147-A177-3AD203B41FA5}">
                      <a16:colId xmlns:a16="http://schemas.microsoft.com/office/drawing/2014/main" val="20000"/>
                    </a:ext>
                  </a:extLst>
                </a:gridCol>
                <a:gridCol w="6248400">
                  <a:extLst>
                    <a:ext uri="{9D8B030D-6E8A-4147-A177-3AD203B41FA5}">
                      <a16:colId xmlns:a16="http://schemas.microsoft.com/office/drawing/2014/main" val="20001"/>
                    </a:ext>
                  </a:extLst>
                </a:gridCol>
              </a:tblGrid>
              <a:tr h="373379">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章节</a:t>
                      </a:r>
                      <a:endParaRPr lang="zh-CN" altLang="en-US" sz="1600" b="1" dirty="0">
                        <a:solidFill>
                          <a:schemeClr val="bg1"/>
                        </a:solidFill>
                        <a:latin typeface="微软雅黑" pitchFamily="34" charset="-122"/>
                        <a:ea typeface="微软雅黑" pitchFamily="34" charset="-122"/>
                      </a:endParaRPr>
                    </a:p>
                  </a:txBody>
                  <a:tcPr marL="68562" marR="68562" marT="34290" marB="34290" anchor="ctr"/>
                </a:tc>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algn="ctr"/>
                      <a:r>
                        <a:rPr lang="zh-CN" altLang="en-US" sz="1600" dirty="0">
                          <a:solidFill>
                            <a:schemeClr val="bg1"/>
                          </a:solidFill>
                          <a:latin typeface="微软雅黑" panose="020B0503020204020204" pitchFamily="34" charset="-122"/>
                          <a:ea typeface="微软雅黑" panose="020B0503020204020204" pitchFamily="34" charset="-122"/>
                        </a:rPr>
                        <a:t>核心</a:t>
                      </a:r>
                      <a:r>
                        <a:rPr lang="zh-CN" altLang="en-US" sz="1600" baseline="0" dirty="0">
                          <a:solidFill>
                            <a:schemeClr val="bg1"/>
                          </a:solidFill>
                          <a:latin typeface="微软雅黑" panose="020B0503020204020204" pitchFamily="34" charset="-122"/>
                          <a:ea typeface="微软雅黑" panose="020B0503020204020204" pitchFamily="34" charset="-122"/>
                        </a:rPr>
                        <a:t>内容解读</a:t>
                      </a:r>
                      <a:endParaRPr lang="zh-CN" altLang="en-US" sz="1600" b="1" dirty="0">
                        <a:solidFill>
                          <a:schemeClr val="bg1"/>
                        </a:solidFill>
                        <a:latin typeface="微软雅黑" pitchFamily="34" charset="-122"/>
                        <a:ea typeface="微软雅黑" pitchFamily="34" charset="-122"/>
                      </a:endParaRPr>
                    </a:p>
                  </a:txBody>
                  <a:tcPr marL="68562" marR="68562" marT="34290" marB="34290" anchor="ctr"/>
                </a:tc>
                <a:extLst>
                  <a:ext uri="{0D108BD9-81ED-4DB2-BD59-A6C34878D82A}">
                    <a16:rowId xmlns:a16="http://schemas.microsoft.com/office/drawing/2014/main" val="10000"/>
                  </a:ext>
                </a:extLst>
              </a:tr>
              <a:tr h="591943">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algn="ctr">
                        <a:lnSpc>
                          <a:spcPct val="150000"/>
                        </a:lnSpc>
                      </a:pPr>
                      <a:r>
                        <a:rPr lang="zh-CN" altLang="en-US" sz="1400" b="1" dirty="0">
                          <a:latin typeface="微软雅黑" panose="020B0503020204020204" pitchFamily="34" charset="-122"/>
                          <a:ea typeface="微软雅黑" panose="020B0503020204020204" pitchFamily="34" charset="-122"/>
                        </a:rPr>
                        <a:t>第四章 </a:t>
                      </a:r>
                      <a:r>
                        <a:rPr lang="zh-CN" altLang="en-US" sz="1400" b="1" baseline="0" dirty="0">
                          <a:latin typeface="微软雅黑" panose="020B0503020204020204" pitchFamily="34" charset="-122"/>
                          <a:ea typeface="微软雅黑" panose="020B0503020204020204" pitchFamily="34" charset="-122"/>
                        </a:rPr>
                        <a:t> </a:t>
                      </a:r>
                      <a:endParaRPr lang="en-US" altLang="zh-CN" sz="1400" b="1" baseline="0" dirty="0">
                        <a:latin typeface="微软雅黑" panose="020B0503020204020204" pitchFamily="34" charset="-122"/>
                        <a:ea typeface="微软雅黑" panose="020B0503020204020204" pitchFamily="34" charset="-122"/>
                      </a:endParaRPr>
                    </a:p>
                    <a:p>
                      <a:pPr algn="ctr">
                        <a:lnSpc>
                          <a:spcPct val="150000"/>
                        </a:lnSpc>
                      </a:pPr>
                      <a:r>
                        <a:rPr lang="zh-CN" altLang="en-US" sz="1400" b="1" dirty="0">
                          <a:latin typeface="微软雅黑" panose="020B0503020204020204" pitchFamily="34" charset="-122"/>
                          <a:ea typeface="微软雅黑" panose="020B0503020204020204" pitchFamily="34" charset="-122"/>
                        </a:rPr>
                        <a:t>网络信息安全</a:t>
                      </a:r>
                      <a:endParaRPr lang="zh-CN" altLang="en-US" sz="1400" b="1" dirty="0">
                        <a:solidFill>
                          <a:schemeClr val="tx1"/>
                        </a:solidFill>
                        <a:latin typeface="微软雅黑" pitchFamily="34" charset="-122"/>
                        <a:ea typeface="微软雅黑" pitchFamily="34" charset="-122"/>
                      </a:endParaRPr>
                    </a:p>
                  </a:txBody>
                  <a:tcPr marL="68562" marR="68562" marT="34290" marB="34290" anchor="ctr"/>
                </a:tc>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algn="l"/>
                      <a:r>
                        <a:rPr lang="zh-CN" altLang="en-US" sz="1400" dirty="0">
                          <a:latin typeface="微软雅黑" panose="020B0503020204020204" pitchFamily="34" charset="-122"/>
                          <a:ea typeface="微软雅黑" panose="020B0503020204020204" pitchFamily="34" charset="-122"/>
                        </a:rPr>
                        <a:t>个人隐私保护、发布信息监管</a:t>
                      </a:r>
                      <a:endParaRPr lang="zh-CN" altLang="en-US" sz="1400" dirty="0">
                        <a:solidFill>
                          <a:schemeClr val="tx1"/>
                        </a:solidFill>
                        <a:latin typeface="微软雅黑" pitchFamily="34" charset="-122"/>
                        <a:ea typeface="微软雅黑" pitchFamily="34" charset="-122"/>
                      </a:endParaRPr>
                    </a:p>
                  </a:txBody>
                  <a:tcPr marL="68562" marR="68562" marT="34290" marB="34290" anchor="ctr"/>
                </a:tc>
                <a:extLst>
                  <a:ext uri="{0D108BD9-81ED-4DB2-BD59-A6C34878D82A}">
                    <a16:rowId xmlns:a16="http://schemas.microsoft.com/office/drawing/2014/main" val="10001"/>
                  </a:ext>
                </a:extLst>
              </a:tr>
              <a:tr h="846934">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algn="ctr">
                        <a:lnSpc>
                          <a:spcPct val="150000"/>
                        </a:lnSpc>
                      </a:pPr>
                      <a:r>
                        <a:rPr lang="zh-CN" altLang="en-US" sz="1400" b="1" dirty="0">
                          <a:latin typeface="微软雅黑" panose="020B0503020204020204" pitchFamily="34" charset="-122"/>
                          <a:ea typeface="微软雅黑" panose="020B0503020204020204" pitchFamily="34" charset="-122"/>
                        </a:rPr>
                        <a:t>第五章  </a:t>
                      </a:r>
                      <a:endParaRPr lang="en-US" altLang="zh-CN" sz="1400" b="1" dirty="0">
                        <a:latin typeface="微软雅黑" panose="020B0503020204020204" pitchFamily="34" charset="-122"/>
                        <a:ea typeface="微软雅黑" panose="020B0503020204020204" pitchFamily="34" charset="-122"/>
                      </a:endParaRPr>
                    </a:p>
                    <a:p>
                      <a:pPr algn="ctr">
                        <a:lnSpc>
                          <a:spcPct val="150000"/>
                        </a:lnSpc>
                      </a:pPr>
                      <a:r>
                        <a:rPr lang="zh-CN" altLang="en-US" sz="1400" b="1" dirty="0">
                          <a:latin typeface="微软雅黑" panose="020B0503020204020204" pitchFamily="34" charset="-122"/>
                          <a:ea typeface="微软雅黑" panose="020B0503020204020204" pitchFamily="34" charset="-122"/>
                        </a:rPr>
                        <a:t>监测预警与应急处置</a:t>
                      </a:r>
                      <a:endParaRPr lang="zh-CN" altLang="en-US" sz="1400" b="1" dirty="0">
                        <a:solidFill>
                          <a:schemeClr val="tx1"/>
                        </a:solidFill>
                        <a:latin typeface="微软雅黑" pitchFamily="34" charset="-122"/>
                        <a:ea typeface="微软雅黑" pitchFamily="34" charset="-122"/>
                      </a:endParaRPr>
                    </a:p>
                  </a:txBody>
                  <a:tcPr marL="68562" marR="68562" marT="34290" marB="34290" anchor="ctr"/>
                </a:tc>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algn="l"/>
                      <a:r>
                        <a:rPr lang="zh-CN" altLang="en-US" sz="1400" dirty="0">
                          <a:latin typeface="微软雅黑" panose="020B0503020204020204" pitchFamily="34" charset="-122"/>
                          <a:ea typeface="微软雅黑" panose="020B0503020204020204" pitchFamily="34" charset="-122"/>
                        </a:rPr>
                        <a:t>网络安全</a:t>
                      </a:r>
                      <a:r>
                        <a:rPr lang="zh-CN" altLang="en-US" sz="1400" baseline="0" dirty="0">
                          <a:latin typeface="微软雅黑" panose="020B0503020204020204" pitchFamily="34" charset="-122"/>
                          <a:ea typeface="微软雅黑" panose="020B0503020204020204" pitchFamily="34" charset="-122"/>
                        </a:rPr>
                        <a:t>预警监测、安全风险评估、应急预案、风险发布</a:t>
                      </a:r>
                      <a:endParaRPr lang="zh-CN" altLang="en-US" sz="1400" dirty="0">
                        <a:solidFill>
                          <a:schemeClr val="tx1"/>
                        </a:solidFill>
                        <a:latin typeface="微软雅黑" pitchFamily="34" charset="-122"/>
                        <a:ea typeface="微软雅黑" pitchFamily="34" charset="-122"/>
                      </a:endParaRPr>
                    </a:p>
                  </a:txBody>
                  <a:tcPr marL="68562" marR="68562" marT="34290" marB="34290" anchor="ctr"/>
                </a:tc>
                <a:extLst>
                  <a:ext uri="{0D108BD9-81ED-4DB2-BD59-A6C34878D82A}">
                    <a16:rowId xmlns:a16="http://schemas.microsoft.com/office/drawing/2014/main" val="10002"/>
                  </a:ext>
                </a:extLst>
              </a:tr>
              <a:tr h="820613">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marL="0" algn="ctr" defTabSz="914400" rtl="0" eaLnBrk="1" latinLnBrk="0" hangingPunct="1"/>
                      <a:r>
                        <a:rPr lang="zh-CN" altLang="en-US" sz="1400" b="1" kern="1200" dirty="0">
                          <a:solidFill>
                            <a:srgbClr val="FF0000"/>
                          </a:solidFill>
                          <a:latin typeface="微软雅黑" panose="020B0503020204020204" pitchFamily="34" charset="-122"/>
                          <a:ea typeface="微软雅黑" panose="020B0503020204020204" pitchFamily="34" charset="-122"/>
                        </a:rPr>
                        <a:t>第六章  法律责任</a:t>
                      </a:r>
                      <a:endParaRPr lang="zh-CN" altLang="en-US" sz="1400" b="1" kern="1200" dirty="0">
                        <a:solidFill>
                          <a:srgbClr val="FF0000"/>
                        </a:solidFill>
                        <a:latin typeface="微软雅黑" pitchFamily="34" charset="-122"/>
                        <a:ea typeface="微软雅黑" pitchFamily="34" charset="-122"/>
                        <a:cs typeface="+mn-cs"/>
                      </a:endParaRPr>
                    </a:p>
                  </a:txBody>
                  <a:tcPr marL="68562" marR="68562" marT="34290" marB="34290" anchor="ctr"/>
                </a:tc>
                <a:tc>
                  <a:txBody>
                    <a:bodyPr/>
                    <a:lstStyle>
                      <a:lvl1pPr marL="0" algn="l" defTabSz="914133" rtl="0" eaLnBrk="1" latinLnBrk="0" hangingPunct="1">
                        <a:defRPr sz="1800" kern="1200">
                          <a:solidFill>
                            <a:schemeClr val="tx1"/>
                          </a:solidFill>
                          <a:latin typeface="FrutigerNext LT Medium"/>
                          <a:ea typeface="华文细黑"/>
                          <a:cs typeface="宋体"/>
                        </a:defRPr>
                      </a:lvl1pPr>
                      <a:lvl2pPr marL="457067" algn="l" defTabSz="914133" rtl="0" eaLnBrk="1" latinLnBrk="0" hangingPunct="1">
                        <a:defRPr sz="1800" kern="1200">
                          <a:solidFill>
                            <a:schemeClr val="tx1"/>
                          </a:solidFill>
                          <a:latin typeface="FrutigerNext LT Medium"/>
                          <a:ea typeface="华文细黑"/>
                          <a:cs typeface="宋体"/>
                        </a:defRPr>
                      </a:lvl2pPr>
                      <a:lvl3pPr marL="914133" algn="l" defTabSz="914133" rtl="0" eaLnBrk="1" latinLnBrk="0" hangingPunct="1">
                        <a:defRPr sz="1800" kern="1200">
                          <a:solidFill>
                            <a:schemeClr val="tx1"/>
                          </a:solidFill>
                          <a:latin typeface="FrutigerNext LT Medium"/>
                          <a:ea typeface="华文细黑"/>
                          <a:cs typeface="宋体"/>
                        </a:defRPr>
                      </a:lvl3pPr>
                      <a:lvl4pPr marL="1371200" algn="l" defTabSz="914133" rtl="0" eaLnBrk="1" latinLnBrk="0" hangingPunct="1">
                        <a:defRPr sz="1800" kern="1200">
                          <a:solidFill>
                            <a:schemeClr val="tx1"/>
                          </a:solidFill>
                          <a:latin typeface="FrutigerNext LT Medium"/>
                          <a:ea typeface="华文细黑"/>
                          <a:cs typeface="宋体"/>
                        </a:defRPr>
                      </a:lvl4pPr>
                      <a:lvl5pPr marL="1828266" algn="l" defTabSz="914133" rtl="0" eaLnBrk="1" latinLnBrk="0" hangingPunct="1">
                        <a:defRPr sz="1800" kern="1200">
                          <a:solidFill>
                            <a:schemeClr val="tx1"/>
                          </a:solidFill>
                          <a:latin typeface="FrutigerNext LT Medium"/>
                          <a:ea typeface="华文细黑"/>
                          <a:cs typeface="宋体"/>
                        </a:defRPr>
                      </a:lvl5pPr>
                      <a:lvl6pPr marL="2285334" algn="l" defTabSz="914133" rtl="0" eaLnBrk="1" latinLnBrk="0" hangingPunct="1">
                        <a:defRPr sz="1800" kern="1200">
                          <a:solidFill>
                            <a:schemeClr val="tx1"/>
                          </a:solidFill>
                          <a:latin typeface="FrutigerNext LT Medium"/>
                          <a:ea typeface="华文细黑"/>
                          <a:cs typeface="宋体"/>
                        </a:defRPr>
                      </a:lvl6pPr>
                      <a:lvl7pPr marL="2742399" algn="l" defTabSz="914133" rtl="0" eaLnBrk="1" latinLnBrk="0" hangingPunct="1">
                        <a:defRPr sz="1800" kern="1200">
                          <a:solidFill>
                            <a:schemeClr val="tx1"/>
                          </a:solidFill>
                          <a:latin typeface="FrutigerNext LT Medium"/>
                          <a:ea typeface="华文细黑"/>
                          <a:cs typeface="宋体"/>
                        </a:defRPr>
                      </a:lvl7pPr>
                      <a:lvl8pPr marL="3199467" algn="l" defTabSz="914133" rtl="0" eaLnBrk="1" latinLnBrk="0" hangingPunct="1">
                        <a:defRPr sz="1800" kern="1200">
                          <a:solidFill>
                            <a:schemeClr val="tx1"/>
                          </a:solidFill>
                          <a:latin typeface="FrutigerNext LT Medium"/>
                          <a:ea typeface="华文细黑"/>
                          <a:cs typeface="宋体"/>
                        </a:defRPr>
                      </a:lvl8pPr>
                      <a:lvl9pPr marL="3656533" algn="l" defTabSz="914133" rtl="0" eaLnBrk="1" latinLnBrk="0" hangingPunct="1">
                        <a:defRPr sz="1800" kern="1200">
                          <a:solidFill>
                            <a:schemeClr val="tx1"/>
                          </a:solidFill>
                          <a:latin typeface="FrutigerNext LT Medium"/>
                          <a:ea typeface="华文细黑"/>
                          <a:cs typeface="宋体"/>
                        </a:defRPr>
                      </a:lvl9pPr>
                    </a:lstStyle>
                    <a:p>
                      <a:pPr algn="l">
                        <a:lnSpc>
                          <a:spcPct val="150000"/>
                        </a:lnSpc>
                      </a:pPr>
                      <a:r>
                        <a:rPr lang="zh-CN" altLang="en-US" sz="1400" dirty="0">
                          <a:latin typeface="微软雅黑" panose="020B0503020204020204" pitchFamily="34" charset="-122"/>
                          <a:ea typeface="微软雅黑" panose="020B0503020204020204" pitchFamily="34" charset="-122"/>
                        </a:rPr>
                        <a:t>最高</a:t>
                      </a:r>
                      <a:r>
                        <a:rPr lang="en-US" altLang="zh-CN" sz="1400" b="1" dirty="0">
                          <a:solidFill>
                            <a:srgbClr val="FF0000"/>
                          </a:solidFill>
                          <a:latin typeface="微软雅黑" panose="020B0503020204020204" pitchFamily="34" charset="-122"/>
                          <a:ea typeface="微软雅黑" panose="020B0503020204020204" pitchFamily="34" charset="-122"/>
                        </a:rPr>
                        <a:t>100</a:t>
                      </a:r>
                      <a:r>
                        <a:rPr lang="zh-CN" altLang="en-US" sz="1400" b="1" dirty="0">
                          <a:solidFill>
                            <a:srgbClr val="FF0000"/>
                          </a:solidFill>
                          <a:latin typeface="微软雅黑" panose="020B0503020204020204" pitchFamily="34" charset="-122"/>
                          <a:ea typeface="微软雅黑" panose="020B0503020204020204" pitchFamily="34" charset="-122"/>
                        </a:rPr>
                        <a:t>万</a:t>
                      </a:r>
                      <a:r>
                        <a:rPr lang="zh-CN" altLang="en-US" sz="1400" dirty="0">
                          <a:latin typeface="微软雅黑" panose="020B0503020204020204" pitchFamily="34" charset="-122"/>
                          <a:ea typeface="微软雅黑" panose="020B0503020204020204" pitchFamily="34" charset="-122"/>
                        </a:rPr>
                        <a:t>：违反</a:t>
                      </a:r>
                      <a:r>
                        <a:rPr lang="en-US" altLang="zh-CN" sz="1400" dirty="0">
                          <a:latin typeface="微软雅黑" panose="020B0503020204020204" pitchFamily="34" charset="-122"/>
                          <a:ea typeface="微软雅黑" panose="020B0503020204020204" pitchFamily="34" charset="-122"/>
                        </a:rPr>
                        <a:t>22/27/33/34/36/38/41/42/43</a:t>
                      </a:r>
                      <a:r>
                        <a:rPr lang="zh-CN" altLang="en-US" sz="1400" dirty="0">
                          <a:latin typeface="微软雅黑" panose="020B0503020204020204" pitchFamily="34" charset="-122"/>
                          <a:ea typeface="微软雅黑" panose="020B0503020204020204" pitchFamily="34" charset="-122"/>
                        </a:rPr>
                        <a:t>，最高</a:t>
                      </a:r>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万，主管</a:t>
                      </a:r>
                      <a:r>
                        <a:rPr lang="en-US" altLang="zh-CN" sz="1400" dirty="0">
                          <a:latin typeface="微软雅黑" panose="020B0503020204020204" pitchFamily="34" charset="-122"/>
                          <a:ea typeface="微软雅黑" panose="020B0503020204020204" pitchFamily="34" charset="-122"/>
                        </a:rPr>
                        <a:t>10</a:t>
                      </a:r>
                      <a:r>
                        <a:rPr lang="zh-CN" altLang="en-US" sz="1400" dirty="0">
                          <a:latin typeface="微软雅黑" panose="020B0503020204020204" pitchFamily="34" charset="-122"/>
                          <a:ea typeface="微软雅黑" panose="020B0503020204020204" pitchFamily="34" charset="-122"/>
                        </a:rPr>
                        <a:t>万</a:t>
                      </a:r>
                      <a:endParaRPr lang="en-US" altLang="zh-CN" sz="1400" dirty="0">
                        <a:latin typeface="微软雅黑" panose="020B0503020204020204" pitchFamily="34" charset="-122"/>
                        <a:ea typeface="微软雅黑" panose="020B0503020204020204" pitchFamily="34" charset="-122"/>
                      </a:endParaRPr>
                    </a:p>
                    <a:p>
                      <a:pPr algn="l">
                        <a:lnSpc>
                          <a:spcPct val="150000"/>
                        </a:lnSpc>
                      </a:pPr>
                      <a:r>
                        <a:rPr lang="zh-CN" altLang="en-US" sz="1400" dirty="0">
                          <a:latin typeface="微软雅黑" panose="020B0503020204020204" pitchFamily="34" charset="-122"/>
                          <a:ea typeface="微软雅黑" panose="020B0503020204020204" pitchFamily="34" charset="-122"/>
                        </a:rPr>
                        <a:t>最高</a:t>
                      </a:r>
                      <a:r>
                        <a:rPr lang="en-US" altLang="zh-CN" sz="1400" b="1" dirty="0">
                          <a:solidFill>
                            <a:srgbClr val="FF0000"/>
                          </a:solidFill>
                          <a:latin typeface="微软雅黑" panose="020B0503020204020204" pitchFamily="34" charset="-122"/>
                          <a:ea typeface="微软雅黑" panose="020B0503020204020204" pitchFamily="34" charset="-122"/>
                        </a:rPr>
                        <a:t>50</a:t>
                      </a:r>
                      <a:r>
                        <a:rPr lang="zh-CN" altLang="en-US" sz="1400" b="1" dirty="0">
                          <a:solidFill>
                            <a:srgbClr val="FF0000"/>
                          </a:solidFill>
                          <a:latin typeface="微软雅黑" panose="020B0503020204020204" pitchFamily="34" charset="-122"/>
                          <a:ea typeface="微软雅黑" panose="020B0503020204020204" pitchFamily="34" charset="-122"/>
                        </a:rPr>
                        <a:t>万</a:t>
                      </a:r>
                      <a:r>
                        <a:rPr lang="zh-CN" altLang="en-US" sz="1400" dirty="0">
                          <a:latin typeface="微软雅黑" panose="020B0503020204020204" pitchFamily="34" charset="-122"/>
                          <a:ea typeface="微软雅黑" panose="020B0503020204020204" pitchFamily="34" charset="-122"/>
                        </a:rPr>
                        <a:t>：违反</a:t>
                      </a:r>
                      <a:r>
                        <a:rPr lang="en-US" altLang="zh-CN" sz="1400" dirty="0">
                          <a:latin typeface="微软雅黑" panose="020B0503020204020204" pitchFamily="34" charset="-122"/>
                          <a:ea typeface="微软雅黑" panose="020B0503020204020204" pitchFamily="34" charset="-122"/>
                        </a:rPr>
                        <a:t>22/24/27/37/46/47/69</a:t>
                      </a:r>
                      <a:endParaRPr lang="zh-CN" altLang="en-US" sz="1400" b="1" kern="1200" dirty="0">
                        <a:solidFill>
                          <a:schemeClr val="tx1"/>
                        </a:solidFill>
                        <a:latin typeface="微软雅黑" pitchFamily="34" charset="-122"/>
                        <a:ea typeface="微软雅黑" pitchFamily="34" charset="-122"/>
                        <a:cs typeface="+mn-cs"/>
                      </a:endParaRPr>
                    </a:p>
                  </a:txBody>
                  <a:tcPr marL="68562" marR="68562" marT="34290" marB="34290" anchor="ctr"/>
                </a:tc>
                <a:extLst>
                  <a:ext uri="{0D108BD9-81ED-4DB2-BD59-A6C34878D82A}">
                    <a16:rowId xmlns:a16="http://schemas.microsoft.com/office/drawing/2014/main" val="10003"/>
                  </a:ext>
                </a:extLst>
              </a:tr>
            </a:tbl>
          </a:graphicData>
        </a:graphic>
      </p:graphicFrame>
      <p:sp>
        <p:nvSpPr>
          <p:cNvPr id="9" name="TextBox 27">
            <a:extLst>
              <a:ext uri="{FF2B5EF4-FFF2-40B4-BE49-F238E27FC236}">
                <a16:creationId xmlns:a16="http://schemas.microsoft.com/office/drawing/2014/main" id="{525B6DAC-6AA3-4A6F-BF64-7A0379C8B79D}"/>
              </a:ext>
            </a:extLst>
          </p:cNvPr>
          <p:cNvSpPr txBox="1"/>
          <p:nvPr/>
        </p:nvSpPr>
        <p:spPr>
          <a:xfrm>
            <a:off x="1791414" y="4178300"/>
            <a:ext cx="5561170" cy="377008"/>
          </a:xfrm>
          <a:prstGeom prst="rect">
            <a:avLst/>
          </a:prstGeom>
          <a:noFill/>
        </p:spPr>
        <p:txBody>
          <a:bodyPr wrap="square" lIns="68562" tIns="34281" rIns="68562" bIns="34281" rtlCol="0">
            <a:spAutoFit/>
          </a:bodyPr>
          <a:lstStyle/>
          <a:p>
            <a:pPr algn="ctr"/>
            <a:r>
              <a:rPr lang="zh-CN" altLang="en-US" sz="2000" b="1" dirty="0">
                <a:solidFill>
                  <a:srgbClr val="C00000"/>
                </a:solidFill>
                <a:latin typeface="微软雅黑" pitchFamily="34" charset="-122"/>
                <a:ea typeface="微软雅黑" pitchFamily="34" charset="-122"/>
              </a:rPr>
              <a:t>信息通报制度上升为法律</a:t>
            </a:r>
          </a:p>
        </p:txBody>
      </p:sp>
    </p:spTree>
    <p:extLst>
      <p:ext uri="{BB962C8B-B14F-4D97-AF65-F5344CB8AC3E}">
        <p14:creationId xmlns:p14="http://schemas.microsoft.com/office/powerpoint/2010/main" val="1126598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387" y="-112226"/>
            <a:ext cx="8647224" cy="923538"/>
          </a:xfrm>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习近平在网络安全与信息化工作座谈会上的讲话</a:t>
            </a:r>
            <a:endParaRPr sz="2800" dirty="0">
              <a:latin typeface="微软雅黑" panose="020B0503020204020204" pitchFamily="34" charset="-122"/>
              <a:ea typeface="微软雅黑" panose="020B0503020204020204" pitchFamily="34" charset="-122"/>
              <a:cs typeface="微软雅黑"/>
            </a:endParaRPr>
          </a:p>
        </p:txBody>
      </p:sp>
      <p:pic>
        <p:nvPicPr>
          <p:cNvPr id="6" name="图片 5">
            <a:extLst>
              <a:ext uri="{FF2B5EF4-FFF2-40B4-BE49-F238E27FC236}">
                <a16:creationId xmlns:a16="http://schemas.microsoft.com/office/drawing/2014/main" id="{B1ED4D8F-ACDB-4993-9C89-C99C57B2AE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3490763"/>
            <a:ext cx="3632200" cy="1568762"/>
          </a:xfrm>
          <a:prstGeom prst="rect">
            <a:avLst/>
          </a:prstGeom>
        </p:spPr>
      </p:pic>
      <p:grpSp>
        <p:nvGrpSpPr>
          <p:cNvPr id="30" name="Group 81" descr="e7d195523061f1c021b92b3d25e54ab5e788c0576048880950C3AFFA1066A7153250F1349197BA8C5246BA9D557EC0274B8DA272D2431748978789E76D2CD7D1F11E7447C1D163F5D9CA1CD35DC7B6F0BB9237EE4B0D7ABCBCFF7D0CF688DED91A1FAA3FF605C63B75DEB3C6F72C375F09B1A3C86C0D92F026B9DFA34810B545F19B41AAA637C7BDD1EF44226E98F9D1">
            <a:extLst>
              <a:ext uri="{FF2B5EF4-FFF2-40B4-BE49-F238E27FC236}">
                <a16:creationId xmlns:a16="http://schemas.microsoft.com/office/drawing/2014/main" id="{61C2BD11-D4D5-4778-A833-EE98285BF4DF}"/>
              </a:ext>
            </a:extLst>
          </p:cNvPr>
          <p:cNvGrpSpPr/>
          <p:nvPr/>
        </p:nvGrpSpPr>
        <p:grpSpPr>
          <a:xfrm>
            <a:off x="381000" y="825500"/>
            <a:ext cx="554352" cy="554352"/>
            <a:chOff x="8390573" y="2363064"/>
            <a:chExt cx="855596" cy="855596"/>
          </a:xfrm>
        </p:grpSpPr>
        <p:sp>
          <p:nvSpPr>
            <p:cNvPr id="31" name="Oval 82">
              <a:extLst>
                <a:ext uri="{FF2B5EF4-FFF2-40B4-BE49-F238E27FC236}">
                  <a16:creationId xmlns:a16="http://schemas.microsoft.com/office/drawing/2014/main" id="{B18ED8AF-6BDE-4CAD-AC4D-779D9F9CE2D7}"/>
                </a:ext>
              </a:extLst>
            </p:cNvPr>
            <p:cNvSpPr/>
            <p:nvPr/>
          </p:nvSpPr>
          <p:spPr>
            <a:xfrm>
              <a:off x="8390573" y="2363064"/>
              <a:ext cx="855596" cy="855596"/>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3200" b="0" i="0" u="none" strike="noStrike" kern="1200" cap="none" spc="0" normalizeH="0" baseline="0" noProof="0" dirty="0">
                <a:ln>
                  <a:noFill/>
                </a:ln>
                <a:solidFill>
                  <a:prstClr val="white">
                    <a:lumMod val="50000"/>
                  </a:prstClr>
                </a:solidFill>
                <a:effectLst/>
                <a:uLnTx/>
                <a:uFillTx/>
                <a:cs typeface="+mn-ea"/>
                <a:sym typeface="+mn-lt"/>
              </a:endParaRPr>
            </a:p>
          </p:txBody>
        </p:sp>
        <p:sp>
          <p:nvSpPr>
            <p:cNvPr id="32" name="Freeform 6">
              <a:extLst>
                <a:ext uri="{FF2B5EF4-FFF2-40B4-BE49-F238E27FC236}">
                  <a16:creationId xmlns:a16="http://schemas.microsoft.com/office/drawing/2014/main" id="{DB1364AC-914E-438C-B564-01B64A40F427}"/>
                </a:ext>
              </a:extLst>
            </p:cNvPr>
            <p:cNvSpPr>
              <a:spLocks noEditPoints="1"/>
            </p:cNvSpPr>
            <p:nvPr/>
          </p:nvSpPr>
          <p:spPr bwMode="auto">
            <a:xfrm>
              <a:off x="8619741" y="2594772"/>
              <a:ext cx="397260" cy="443060"/>
            </a:xfrm>
            <a:custGeom>
              <a:avLst/>
              <a:gdLst>
                <a:gd name="T0" fmla="*/ 2085 w 3189"/>
                <a:gd name="T1" fmla="*/ 914 h 3556"/>
                <a:gd name="T2" fmla="*/ 1369 w 3189"/>
                <a:gd name="T3" fmla="*/ 1616 h 3556"/>
                <a:gd name="T4" fmla="*/ 1104 w 3189"/>
                <a:gd name="T5" fmla="*/ 1366 h 3556"/>
                <a:gd name="T6" fmla="*/ 1029 w 3189"/>
                <a:gd name="T7" fmla="*/ 1358 h 3556"/>
                <a:gd name="T8" fmla="*/ 963 w 3189"/>
                <a:gd name="T9" fmla="*/ 1394 h 3556"/>
                <a:gd name="T10" fmla="*/ 860 w 3189"/>
                <a:gd name="T11" fmla="*/ 1511 h 3556"/>
                <a:gd name="T12" fmla="*/ 853 w 3189"/>
                <a:gd name="T13" fmla="*/ 1584 h 3556"/>
                <a:gd name="T14" fmla="*/ 888 w 3189"/>
                <a:gd name="T15" fmla="*/ 1650 h 3556"/>
                <a:gd name="T16" fmla="*/ 1320 w 3189"/>
                <a:gd name="T17" fmla="*/ 2068 h 3556"/>
                <a:gd name="T18" fmla="*/ 1395 w 3189"/>
                <a:gd name="T19" fmla="*/ 2076 h 3556"/>
                <a:gd name="T20" fmla="*/ 1460 w 3189"/>
                <a:gd name="T21" fmla="*/ 2040 h 3556"/>
                <a:gd name="T22" fmla="*/ 2330 w 3189"/>
                <a:gd name="T23" fmla="*/ 1157 h 3556"/>
                <a:gd name="T24" fmla="*/ 2336 w 3189"/>
                <a:gd name="T25" fmla="*/ 1085 h 3556"/>
                <a:gd name="T26" fmla="*/ 2301 w 3189"/>
                <a:gd name="T27" fmla="*/ 1018 h 3556"/>
                <a:gd name="T28" fmla="*/ 2184 w 3189"/>
                <a:gd name="T29" fmla="*/ 914 h 3556"/>
                <a:gd name="T30" fmla="*/ 1595 w 3189"/>
                <a:gd name="T31" fmla="*/ 0 h 3556"/>
                <a:gd name="T32" fmla="*/ 1943 w 3189"/>
                <a:gd name="T33" fmla="*/ 11 h 3556"/>
                <a:gd name="T34" fmla="*/ 2242 w 3189"/>
                <a:gd name="T35" fmla="*/ 39 h 3556"/>
                <a:gd name="T36" fmla="*/ 2493 w 3189"/>
                <a:gd name="T37" fmla="*/ 79 h 3556"/>
                <a:gd name="T38" fmla="*/ 2699 w 3189"/>
                <a:gd name="T39" fmla="*/ 127 h 3556"/>
                <a:gd name="T40" fmla="*/ 2860 w 3189"/>
                <a:gd name="T41" fmla="*/ 175 h 3556"/>
                <a:gd name="T42" fmla="*/ 2978 w 3189"/>
                <a:gd name="T43" fmla="*/ 220 h 3556"/>
                <a:gd name="T44" fmla="*/ 3056 w 3189"/>
                <a:gd name="T45" fmla="*/ 255 h 3556"/>
                <a:gd name="T46" fmla="*/ 3094 w 3189"/>
                <a:gd name="T47" fmla="*/ 275 h 3556"/>
                <a:gd name="T48" fmla="*/ 3142 w 3189"/>
                <a:gd name="T49" fmla="*/ 315 h 3556"/>
                <a:gd name="T50" fmla="*/ 3182 w 3189"/>
                <a:gd name="T51" fmla="*/ 390 h 3556"/>
                <a:gd name="T52" fmla="*/ 3189 w 3189"/>
                <a:gd name="T53" fmla="*/ 455 h 3556"/>
                <a:gd name="T54" fmla="*/ 3184 w 3189"/>
                <a:gd name="T55" fmla="*/ 520 h 3556"/>
                <a:gd name="T56" fmla="*/ 3171 w 3189"/>
                <a:gd name="T57" fmla="*/ 643 h 3556"/>
                <a:gd name="T58" fmla="*/ 3149 w 3189"/>
                <a:gd name="T59" fmla="*/ 819 h 3556"/>
                <a:gd name="T60" fmla="*/ 3110 w 3189"/>
                <a:gd name="T61" fmla="*/ 1037 h 3556"/>
                <a:gd name="T62" fmla="*/ 3053 w 3189"/>
                <a:gd name="T63" fmla="*/ 1292 h 3556"/>
                <a:gd name="T64" fmla="*/ 2975 w 3189"/>
                <a:gd name="T65" fmla="*/ 1574 h 3556"/>
                <a:gd name="T66" fmla="*/ 2811 w 3189"/>
                <a:gd name="T67" fmla="*/ 2026 h 3556"/>
                <a:gd name="T68" fmla="*/ 2610 w 3189"/>
                <a:gd name="T69" fmla="*/ 2444 h 3556"/>
                <a:gd name="T70" fmla="*/ 2377 w 3189"/>
                <a:gd name="T71" fmla="*/ 2816 h 3556"/>
                <a:gd name="T72" fmla="*/ 2112 w 3189"/>
                <a:gd name="T73" fmla="*/ 3145 h 3556"/>
                <a:gd name="T74" fmla="*/ 1817 w 3189"/>
                <a:gd name="T75" fmla="*/ 3431 h 3556"/>
                <a:gd name="T76" fmla="*/ 1656 w 3189"/>
                <a:gd name="T77" fmla="*/ 3546 h 3556"/>
                <a:gd name="T78" fmla="*/ 1564 w 3189"/>
                <a:gd name="T79" fmla="*/ 3554 h 3556"/>
                <a:gd name="T80" fmla="*/ 1478 w 3189"/>
                <a:gd name="T81" fmla="*/ 3516 h 3556"/>
                <a:gd name="T82" fmla="*/ 1172 w 3189"/>
                <a:gd name="T83" fmla="*/ 3245 h 3556"/>
                <a:gd name="T84" fmla="*/ 897 w 3189"/>
                <a:gd name="T85" fmla="*/ 2930 h 3556"/>
                <a:gd name="T86" fmla="*/ 654 w 3189"/>
                <a:gd name="T87" fmla="*/ 2573 h 3556"/>
                <a:gd name="T88" fmla="*/ 441 w 3189"/>
                <a:gd name="T89" fmla="*/ 2170 h 3556"/>
                <a:gd name="T90" fmla="*/ 265 w 3189"/>
                <a:gd name="T91" fmla="*/ 1729 h 3556"/>
                <a:gd name="T92" fmla="*/ 160 w 3189"/>
                <a:gd name="T93" fmla="*/ 1383 h 3556"/>
                <a:gd name="T94" fmla="*/ 96 w 3189"/>
                <a:gd name="T95" fmla="*/ 1119 h 3556"/>
                <a:gd name="T96" fmla="*/ 52 w 3189"/>
                <a:gd name="T97" fmla="*/ 887 h 3556"/>
                <a:gd name="T98" fmla="*/ 24 w 3189"/>
                <a:gd name="T99" fmla="*/ 696 h 3556"/>
                <a:gd name="T100" fmla="*/ 8 w 3189"/>
                <a:gd name="T101" fmla="*/ 555 h 3556"/>
                <a:gd name="T102" fmla="*/ 1 w 3189"/>
                <a:gd name="T103" fmla="*/ 469 h 3556"/>
                <a:gd name="T104" fmla="*/ 1 w 3189"/>
                <a:gd name="T105" fmla="*/ 419 h 3556"/>
                <a:gd name="T106" fmla="*/ 29 w 3189"/>
                <a:gd name="T107" fmla="*/ 339 h 3556"/>
                <a:gd name="T108" fmla="*/ 91 w 3189"/>
                <a:gd name="T109" fmla="*/ 278 h 3556"/>
                <a:gd name="T110" fmla="*/ 117 w 3189"/>
                <a:gd name="T111" fmla="*/ 264 h 3556"/>
                <a:gd name="T112" fmla="*/ 181 w 3189"/>
                <a:gd name="T113" fmla="*/ 233 h 3556"/>
                <a:gd name="T114" fmla="*/ 286 w 3189"/>
                <a:gd name="T115" fmla="*/ 190 h 3556"/>
                <a:gd name="T116" fmla="*/ 433 w 3189"/>
                <a:gd name="T117" fmla="*/ 143 h 3556"/>
                <a:gd name="T118" fmla="*/ 623 w 3189"/>
                <a:gd name="T119" fmla="*/ 94 h 3556"/>
                <a:gd name="T120" fmla="*/ 858 w 3189"/>
                <a:gd name="T121" fmla="*/ 51 h 3556"/>
                <a:gd name="T122" fmla="*/ 1142 w 3189"/>
                <a:gd name="T123" fmla="*/ 18 h 3556"/>
                <a:gd name="T124" fmla="*/ 1473 w 3189"/>
                <a:gd name="T125" fmla="*/ 1 h 3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89" h="3556">
                  <a:moveTo>
                    <a:pt x="2135" y="904"/>
                  </a:moveTo>
                  <a:lnTo>
                    <a:pt x="2109" y="907"/>
                  </a:lnTo>
                  <a:lnTo>
                    <a:pt x="2085" y="914"/>
                  </a:lnTo>
                  <a:lnTo>
                    <a:pt x="2063" y="926"/>
                  </a:lnTo>
                  <a:lnTo>
                    <a:pt x="2043" y="942"/>
                  </a:lnTo>
                  <a:lnTo>
                    <a:pt x="1369" y="1616"/>
                  </a:lnTo>
                  <a:lnTo>
                    <a:pt x="1145" y="1394"/>
                  </a:lnTo>
                  <a:lnTo>
                    <a:pt x="1125" y="1378"/>
                  </a:lnTo>
                  <a:lnTo>
                    <a:pt x="1104" y="1366"/>
                  </a:lnTo>
                  <a:lnTo>
                    <a:pt x="1080" y="1358"/>
                  </a:lnTo>
                  <a:lnTo>
                    <a:pt x="1054" y="1356"/>
                  </a:lnTo>
                  <a:lnTo>
                    <a:pt x="1029" y="1358"/>
                  </a:lnTo>
                  <a:lnTo>
                    <a:pt x="1005" y="1366"/>
                  </a:lnTo>
                  <a:lnTo>
                    <a:pt x="982" y="1378"/>
                  </a:lnTo>
                  <a:lnTo>
                    <a:pt x="963" y="1394"/>
                  </a:lnTo>
                  <a:lnTo>
                    <a:pt x="888" y="1468"/>
                  </a:lnTo>
                  <a:lnTo>
                    <a:pt x="872" y="1489"/>
                  </a:lnTo>
                  <a:lnTo>
                    <a:pt x="860" y="1511"/>
                  </a:lnTo>
                  <a:lnTo>
                    <a:pt x="853" y="1534"/>
                  </a:lnTo>
                  <a:lnTo>
                    <a:pt x="850" y="1559"/>
                  </a:lnTo>
                  <a:lnTo>
                    <a:pt x="853" y="1584"/>
                  </a:lnTo>
                  <a:lnTo>
                    <a:pt x="860" y="1608"/>
                  </a:lnTo>
                  <a:lnTo>
                    <a:pt x="872" y="1631"/>
                  </a:lnTo>
                  <a:lnTo>
                    <a:pt x="888" y="1650"/>
                  </a:lnTo>
                  <a:lnTo>
                    <a:pt x="1278" y="2040"/>
                  </a:lnTo>
                  <a:lnTo>
                    <a:pt x="1297" y="2057"/>
                  </a:lnTo>
                  <a:lnTo>
                    <a:pt x="1320" y="2068"/>
                  </a:lnTo>
                  <a:lnTo>
                    <a:pt x="1344" y="2076"/>
                  </a:lnTo>
                  <a:lnTo>
                    <a:pt x="1369" y="2078"/>
                  </a:lnTo>
                  <a:lnTo>
                    <a:pt x="1395" y="2076"/>
                  </a:lnTo>
                  <a:lnTo>
                    <a:pt x="1419" y="2068"/>
                  </a:lnTo>
                  <a:lnTo>
                    <a:pt x="1440" y="2057"/>
                  </a:lnTo>
                  <a:lnTo>
                    <a:pt x="1460" y="2040"/>
                  </a:lnTo>
                  <a:lnTo>
                    <a:pt x="2301" y="1200"/>
                  </a:lnTo>
                  <a:lnTo>
                    <a:pt x="2318" y="1180"/>
                  </a:lnTo>
                  <a:lnTo>
                    <a:pt x="2330" y="1157"/>
                  </a:lnTo>
                  <a:lnTo>
                    <a:pt x="2336" y="1133"/>
                  </a:lnTo>
                  <a:lnTo>
                    <a:pt x="2338" y="1109"/>
                  </a:lnTo>
                  <a:lnTo>
                    <a:pt x="2336" y="1085"/>
                  </a:lnTo>
                  <a:lnTo>
                    <a:pt x="2330" y="1061"/>
                  </a:lnTo>
                  <a:lnTo>
                    <a:pt x="2318" y="1038"/>
                  </a:lnTo>
                  <a:lnTo>
                    <a:pt x="2301" y="1018"/>
                  </a:lnTo>
                  <a:lnTo>
                    <a:pt x="2226" y="942"/>
                  </a:lnTo>
                  <a:lnTo>
                    <a:pt x="2206" y="926"/>
                  </a:lnTo>
                  <a:lnTo>
                    <a:pt x="2184" y="914"/>
                  </a:lnTo>
                  <a:lnTo>
                    <a:pt x="2160" y="907"/>
                  </a:lnTo>
                  <a:lnTo>
                    <a:pt x="2135" y="904"/>
                  </a:lnTo>
                  <a:close/>
                  <a:moveTo>
                    <a:pt x="1595" y="0"/>
                  </a:moveTo>
                  <a:lnTo>
                    <a:pt x="1716" y="1"/>
                  </a:lnTo>
                  <a:lnTo>
                    <a:pt x="1832" y="4"/>
                  </a:lnTo>
                  <a:lnTo>
                    <a:pt x="1943" y="11"/>
                  </a:lnTo>
                  <a:lnTo>
                    <a:pt x="2048" y="18"/>
                  </a:lnTo>
                  <a:lnTo>
                    <a:pt x="2148" y="28"/>
                  </a:lnTo>
                  <a:lnTo>
                    <a:pt x="2242" y="39"/>
                  </a:lnTo>
                  <a:lnTo>
                    <a:pt x="2331" y="51"/>
                  </a:lnTo>
                  <a:lnTo>
                    <a:pt x="2414" y="65"/>
                  </a:lnTo>
                  <a:lnTo>
                    <a:pt x="2493" y="79"/>
                  </a:lnTo>
                  <a:lnTo>
                    <a:pt x="2567" y="94"/>
                  </a:lnTo>
                  <a:lnTo>
                    <a:pt x="2635" y="110"/>
                  </a:lnTo>
                  <a:lnTo>
                    <a:pt x="2699" y="127"/>
                  </a:lnTo>
                  <a:lnTo>
                    <a:pt x="2757" y="143"/>
                  </a:lnTo>
                  <a:lnTo>
                    <a:pt x="2811" y="159"/>
                  </a:lnTo>
                  <a:lnTo>
                    <a:pt x="2860" y="175"/>
                  </a:lnTo>
                  <a:lnTo>
                    <a:pt x="2904" y="190"/>
                  </a:lnTo>
                  <a:lnTo>
                    <a:pt x="2943" y="206"/>
                  </a:lnTo>
                  <a:lnTo>
                    <a:pt x="2978" y="220"/>
                  </a:lnTo>
                  <a:lnTo>
                    <a:pt x="3008" y="233"/>
                  </a:lnTo>
                  <a:lnTo>
                    <a:pt x="3034" y="244"/>
                  </a:lnTo>
                  <a:lnTo>
                    <a:pt x="3056" y="255"/>
                  </a:lnTo>
                  <a:lnTo>
                    <a:pt x="3073" y="264"/>
                  </a:lnTo>
                  <a:lnTo>
                    <a:pt x="3086" y="270"/>
                  </a:lnTo>
                  <a:lnTo>
                    <a:pt x="3094" y="275"/>
                  </a:lnTo>
                  <a:lnTo>
                    <a:pt x="3098" y="278"/>
                  </a:lnTo>
                  <a:lnTo>
                    <a:pt x="3122" y="295"/>
                  </a:lnTo>
                  <a:lnTo>
                    <a:pt x="3142" y="315"/>
                  </a:lnTo>
                  <a:lnTo>
                    <a:pt x="3160" y="339"/>
                  </a:lnTo>
                  <a:lnTo>
                    <a:pt x="3174" y="363"/>
                  </a:lnTo>
                  <a:lnTo>
                    <a:pt x="3182" y="390"/>
                  </a:lnTo>
                  <a:lnTo>
                    <a:pt x="3188" y="419"/>
                  </a:lnTo>
                  <a:lnTo>
                    <a:pt x="3189" y="448"/>
                  </a:lnTo>
                  <a:lnTo>
                    <a:pt x="3189" y="455"/>
                  </a:lnTo>
                  <a:lnTo>
                    <a:pt x="3188" y="469"/>
                  </a:lnTo>
                  <a:lnTo>
                    <a:pt x="3187" y="491"/>
                  </a:lnTo>
                  <a:lnTo>
                    <a:pt x="3184" y="520"/>
                  </a:lnTo>
                  <a:lnTo>
                    <a:pt x="3181" y="555"/>
                  </a:lnTo>
                  <a:lnTo>
                    <a:pt x="3177" y="596"/>
                  </a:lnTo>
                  <a:lnTo>
                    <a:pt x="3171" y="643"/>
                  </a:lnTo>
                  <a:lnTo>
                    <a:pt x="3165" y="696"/>
                  </a:lnTo>
                  <a:lnTo>
                    <a:pt x="3157" y="755"/>
                  </a:lnTo>
                  <a:lnTo>
                    <a:pt x="3149" y="819"/>
                  </a:lnTo>
                  <a:lnTo>
                    <a:pt x="3137" y="887"/>
                  </a:lnTo>
                  <a:lnTo>
                    <a:pt x="3125" y="960"/>
                  </a:lnTo>
                  <a:lnTo>
                    <a:pt x="3110" y="1037"/>
                  </a:lnTo>
                  <a:lnTo>
                    <a:pt x="3094" y="1119"/>
                  </a:lnTo>
                  <a:lnTo>
                    <a:pt x="3074" y="1203"/>
                  </a:lnTo>
                  <a:lnTo>
                    <a:pt x="3053" y="1292"/>
                  </a:lnTo>
                  <a:lnTo>
                    <a:pt x="3030" y="1383"/>
                  </a:lnTo>
                  <a:lnTo>
                    <a:pt x="3004" y="1477"/>
                  </a:lnTo>
                  <a:lnTo>
                    <a:pt x="2975" y="1574"/>
                  </a:lnTo>
                  <a:lnTo>
                    <a:pt x="2925" y="1729"/>
                  </a:lnTo>
                  <a:lnTo>
                    <a:pt x="2870" y="1879"/>
                  </a:lnTo>
                  <a:lnTo>
                    <a:pt x="2811" y="2026"/>
                  </a:lnTo>
                  <a:lnTo>
                    <a:pt x="2748" y="2170"/>
                  </a:lnTo>
                  <a:lnTo>
                    <a:pt x="2681" y="2308"/>
                  </a:lnTo>
                  <a:lnTo>
                    <a:pt x="2610" y="2444"/>
                  </a:lnTo>
                  <a:lnTo>
                    <a:pt x="2535" y="2573"/>
                  </a:lnTo>
                  <a:lnTo>
                    <a:pt x="2458" y="2697"/>
                  </a:lnTo>
                  <a:lnTo>
                    <a:pt x="2377" y="2816"/>
                  </a:lnTo>
                  <a:lnTo>
                    <a:pt x="2293" y="2930"/>
                  </a:lnTo>
                  <a:lnTo>
                    <a:pt x="2204" y="3039"/>
                  </a:lnTo>
                  <a:lnTo>
                    <a:pt x="2112" y="3145"/>
                  </a:lnTo>
                  <a:lnTo>
                    <a:pt x="2017" y="3245"/>
                  </a:lnTo>
                  <a:lnTo>
                    <a:pt x="1918" y="3340"/>
                  </a:lnTo>
                  <a:lnTo>
                    <a:pt x="1817" y="3431"/>
                  </a:lnTo>
                  <a:lnTo>
                    <a:pt x="1712" y="3516"/>
                  </a:lnTo>
                  <a:lnTo>
                    <a:pt x="1685" y="3533"/>
                  </a:lnTo>
                  <a:lnTo>
                    <a:pt x="1656" y="3546"/>
                  </a:lnTo>
                  <a:lnTo>
                    <a:pt x="1625" y="3554"/>
                  </a:lnTo>
                  <a:lnTo>
                    <a:pt x="1595" y="3556"/>
                  </a:lnTo>
                  <a:lnTo>
                    <a:pt x="1564" y="3554"/>
                  </a:lnTo>
                  <a:lnTo>
                    <a:pt x="1533" y="3546"/>
                  </a:lnTo>
                  <a:lnTo>
                    <a:pt x="1505" y="3533"/>
                  </a:lnTo>
                  <a:lnTo>
                    <a:pt x="1478" y="3516"/>
                  </a:lnTo>
                  <a:lnTo>
                    <a:pt x="1373" y="3431"/>
                  </a:lnTo>
                  <a:lnTo>
                    <a:pt x="1270" y="3340"/>
                  </a:lnTo>
                  <a:lnTo>
                    <a:pt x="1172" y="3245"/>
                  </a:lnTo>
                  <a:lnTo>
                    <a:pt x="1077" y="3145"/>
                  </a:lnTo>
                  <a:lnTo>
                    <a:pt x="986" y="3039"/>
                  </a:lnTo>
                  <a:lnTo>
                    <a:pt x="897" y="2930"/>
                  </a:lnTo>
                  <a:lnTo>
                    <a:pt x="813" y="2816"/>
                  </a:lnTo>
                  <a:lnTo>
                    <a:pt x="731" y="2697"/>
                  </a:lnTo>
                  <a:lnTo>
                    <a:pt x="654" y="2573"/>
                  </a:lnTo>
                  <a:lnTo>
                    <a:pt x="579" y="2444"/>
                  </a:lnTo>
                  <a:lnTo>
                    <a:pt x="509" y="2308"/>
                  </a:lnTo>
                  <a:lnTo>
                    <a:pt x="441" y="2170"/>
                  </a:lnTo>
                  <a:lnTo>
                    <a:pt x="378" y="2026"/>
                  </a:lnTo>
                  <a:lnTo>
                    <a:pt x="319" y="1879"/>
                  </a:lnTo>
                  <a:lnTo>
                    <a:pt x="265" y="1729"/>
                  </a:lnTo>
                  <a:lnTo>
                    <a:pt x="214" y="1574"/>
                  </a:lnTo>
                  <a:lnTo>
                    <a:pt x="186" y="1477"/>
                  </a:lnTo>
                  <a:lnTo>
                    <a:pt x="160" y="1383"/>
                  </a:lnTo>
                  <a:lnTo>
                    <a:pt x="136" y="1292"/>
                  </a:lnTo>
                  <a:lnTo>
                    <a:pt x="115" y="1203"/>
                  </a:lnTo>
                  <a:lnTo>
                    <a:pt x="96" y="1119"/>
                  </a:lnTo>
                  <a:lnTo>
                    <a:pt x="79" y="1037"/>
                  </a:lnTo>
                  <a:lnTo>
                    <a:pt x="65" y="960"/>
                  </a:lnTo>
                  <a:lnTo>
                    <a:pt x="52" y="887"/>
                  </a:lnTo>
                  <a:lnTo>
                    <a:pt x="41" y="819"/>
                  </a:lnTo>
                  <a:lnTo>
                    <a:pt x="31" y="755"/>
                  </a:lnTo>
                  <a:lnTo>
                    <a:pt x="24" y="696"/>
                  </a:lnTo>
                  <a:lnTo>
                    <a:pt x="17" y="643"/>
                  </a:lnTo>
                  <a:lnTo>
                    <a:pt x="12" y="596"/>
                  </a:lnTo>
                  <a:lnTo>
                    <a:pt x="8" y="555"/>
                  </a:lnTo>
                  <a:lnTo>
                    <a:pt x="5" y="520"/>
                  </a:lnTo>
                  <a:lnTo>
                    <a:pt x="3" y="491"/>
                  </a:lnTo>
                  <a:lnTo>
                    <a:pt x="1" y="469"/>
                  </a:lnTo>
                  <a:lnTo>
                    <a:pt x="0" y="455"/>
                  </a:lnTo>
                  <a:lnTo>
                    <a:pt x="0" y="448"/>
                  </a:lnTo>
                  <a:lnTo>
                    <a:pt x="1" y="419"/>
                  </a:lnTo>
                  <a:lnTo>
                    <a:pt x="6" y="390"/>
                  </a:lnTo>
                  <a:lnTo>
                    <a:pt x="16" y="363"/>
                  </a:lnTo>
                  <a:lnTo>
                    <a:pt x="29" y="339"/>
                  </a:lnTo>
                  <a:lnTo>
                    <a:pt x="47" y="315"/>
                  </a:lnTo>
                  <a:lnTo>
                    <a:pt x="67" y="295"/>
                  </a:lnTo>
                  <a:lnTo>
                    <a:pt x="91" y="278"/>
                  </a:lnTo>
                  <a:lnTo>
                    <a:pt x="95" y="275"/>
                  </a:lnTo>
                  <a:lnTo>
                    <a:pt x="104" y="270"/>
                  </a:lnTo>
                  <a:lnTo>
                    <a:pt x="117" y="264"/>
                  </a:lnTo>
                  <a:lnTo>
                    <a:pt x="133" y="255"/>
                  </a:lnTo>
                  <a:lnTo>
                    <a:pt x="155" y="244"/>
                  </a:lnTo>
                  <a:lnTo>
                    <a:pt x="181" y="233"/>
                  </a:lnTo>
                  <a:lnTo>
                    <a:pt x="211" y="220"/>
                  </a:lnTo>
                  <a:lnTo>
                    <a:pt x="246" y="206"/>
                  </a:lnTo>
                  <a:lnTo>
                    <a:pt x="286" y="190"/>
                  </a:lnTo>
                  <a:lnTo>
                    <a:pt x="330" y="175"/>
                  </a:lnTo>
                  <a:lnTo>
                    <a:pt x="379" y="159"/>
                  </a:lnTo>
                  <a:lnTo>
                    <a:pt x="433" y="143"/>
                  </a:lnTo>
                  <a:lnTo>
                    <a:pt x="491" y="127"/>
                  </a:lnTo>
                  <a:lnTo>
                    <a:pt x="554" y="110"/>
                  </a:lnTo>
                  <a:lnTo>
                    <a:pt x="623" y="94"/>
                  </a:lnTo>
                  <a:lnTo>
                    <a:pt x="696" y="79"/>
                  </a:lnTo>
                  <a:lnTo>
                    <a:pt x="775" y="65"/>
                  </a:lnTo>
                  <a:lnTo>
                    <a:pt x="858" y="51"/>
                  </a:lnTo>
                  <a:lnTo>
                    <a:pt x="948" y="39"/>
                  </a:lnTo>
                  <a:lnTo>
                    <a:pt x="1042" y="28"/>
                  </a:lnTo>
                  <a:lnTo>
                    <a:pt x="1142" y="18"/>
                  </a:lnTo>
                  <a:lnTo>
                    <a:pt x="1247" y="11"/>
                  </a:lnTo>
                  <a:lnTo>
                    <a:pt x="1357" y="4"/>
                  </a:lnTo>
                  <a:lnTo>
                    <a:pt x="1473" y="1"/>
                  </a:lnTo>
                  <a:lnTo>
                    <a:pt x="1595" y="0"/>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cs typeface="+mn-ea"/>
                <a:sym typeface="+mn-lt"/>
              </a:endParaRPr>
            </a:p>
          </p:txBody>
        </p:sp>
      </p:grpSp>
      <p:grpSp>
        <p:nvGrpSpPr>
          <p:cNvPr id="33" name="Group 91" descr="e7d195523061f1c021b92b3d25e54ab5e788c0576048880950C3AFFA1066A7153250F1349197BA8C5246BA9D557EC0274B8DA272D2431748978789E76D2CD7D1F11E7447C1D163F5D9CA1CD35DC7B6F0BB9237EE4B0D7ABCBCFF7D0CF688DED91A1FAA3FF605C63B75DEB3C6F72C375F09B1A3C86C0D92F026B9DFA34810B545F19B41AAA637C7BDD1EF44226E98F9D1">
            <a:extLst>
              <a:ext uri="{FF2B5EF4-FFF2-40B4-BE49-F238E27FC236}">
                <a16:creationId xmlns:a16="http://schemas.microsoft.com/office/drawing/2014/main" id="{05F17B8A-4EA6-4D41-B450-0D9B55B9E3CA}"/>
              </a:ext>
            </a:extLst>
          </p:cNvPr>
          <p:cNvGrpSpPr/>
          <p:nvPr/>
        </p:nvGrpSpPr>
        <p:grpSpPr>
          <a:xfrm>
            <a:off x="377201" y="1816100"/>
            <a:ext cx="554352" cy="554352"/>
            <a:chOff x="4441833" y="2363064"/>
            <a:chExt cx="855596" cy="855596"/>
          </a:xfrm>
        </p:grpSpPr>
        <p:sp>
          <p:nvSpPr>
            <p:cNvPr id="34" name="Oval 92">
              <a:extLst>
                <a:ext uri="{FF2B5EF4-FFF2-40B4-BE49-F238E27FC236}">
                  <a16:creationId xmlns:a16="http://schemas.microsoft.com/office/drawing/2014/main" id="{C72F8594-184D-4196-96A8-145B0B33CED6}"/>
                </a:ext>
              </a:extLst>
            </p:cNvPr>
            <p:cNvSpPr/>
            <p:nvPr/>
          </p:nvSpPr>
          <p:spPr>
            <a:xfrm>
              <a:off x="4441833" y="2363064"/>
              <a:ext cx="855596" cy="855596"/>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3200" b="0" i="0" u="none" strike="noStrike" kern="1200" cap="none" spc="0" normalizeH="0" baseline="0" noProof="0" dirty="0">
                <a:ln>
                  <a:noFill/>
                </a:ln>
                <a:solidFill>
                  <a:prstClr val="white">
                    <a:lumMod val="50000"/>
                  </a:prstClr>
                </a:solidFill>
                <a:effectLst/>
                <a:uLnTx/>
                <a:uFillTx/>
                <a:cs typeface="+mn-ea"/>
                <a:sym typeface="+mn-lt"/>
              </a:endParaRPr>
            </a:p>
          </p:txBody>
        </p:sp>
        <p:sp>
          <p:nvSpPr>
            <p:cNvPr id="35" name="Freeform 93">
              <a:extLst>
                <a:ext uri="{FF2B5EF4-FFF2-40B4-BE49-F238E27FC236}">
                  <a16:creationId xmlns:a16="http://schemas.microsoft.com/office/drawing/2014/main" id="{4E8AAB56-BC16-4C54-9D45-E310389AB189}"/>
                </a:ext>
              </a:extLst>
            </p:cNvPr>
            <p:cNvSpPr>
              <a:spLocks/>
            </p:cNvSpPr>
            <p:nvPr/>
          </p:nvSpPr>
          <p:spPr bwMode="auto">
            <a:xfrm>
              <a:off x="4659210" y="2599817"/>
              <a:ext cx="420843" cy="378319"/>
            </a:xfrm>
            <a:custGeom>
              <a:avLst/>
              <a:gdLst>
                <a:gd name="connsiteX0" fmla="*/ 86232 w 455613"/>
                <a:gd name="connsiteY0" fmla="*/ 350838 h 409576"/>
                <a:gd name="connsiteX1" fmla="*/ 87433 w 455613"/>
                <a:gd name="connsiteY1" fmla="*/ 351240 h 409576"/>
                <a:gd name="connsiteX2" fmla="*/ 88233 w 455613"/>
                <a:gd name="connsiteY2" fmla="*/ 352313 h 409576"/>
                <a:gd name="connsiteX3" fmla="*/ 88767 w 455613"/>
                <a:gd name="connsiteY3" fmla="*/ 353788 h 409576"/>
                <a:gd name="connsiteX4" fmla="*/ 88900 w 455613"/>
                <a:gd name="connsiteY4" fmla="*/ 356068 h 409576"/>
                <a:gd name="connsiteX5" fmla="*/ 88900 w 455613"/>
                <a:gd name="connsiteY5" fmla="*/ 409576 h 409576"/>
                <a:gd name="connsiteX6" fmla="*/ 41275 w 455613"/>
                <a:gd name="connsiteY6" fmla="*/ 409576 h 409576"/>
                <a:gd name="connsiteX7" fmla="*/ 41275 w 455613"/>
                <a:gd name="connsiteY7" fmla="*/ 401530 h 409576"/>
                <a:gd name="connsiteX8" fmla="*/ 41542 w 455613"/>
                <a:gd name="connsiteY8" fmla="*/ 399116 h 409576"/>
                <a:gd name="connsiteX9" fmla="*/ 42342 w 455613"/>
                <a:gd name="connsiteY9" fmla="*/ 396568 h 409576"/>
                <a:gd name="connsiteX10" fmla="*/ 43410 w 455613"/>
                <a:gd name="connsiteY10" fmla="*/ 393752 h 409576"/>
                <a:gd name="connsiteX11" fmla="*/ 44744 w 455613"/>
                <a:gd name="connsiteY11" fmla="*/ 391070 h 409576"/>
                <a:gd name="connsiteX12" fmla="*/ 46611 w 455613"/>
                <a:gd name="connsiteY12" fmla="*/ 388388 h 409576"/>
                <a:gd name="connsiteX13" fmla="*/ 48479 w 455613"/>
                <a:gd name="connsiteY13" fmla="*/ 386376 h 409576"/>
                <a:gd name="connsiteX14" fmla="*/ 62219 w 455613"/>
                <a:gd name="connsiteY14" fmla="*/ 372563 h 409576"/>
                <a:gd name="connsiteX15" fmla="*/ 81696 w 455613"/>
                <a:gd name="connsiteY15" fmla="*/ 352984 h 409576"/>
                <a:gd name="connsiteX16" fmla="*/ 83297 w 455613"/>
                <a:gd name="connsiteY16" fmla="*/ 351643 h 409576"/>
                <a:gd name="connsiteX17" fmla="*/ 84898 w 455613"/>
                <a:gd name="connsiteY17" fmla="*/ 350972 h 409576"/>
                <a:gd name="connsiteX18" fmla="*/ 148113 w 455613"/>
                <a:gd name="connsiteY18" fmla="*/ 290513 h 409576"/>
                <a:gd name="connsiteX19" fmla="*/ 149142 w 455613"/>
                <a:gd name="connsiteY19" fmla="*/ 291039 h 409576"/>
                <a:gd name="connsiteX20" fmla="*/ 149913 w 455613"/>
                <a:gd name="connsiteY20" fmla="*/ 291960 h 409576"/>
                <a:gd name="connsiteX21" fmla="*/ 150427 w 455613"/>
                <a:gd name="connsiteY21" fmla="*/ 293671 h 409576"/>
                <a:gd name="connsiteX22" fmla="*/ 150813 w 455613"/>
                <a:gd name="connsiteY22" fmla="*/ 295644 h 409576"/>
                <a:gd name="connsiteX23" fmla="*/ 150813 w 455613"/>
                <a:gd name="connsiteY23" fmla="*/ 409576 h 409576"/>
                <a:gd name="connsiteX24" fmla="*/ 109538 w 455613"/>
                <a:gd name="connsiteY24" fmla="*/ 409576 h 409576"/>
                <a:gd name="connsiteX25" fmla="*/ 109538 w 455613"/>
                <a:gd name="connsiteY25" fmla="*/ 337481 h 409576"/>
                <a:gd name="connsiteX26" fmla="*/ 109667 w 455613"/>
                <a:gd name="connsiteY26" fmla="*/ 334718 h 409576"/>
                <a:gd name="connsiteX27" fmla="*/ 110438 w 455613"/>
                <a:gd name="connsiteY27" fmla="*/ 331560 h 409576"/>
                <a:gd name="connsiteX28" fmla="*/ 111595 w 455613"/>
                <a:gd name="connsiteY28" fmla="*/ 328403 h 409576"/>
                <a:gd name="connsiteX29" fmla="*/ 112881 w 455613"/>
                <a:gd name="connsiteY29" fmla="*/ 325377 h 409576"/>
                <a:gd name="connsiteX30" fmla="*/ 114681 w 455613"/>
                <a:gd name="connsiteY30" fmla="*/ 322614 h 409576"/>
                <a:gd name="connsiteX31" fmla="*/ 116482 w 455613"/>
                <a:gd name="connsiteY31" fmla="*/ 320378 h 409576"/>
                <a:gd name="connsiteX32" fmla="*/ 143741 w 455613"/>
                <a:gd name="connsiteY32" fmla="*/ 292750 h 409576"/>
                <a:gd name="connsiteX33" fmla="*/ 145413 w 455613"/>
                <a:gd name="connsiteY33" fmla="*/ 291434 h 409576"/>
                <a:gd name="connsiteX34" fmla="*/ 146827 w 455613"/>
                <a:gd name="connsiteY34" fmla="*/ 290645 h 409576"/>
                <a:gd name="connsiteX35" fmla="*/ 174022 w 455613"/>
                <a:gd name="connsiteY35" fmla="*/ 287338 h 409576"/>
                <a:gd name="connsiteX36" fmla="*/ 175436 w 455613"/>
                <a:gd name="connsiteY36" fmla="*/ 287471 h 409576"/>
                <a:gd name="connsiteX37" fmla="*/ 176851 w 455613"/>
                <a:gd name="connsiteY37" fmla="*/ 288136 h 409576"/>
                <a:gd name="connsiteX38" fmla="*/ 178522 w 455613"/>
                <a:gd name="connsiteY38" fmla="*/ 289599 h 409576"/>
                <a:gd name="connsiteX39" fmla="*/ 199481 w 455613"/>
                <a:gd name="connsiteY39" fmla="*/ 311147 h 409576"/>
                <a:gd name="connsiteX40" fmla="*/ 206039 w 455613"/>
                <a:gd name="connsiteY40" fmla="*/ 317931 h 409576"/>
                <a:gd name="connsiteX41" fmla="*/ 207839 w 455613"/>
                <a:gd name="connsiteY41" fmla="*/ 320059 h 409576"/>
                <a:gd name="connsiteX42" fmla="*/ 209382 w 455613"/>
                <a:gd name="connsiteY42" fmla="*/ 322719 h 409576"/>
                <a:gd name="connsiteX43" fmla="*/ 210668 w 455613"/>
                <a:gd name="connsiteY43" fmla="*/ 325646 h 409576"/>
                <a:gd name="connsiteX44" fmla="*/ 211696 w 455613"/>
                <a:gd name="connsiteY44" fmla="*/ 328705 h 409576"/>
                <a:gd name="connsiteX45" fmla="*/ 212468 w 455613"/>
                <a:gd name="connsiteY45" fmla="*/ 331897 h 409576"/>
                <a:gd name="connsiteX46" fmla="*/ 212725 w 455613"/>
                <a:gd name="connsiteY46" fmla="*/ 334823 h 409576"/>
                <a:gd name="connsiteX47" fmla="*/ 212725 w 455613"/>
                <a:gd name="connsiteY47" fmla="*/ 409576 h 409576"/>
                <a:gd name="connsiteX48" fmla="*/ 171450 w 455613"/>
                <a:gd name="connsiteY48" fmla="*/ 409576 h 409576"/>
                <a:gd name="connsiteX49" fmla="*/ 171450 w 455613"/>
                <a:gd name="connsiteY49" fmla="*/ 292659 h 409576"/>
                <a:gd name="connsiteX50" fmla="*/ 171579 w 455613"/>
                <a:gd name="connsiteY50" fmla="*/ 290397 h 409576"/>
                <a:gd name="connsiteX51" fmla="*/ 172222 w 455613"/>
                <a:gd name="connsiteY51" fmla="*/ 288934 h 409576"/>
                <a:gd name="connsiteX52" fmla="*/ 172993 w 455613"/>
                <a:gd name="connsiteY52" fmla="*/ 287737 h 409576"/>
                <a:gd name="connsiteX53" fmla="*/ 271938 w 455613"/>
                <a:gd name="connsiteY53" fmla="*/ 282575 h 409576"/>
                <a:gd name="connsiteX54" fmla="*/ 273095 w 455613"/>
                <a:gd name="connsiteY54" fmla="*/ 283105 h 409576"/>
                <a:gd name="connsiteX55" fmla="*/ 273995 w 455613"/>
                <a:gd name="connsiteY55" fmla="*/ 284033 h 409576"/>
                <a:gd name="connsiteX56" fmla="*/ 274510 w 455613"/>
                <a:gd name="connsiteY56" fmla="*/ 285757 h 409576"/>
                <a:gd name="connsiteX57" fmla="*/ 274638 w 455613"/>
                <a:gd name="connsiteY57" fmla="*/ 287745 h 409576"/>
                <a:gd name="connsiteX58" fmla="*/ 274638 w 455613"/>
                <a:gd name="connsiteY58" fmla="*/ 409575 h 409576"/>
                <a:gd name="connsiteX59" fmla="*/ 233363 w 455613"/>
                <a:gd name="connsiteY59" fmla="*/ 409575 h 409576"/>
                <a:gd name="connsiteX60" fmla="*/ 233363 w 455613"/>
                <a:gd name="connsiteY60" fmla="*/ 329902 h 409576"/>
                <a:gd name="connsiteX61" fmla="*/ 233620 w 455613"/>
                <a:gd name="connsiteY61" fmla="*/ 326588 h 409576"/>
                <a:gd name="connsiteX62" fmla="*/ 234263 w 455613"/>
                <a:gd name="connsiteY62" fmla="*/ 323141 h 409576"/>
                <a:gd name="connsiteX63" fmla="*/ 235035 w 455613"/>
                <a:gd name="connsiteY63" fmla="*/ 320224 h 409576"/>
                <a:gd name="connsiteX64" fmla="*/ 236192 w 455613"/>
                <a:gd name="connsiteY64" fmla="*/ 317573 h 409576"/>
                <a:gd name="connsiteX65" fmla="*/ 237478 w 455613"/>
                <a:gd name="connsiteY65" fmla="*/ 315585 h 409576"/>
                <a:gd name="connsiteX66" fmla="*/ 238764 w 455613"/>
                <a:gd name="connsiteY66" fmla="*/ 314391 h 409576"/>
                <a:gd name="connsiteX67" fmla="*/ 239921 w 455613"/>
                <a:gd name="connsiteY67" fmla="*/ 313066 h 409576"/>
                <a:gd name="connsiteX68" fmla="*/ 240821 w 455613"/>
                <a:gd name="connsiteY68" fmla="*/ 312138 h 409576"/>
                <a:gd name="connsiteX69" fmla="*/ 241335 w 455613"/>
                <a:gd name="connsiteY69" fmla="*/ 311607 h 409576"/>
                <a:gd name="connsiteX70" fmla="*/ 241592 w 455613"/>
                <a:gd name="connsiteY70" fmla="*/ 311475 h 409576"/>
                <a:gd name="connsiteX71" fmla="*/ 267566 w 455613"/>
                <a:gd name="connsiteY71" fmla="*/ 284829 h 409576"/>
                <a:gd name="connsiteX72" fmla="*/ 269238 w 455613"/>
                <a:gd name="connsiteY72" fmla="*/ 283503 h 409576"/>
                <a:gd name="connsiteX73" fmla="*/ 270781 w 455613"/>
                <a:gd name="connsiteY73" fmla="*/ 282708 h 409576"/>
                <a:gd name="connsiteX74" fmla="*/ 335459 w 455613"/>
                <a:gd name="connsiteY74" fmla="*/ 220663 h 409576"/>
                <a:gd name="connsiteX75" fmla="*/ 336665 w 455613"/>
                <a:gd name="connsiteY75" fmla="*/ 221061 h 409576"/>
                <a:gd name="connsiteX76" fmla="*/ 337468 w 455613"/>
                <a:gd name="connsiteY76" fmla="*/ 221990 h 409576"/>
                <a:gd name="connsiteX77" fmla="*/ 338004 w 455613"/>
                <a:gd name="connsiteY77" fmla="*/ 223714 h 409576"/>
                <a:gd name="connsiteX78" fmla="*/ 338138 w 455613"/>
                <a:gd name="connsiteY78" fmla="*/ 225704 h 409576"/>
                <a:gd name="connsiteX79" fmla="*/ 338138 w 455613"/>
                <a:gd name="connsiteY79" fmla="*/ 409576 h 409576"/>
                <a:gd name="connsiteX80" fmla="*/ 295275 w 455613"/>
                <a:gd name="connsiteY80" fmla="*/ 409576 h 409576"/>
                <a:gd name="connsiteX81" fmla="*/ 295275 w 455613"/>
                <a:gd name="connsiteY81" fmla="*/ 268157 h 409576"/>
                <a:gd name="connsiteX82" fmla="*/ 295543 w 455613"/>
                <a:gd name="connsiteY82" fmla="*/ 265238 h 409576"/>
                <a:gd name="connsiteX83" fmla="*/ 296213 w 455613"/>
                <a:gd name="connsiteY83" fmla="*/ 262054 h 409576"/>
                <a:gd name="connsiteX84" fmla="*/ 297284 w 455613"/>
                <a:gd name="connsiteY84" fmla="*/ 258870 h 409576"/>
                <a:gd name="connsiteX85" fmla="*/ 298892 w 455613"/>
                <a:gd name="connsiteY85" fmla="*/ 255819 h 409576"/>
                <a:gd name="connsiteX86" fmla="*/ 300499 w 455613"/>
                <a:gd name="connsiteY86" fmla="*/ 253033 h 409576"/>
                <a:gd name="connsiteX87" fmla="*/ 302508 w 455613"/>
                <a:gd name="connsiteY87" fmla="*/ 250910 h 409576"/>
                <a:gd name="connsiteX88" fmla="*/ 330905 w 455613"/>
                <a:gd name="connsiteY88" fmla="*/ 222786 h 409576"/>
                <a:gd name="connsiteX89" fmla="*/ 332512 w 455613"/>
                <a:gd name="connsiteY89" fmla="*/ 221459 h 409576"/>
                <a:gd name="connsiteX90" fmla="*/ 334120 w 455613"/>
                <a:gd name="connsiteY90" fmla="*/ 220796 h 409576"/>
                <a:gd name="connsiteX91" fmla="*/ 394079 w 455613"/>
                <a:gd name="connsiteY91" fmla="*/ 161925 h 409576"/>
                <a:gd name="connsiteX92" fmla="*/ 395278 w 455613"/>
                <a:gd name="connsiteY92" fmla="*/ 162323 h 409576"/>
                <a:gd name="connsiteX93" fmla="*/ 396077 w 455613"/>
                <a:gd name="connsiteY93" fmla="*/ 163383 h 409576"/>
                <a:gd name="connsiteX94" fmla="*/ 396610 w 455613"/>
                <a:gd name="connsiteY94" fmla="*/ 164974 h 409576"/>
                <a:gd name="connsiteX95" fmla="*/ 396876 w 455613"/>
                <a:gd name="connsiteY95" fmla="*/ 167096 h 409576"/>
                <a:gd name="connsiteX96" fmla="*/ 396876 w 455613"/>
                <a:gd name="connsiteY96" fmla="*/ 409575 h 409576"/>
                <a:gd name="connsiteX97" fmla="*/ 357188 w 455613"/>
                <a:gd name="connsiteY97" fmla="*/ 409575 h 409576"/>
                <a:gd name="connsiteX98" fmla="*/ 357188 w 455613"/>
                <a:gd name="connsiteY98" fmla="*/ 206338 h 409576"/>
                <a:gd name="connsiteX99" fmla="*/ 357454 w 455613"/>
                <a:gd name="connsiteY99" fmla="*/ 203421 h 409576"/>
                <a:gd name="connsiteX100" fmla="*/ 358120 w 455613"/>
                <a:gd name="connsiteY100" fmla="*/ 200239 h 409576"/>
                <a:gd name="connsiteX101" fmla="*/ 359319 w 455613"/>
                <a:gd name="connsiteY101" fmla="*/ 197057 h 409576"/>
                <a:gd name="connsiteX102" fmla="*/ 360784 w 455613"/>
                <a:gd name="connsiteY102" fmla="*/ 194008 h 409576"/>
                <a:gd name="connsiteX103" fmla="*/ 362515 w 455613"/>
                <a:gd name="connsiteY103" fmla="*/ 191224 h 409576"/>
                <a:gd name="connsiteX104" fmla="*/ 364380 w 455613"/>
                <a:gd name="connsiteY104" fmla="*/ 189103 h 409576"/>
                <a:gd name="connsiteX105" fmla="*/ 389684 w 455613"/>
                <a:gd name="connsiteY105" fmla="*/ 164046 h 409576"/>
                <a:gd name="connsiteX106" fmla="*/ 391283 w 455613"/>
                <a:gd name="connsiteY106" fmla="*/ 162721 h 409576"/>
                <a:gd name="connsiteX107" fmla="*/ 392881 w 455613"/>
                <a:gd name="connsiteY107" fmla="*/ 162058 h 409576"/>
                <a:gd name="connsiteX108" fmla="*/ 290622 w 455613"/>
                <a:gd name="connsiteY108" fmla="*/ 0 h 409576"/>
                <a:gd name="connsiteX109" fmla="*/ 435205 w 455613"/>
                <a:gd name="connsiteY109" fmla="*/ 0 h 409576"/>
                <a:gd name="connsiteX110" fmla="*/ 439180 w 455613"/>
                <a:gd name="connsiteY110" fmla="*/ 395 h 409576"/>
                <a:gd name="connsiteX111" fmla="*/ 442891 w 455613"/>
                <a:gd name="connsiteY111" fmla="*/ 1581 h 409576"/>
                <a:gd name="connsiteX112" fmla="*/ 446204 w 455613"/>
                <a:gd name="connsiteY112" fmla="*/ 3426 h 409576"/>
                <a:gd name="connsiteX113" fmla="*/ 449252 w 455613"/>
                <a:gd name="connsiteY113" fmla="*/ 5798 h 409576"/>
                <a:gd name="connsiteX114" fmla="*/ 451903 w 455613"/>
                <a:gd name="connsiteY114" fmla="*/ 8697 h 409576"/>
                <a:gd name="connsiteX115" fmla="*/ 453890 w 455613"/>
                <a:gd name="connsiteY115" fmla="*/ 11991 h 409576"/>
                <a:gd name="connsiteX116" fmla="*/ 455216 w 455613"/>
                <a:gd name="connsiteY116" fmla="*/ 15549 h 409576"/>
                <a:gd name="connsiteX117" fmla="*/ 455613 w 455613"/>
                <a:gd name="connsiteY117" fmla="*/ 19239 h 409576"/>
                <a:gd name="connsiteX118" fmla="*/ 455613 w 455613"/>
                <a:gd name="connsiteY118" fmla="*/ 162870 h 409576"/>
                <a:gd name="connsiteX119" fmla="*/ 455348 w 455613"/>
                <a:gd name="connsiteY119" fmla="*/ 164978 h 409576"/>
                <a:gd name="connsiteX120" fmla="*/ 454818 w 455613"/>
                <a:gd name="connsiteY120" fmla="*/ 166559 h 409576"/>
                <a:gd name="connsiteX121" fmla="*/ 454023 w 455613"/>
                <a:gd name="connsiteY121" fmla="*/ 167482 h 409576"/>
                <a:gd name="connsiteX122" fmla="*/ 452830 w 455613"/>
                <a:gd name="connsiteY122" fmla="*/ 168009 h 409576"/>
                <a:gd name="connsiteX123" fmla="*/ 451637 w 455613"/>
                <a:gd name="connsiteY123" fmla="*/ 167877 h 409576"/>
                <a:gd name="connsiteX124" fmla="*/ 450047 w 455613"/>
                <a:gd name="connsiteY124" fmla="*/ 167086 h 409576"/>
                <a:gd name="connsiteX125" fmla="*/ 448457 w 455613"/>
                <a:gd name="connsiteY125" fmla="*/ 165769 h 409576"/>
                <a:gd name="connsiteX126" fmla="*/ 397701 w 455613"/>
                <a:gd name="connsiteY126" fmla="*/ 115695 h 409576"/>
                <a:gd name="connsiteX127" fmla="*/ 228072 w 455613"/>
                <a:gd name="connsiteY127" fmla="*/ 283309 h 409576"/>
                <a:gd name="connsiteX128" fmla="*/ 225951 w 455613"/>
                <a:gd name="connsiteY128" fmla="*/ 284890 h 409576"/>
                <a:gd name="connsiteX129" fmla="*/ 223433 w 455613"/>
                <a:gd name="connsiteY129" fmla="*/ 285944 h 409576"/>
                <a:gd name="connsiteX130" fmla="*/ 220783 w 455613"/>
                <a:gd name="connsiteY130" fmla="*/ 286208 h 409576"/>
                <a:gd name="connsiteX131" fmla="*/ 218265 w 455613"/>
                <a:gd name="connsiteY131" fmla="*/ 285944 h 409576"/>
                <a:gd name="connsiteX132" fmla="*/ 215880 w 455613"/>
                <a:gd name="connsiteY132" fmla="*/ 284890 h 409576"/>
                <a:gd name="connsiteX133" fmla="*/ 213627 w 455613"/>
                <a:gd name="connsiteY133" fmla="*/ 283309 h 409576"/>
                <a:gd name="connsiteX134" fmla="*/ 162208 w 455613"/>
                <a:gd name="connsiteY134" fmla="*/ 232445 h 409576"/>
                <a:gd name="connsiteX135" fmla="*/ 70502 w 455613"/>
                <a:gd name="connsiteY135" fmla="*/ 323235 h 409576"/>
                <a:gd name="connsiteX136" fmla="*/ 66394 w 455613"/>
                <a:gd name="connsiteY136" fmla="*/ 326793 h 409576"/>
                <a:gd name="connsiteX137" fmla="*/ 61756 w 455613"/>
                <a:gd name="connsiteY137" fmla="*/ 329561 h 409576"/>
                <a:gd name="connsiteX138" fmla="*/ 56985 w 455613"/>
                <a:gd name="connsiteY138" fmla="*/ 331932 h 409576"/>
                <a:gd name="connsiteX139" fmla="*/ 52082 w 455613"/>
                <a:gd name="connsiteY139" fmla="*/ 333645 h 409576"/>
                <a:gd name="connsiteX140" fmla="*/ 46913 w 455613"/>
                <a:gd name="connsiteY140" fmla="*/ 334568 h 409576"/>
                <a:gd name="connsiteX141" fmla="*/ 41745 w 455613"/>
                <a:gd name="connsiteY141" fmla="*/ 334963 h 409576"/>
                <a:gd name="connsiteX142" fmla="*/ 36444 w 455613"/>
                <a:gd name="connsiteY142" fmla="*/ 334568 h 409576"/>
                <a:gd name="connsiteX143" fmla="*/ 31408 w 455613"/>
                <a:gd name="connsiteY143" fmla="*/ 333645 h 409576"/>
                <a:gd name="connsiteX144" fmla="*/ 26372 w 455613"/>
                <a:gd name="connsiteY144" fmla="*/ 331932 h 409576"/>
                <a:gd name="connsiteX145" fmla="*/ 21601 w 455613"/>
                <a:gd name="connsiteY145" fmla="*/ 329561 h 409576"/>
                <a:gd name="connsiteX146" fmla="*/ 17096 w 455613"/>
                <a:gd name="connsiteY146" fmla="*/ 326793 h 409576"/>
                <a:gd name="connsiteX147" fmla="*/ 12855 w 455613"/>
                <a:gd name="connsiteY147" fmla="*/ 323235 h 409576"/>
                <a:gd name="connsiteX148" fmla="*/ 11927 w 455613"/>
                <a:gd name="connsiteY148" fmla="*/ 322050 h 409576"/>
                <a:gd name="connsiteX149" fmla="*/ 8349 w 455613"/>
                <a:gd name="connsiteY149" fmla="*/ 317965 h 409576"/>
                <a:gd name="connsiteX150" fmla="*/ 5301 w 455613"/>
                <a:gd name="connsiteY150" fmla="*/ 313616 h 409576"/>
                <a:gd name="connsiteX151" fmla="*/ 3048 w 455613"/>
                <a:gd name="connsiteY151" fmla="*/ 308741 h 409576"/>
                <a:gd name="connsiteX152" fmla="*/ 1325 w 455613"/>
                <a:gd name="connsiteY152" fmla="*/ 303865 h 409576"/>
                <a:gd name="connsiteX153" fmla="*/ 265 w 455613"/>
                <a:gd name="connsiteY153" fmla="*/ 298726 h 409576"/>
                <a:gd name="connsiteX154" fmla="*/ 0 w 455613"/>
                <a:gd name="connsiteY154" fmla="*/ 293719 h 409576"/>
                <a:gd name="connsiteX155" fmla="*/ 265 w 455613"/>
                <a:gd name="connsiteY155" fmla="*/ 288448 h 409576"/>
                <a:gd name="connsiteX156" fmla="*/ 1325 w 455613"/>
                <a:gd name="connsiteY156" fmla="*/ 283572 h 409576"/>
                <a:gd name="connsiteX157" fmla="*/ 3048 w 455613"/>
                <a:gd name="connsiteY157" fmla="*/ 278697 h 409576"/>
                <a:gd name="connsiteX158" fmla="*/ 5301 w 455613"/>
                <a:gd name="connsiteY158" fmla="*/ 273821 h 409576"/>
                <a:gd name="connsiteX159" fmla="*/ 8349 w 455613"/>
                <a:gd name="connsiteY159" fmla="*/ 269473 h 409576"/>
                <a:gd name="connsiteX160" fmla="*/ 11927 w 455613"/>
                <a:gd name="connsiteY160" fmla="*/ 265256 h 409576"/>
                <a:gd name="connsiteX161" fmla="*/ 155052 w 455613"/>
                <a:gd name="connsiteY161" fmla="*/ 123865 h 409576"/>
                <a:gd name="connsiteX162" fmla="*/ 157172 w 455613"/>
                <a:gd name="connsiteY162" fmla="*/ 122284 h 409576"/>
                <a:gd name="connsiteX163" fmla="*/ 159557 w 455613"/>
                <a:gd name="connsiteY163" fmla="*/ 121230 h 409576"/>
                <a:gd name="connsiteX164" fmla="*/ 162208 w 455613"/>
                <a:gd name="connsiteY164" fmla="*/ 120966 h 409576"/>
                <a:gd name="connsiteX165" fmla="*/ 164726 w 455613"/>
                <a:gd name="connsiteY165" fmla="*/ 121230 h 409576"/>
                <a:gd name="connsiteX166" fmla="*/ 167244 w 455613"/>
                <a:gd name="connsiteY166" fmla="*/ 122284 h 409576"/>
                <a:gd name="connsiteX167" fmla="*/ 169497 w 455613"/>
                <a:gd name="connsiteY167" fmla="*/ 123865 h 409576"/>
                <a:gd name="connsiteX168" fmla="*/ 220783 w 455613"/>
                <a:gd name="connsiteY168" fmla="*/ 174597 h 409576"/>
                <a:gd name="connsiteX169" fmla="*/ 318055 w 455613"/>
                <a:gd name="connsiteY169" fmla="*/ 78536 h 409576"/>
                <a:gd name="connsiteX170" fmla="*/ 338993 w 455613"/>
                <a:gd name="connsiteY170" fmla="*/ 57848 h 409576"/>
                <a:gd name="connsiteX171" fmla="*/ 287707 w 455613"/>
                <a:gd name="connsiteY171" fmla="*/ 7116 h 409576"/>
                <a:gd name="connsiteX172" fmla="*/ 286382 w 455613"/>
                <a:gd name="connsiteY172" fmla="*/ 5403 h 409576"/>
                <a:gd name="connsiteX173" fmla="*/ 285587 w 455613"/>
                <a:gd name="connsiteY173" fmla="*/ 3953 h 409576"/>
                <a:gd name="connsiteX174" fmla="*/ 285454 w 455613"/>
                <a:gd name="connsiteY174" fmla="*/ 2636 h 409576"/>
                <a:gd name="connsiteX175" fmla="*/ 285852 w 455613"/>
                <a:gd name="connsiteY175" fmla="*/ 1581 h 409576"/>
                <a:gd name="connsiteX176" fmla="*/ 286912 w 455613"/>
                <a:gd name="connsiteY176" fmla="*/ 791 h 409576"/>
                <a:gd name="connsiteX177" fmla="*/ 288502 w 455613"/>
                <a:gd name="connsiteY177" fmla="*/ 264 h 409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455613" h="409576">
                  <a:moveTo>
                    <a:pt x="86232" y="350838"/>
                  </a:moveTo>
                  <a:lnTo>
                    <a:pt x="87433" y="351240"/>
                  </a:lnTo>
                  <a:lnTo>
                    <a:pt x="88233" y="352313"/>
                  </a:lnTo>
                  <a:lnTo>
                    <a:pt x="88767" y="353788"/>
                  </a:lnTo>
                  <a:lnTo>
                    <a:pt x="88900" y="356068"/>
                  </a:lnTo>
                  <a:lnTo>
                    <a:pt x="88900" y="409576"/>
                  </a:lnTo>
                  <a:lnTo>
                    <a:pt x="41275" y="409576"/>
                  </a:lnTo>
                  <a:lnTo>
                    <a:pt x="41275" y="401530"/>
                  </a:lnTo>
                  <a:lnTo>
                    <a:pt x="41542" y="399116"/>
                  </a:lnTo>
                  <a:lnTo>
                    <a:pt x="42342" y="396568"/>
                  </a:lnTo>
                  <a:lnTo>
                    <a:pt x="43410" y="393752"/>
                  </a:lnTo>
                  <a:lnTo>
                    <a:pt x="44744" y="391070"/>
                  </a:lnTo>
                  <a:lnTo>
                    <a:pt x="46611" y="388388"/>
                  </a:lnTo>
                  <a:lnTo>
                    <a:pt x="48479" y="386376"/>
                  </a:lnTo>
                  <a:lnTo>
                    <a:pt x="62219" y="372563"/>
                  </a:lnTo>
                  <a:lnTo>
                    <a:pt x="81696" y="352984"/>
                  </a:lnTo>
                  <a:lnTo>
                    <a:pt x="83297" y="351643"/>
                  </a:lnTo>
                  <a:lnTo>
                    <a:pt x="84898" y="350972"/>
                  </a:lnTo>
                  <a:close/>
                  <a:moveTo>
                    <a:pt x="148113" y="290513"/>
                  </a:moveTo>
                  <a:lnTo>
                    <a:pt x="149142" y="291039"/>
                  </a:lnTo>
                  <a:lnTo>
                    <a:pt x="149913" y="291960"/>
                  </a:lnTo>
                  <a:lnTo>
                    <a:pt x="150427" y="293671"/>
                  </a:lnTo>
                  <a:lnTo>
                    <a:pt x="150813" y="295644"/>
                  </a:lnTo>
                  <a:lnTo>
                    <a:pt x="150813" y="409576"/>
                  </a:lnTo>
                  <a:lnTo>
                    <a:pt x="109538" y="409576"/>
                  </a:lnTo>
                  <a:lnTo>
                    <a:pt x="109538" y="337481"/>
                  </a:lnTo>
                  <a:lnTo>
                    <a:pt x="109667" y="334718"/>
                  </a:lnTo>
                  <a:lnTo>
                    <a:pt x="110438" y="331560"/>
                  </a:lnTo>
                  <a:lnTo>
                    <a:pt x="111595" y="328403"/>
                  </a:lnTo>
                  <a:lnTo>
                    <a:pt x="112881" y="325377"/>
                  </a:lnTo>
                  <a:lnTo>
                    <a:pt x="114681" y="322614"/>
                  </a:lnTo>
                  <a:lnTo>
                    <a:pt x="116482" y="320378"/>
                  </a:lnTo>
                  <a:lnTo>
                    <a:pt x="143741" y="292750"/>
                  </a:lnTo>
                  <a:lnTo>
                    <a:pt x="145413" y="291434"/>
                  </a:lnTo>
                  <a:lnTo>
                    <a:pt x="146827" y="290645"/>
                  </a:lnTo>
                  <a:close/>
                  <a:moveTo>
                    <a:pt x="174022" y="287338"/>
                  </a:moveTo>
                  <a:lnTo>
                    <a:pt x="175436" y="287471"/>
                  </a:lnTo>
                  <a:lnTo>
                    <a:pt x="176851" y="288136"/>
                  </a:lnTo>
                  <a:lnTo>
                    <a:pt x="178522" y="289599"/>
                  </a:lnTo>
                  <a:lnTo>
                    <a:pt x="199481" y="311147"/>
                  </a:lnTo>
                  <a:lnTo>
                    <a:pt x="206039" y="317931"/>
                  </a:lnTo>
                  <a:lnTo>
                    <a:pt x="207839" y="320059"/>
                  </a:lnTo>
                  <a:lnTo>
                    <a:pt x="209382" y="322719"/>
                  </a:lnTo>
                  <a:lnTo>
                    <a:pt x="210668" y="325646"/>
                  </a:lnTo>
                  <a:lnTo>
                    <a:pt x="211696" y="328705"/>
                  </a:lnTo>
                  <a:lnTo>
                    <a:pt x="212468" y="331897"/>
                  </a:lnTo>
                  <a:lnTo>
                    <a:pt x="212725" y="334823"/>
                  </a:lnTo>
                  <a:lnTo>
                    <a:pt x="212725" y="409576"/>
                  </a:lnTo>
                  <a:lnTo>
                    <a:pt x="171450" y="409576"/>
                  </a:lnTo>
                  <a:lnTo>
                    <a:pt x="171450" y="292659"/>
                  </a:lnTo>
                  <a:lnTo>
                    <a:pt x="171579" y="290397"/>
                  </a:lnTo>
                  <a:lnTo>
                    <a:pt x="172222" y="288934"/>
                  </a:lnTo>
                  <a:lnTo>
                    <a:pt x="172993" y="287737"/>
                  </a:lnTo>
                  <a:close/>
                  <a:moveTo>
                    <a:pt x="271938" y="282575"/>
                  </a:moveTo>
                  <a:lnTo>
                    <a:pt x="273095" y="283105"/>
                  </a:lnTo>
                  <a:lnTo>
                    <a:pt x="273995" y="284033"/>
                  </a:lnTo>
                  <a:lnTo>
                    <a:pt x="274510" y="285757"/>
                  </a:lnTo>
                  <a:lnTo>
                    <a:pt x="274638" y="287745"/>
                  </a:lnTo>
                  <a:lnTo>
                    <a:pt x="274638" y="409575"/>
                  </a:lnTo>
                  <a:lnTo>
                    <a:pt x="233363" y="409575"/>
                  </a:lnTo>
                  <a:lnTo>
                    <a:pt x="233363" y="329902"/>
                  </a:lnTo>
                  <a:lnTo>
                    <a:pt x="233620" y="326588"/>
                  </a:lnTo>
                  <a:lnTo>
                    <a:pt x="234263" y="323141"/>
                  </a:lnTo>
                  <a:lnTo>
                    <a:pt x="235035" y="320224"/>
                  </a:lnTo>
                  <a:lnTo>
                    <a:pt x="236192" y="317573"/>
                  </a:lnTo>
                  <a:lnTo>
                    <a:pt x="237478" y="315585"/>
                  </a:lnTo>
                  <a:lnTo>
                    <a:pt x="238764" y="314391"/>
                  </a:lnTo>
                  <a:lnTo>
                    <a:pt x="239921" y="313066"/>
                  </a:lnTo>
                  <a:lnTo>
                    <a:pt x="240821" y="312138"/>
                  </a:lnTo>
                  <a:lnTo>
                    <a:pt x="241335" y="311607"/>
                  </a:lnTo>
                  <a:lnTo>
                    <a:pt x="241592" y="311475"/>
                  </a:lnTo>
                  <a:lnTo>
                    <a:pt x="267566" y="284829"/>
                  </a:lnTo>
                  <a:lnTo>
                    <a:pt x="269238" y="283503"/>
                  </a:lnTo>
                  <a:lnTo>
                    <a:pt x="270781" y="282708"/>
                  </a:lnTo>
                  <a:close/>
                  <a:moveTo>
                    <a:pt x="335459" y="220663"/>
                  </a:moveTo>
                  <a:lnTo>
                    <a:pt x="336665" y="221061"/>
                  </a:lnTo>
                  <a:lnTo>
                    <a:pt x="337468" y="221990"/>
                  </a:lnTo>
                  <a:lnTo>
                    <a:pt x="338004" y="223714"/>
                  </a:lnTo>
                  <a:lnTo>
                    <a:pt x="338138" y="225704"/>
                  </a:lnTo>
                  <a:lnTo>
                    <a:pt x="338138" y="409576"/>
                  </a:lnTo>
                  <a:lnTo>
                    <a:pt x="295275" y="409576"/>
                  </a:lnTo>
                  <a:lnTo>
                    <a:pt x="295275" y="268157"/>
                  </a:lnTo>
                  <a:lnTo>
                    <a:pt x="295543" y="265238"/>
                  </a:lnTo>
                  <a:lnTo>
                    <a:pt x="296213" y="262054"/>
                  </a:lnTo>
                  <a:lnTo>
                    <a:pt x="297284" y="258870"/>
                  </a:lnTo>
                  <a:lnTo>
                    <a:pt x="298892" y="255819"/>
                  </a:lnTo>
                  <a:lnTo>
                    <a:pt x="300499" y="253033"/>
                  </a:lnTo>
                  <a:lnTo>
                    <a:pt x="302508" y="250910"/>
                  </a:lnTo>
                  <a:lnTo>
                    <a:pt x="330905" y="222786"/>
                  </a:lnTo>
                  <a:lnTo>
                    <a:pt x="332512" y="221459"/>
                  </a:lnTo>
                  <a:lnTo>
                    <a:pt x="334120" y="220796"/>
                  </a:lnTo>
                  <a:close/>
                  <a:moveTo>
                    <a:pt x="394079" y="161925"/>
                  </a:moveTo>
                  <a:lnTo>
                    <a:pt x="395278" y="162323"/>
                  </a:lnTo>
                  <a:lnTo>
                    <a:pt x="396077" y="163383"/>
                  </a:lnTo>
                  <a:lnTo>
                    <a:pt x="396610" y="164974"/>
                  </a:lnTo>
                  <a:lnTo>
                    <a:pt x="396876" y="167096"/>
                  </a:lnTo>
                  <a:lnTo>
                    <a:pt x="396876" y="409575"/>
                  </a:lnTo>
                  <a:lnTo>
                    <a:pt x="357188" y="409575"/>
                  </a:lnTo>
                  <a:lnTo>
                    <a:pt x="357188" y="206338"/>
                  </a:lnTo>
                  <a:lnTo>
                    <a:pt x="357454" y="203421"/>
                  </a:lnTo>
                  <a:lnTo>
                    <a:pt x="358120" y="200239"/>
                  </a:lnTo>
                  <a:lnTo>
                    <a:pt x="359319" y="197057"/>
                  </a:lnTo>
                  <a:lnTo>
                    <a:pt x="360784" y="194008"/>
                  </a:lnTo>
                  <a:lnTo>
                    <a:pt x="362515" y="191224"/>
                  </a:lnTo>
                  <a:lnTo>
                    <a:pt x="364380" y="189103"/>
                  </a:lnTo>
                  <a:lnTo>
                    <a:pt x="389684" y="164046"/>
                  </a:lnTo>
                  <a:lnTo>
                    <a:pt x="391283" y="162721"/>
                  </a:lnTo>
                  <a:lnTo>
                    <a:pt x="392881" y="162058"/>
                  </a:lnTo>
                  <a:close/>
                  <a:moveTo>
                    <a:pt x="290622" y="0"/>
                  </a:moveTo>
                  <a:lnTo>
                    <a:pt x="435205" y="0"/>
                  </a:lnTo>
                  <a:lnTo>
                    <a:pt x="439180" y="395"/>
                  </a:lnTo>
                  <a:lnTo>
                    <a:pt x="442891" y="1581"/>
                  </a:lnTo>
                  <a:lnTo>
                    <a:pt x="446204" y="3426"/>
                  </a:lnTo>
                  <a:lnTo>
                    <a:pt x="449252" y="5798"/>
                  </a:lnTo>
                  <a:lnTo>
                    <a:pt x="451903" y="8697"/>
                  </a:lnTo>
                  <a:lnTo>
                    <a:pt x="453890" y="11991"/>
                  </a:lnTo>
                  <a:lnTo>
                    <a:pt x="455216" y="15549"/>
                  </a:lnTo>
                  <a:lnTo>
                    <a:pt x="455613" y="19239"/>
                  </a:lnTo>
                  <a:lnTo>
                    <a:pt x="455613" y="162870"/>
                  </a:lnTo>
                  <a:lnTo>
                    <a:pt x="455348" y="164978"/>
                  </a:lnTo>
                  <a:lnTo>
                    <a:pt x="454818" y="166559"/>
                  </a:lnTo>
                  <a:lnTo>
                    <a:pt x="454023" y="167482"/>
                  </a:lnTo>
                  <a:lnTo>
                    <a:pt x="452830" y="168009"/>
                  </a:lnTo>
                  <a:lnTo>
                    <a:pt x="451637" y="167877"/>
                  </a:lnTo>
                  <a:lnTo>
                    <a:pt x="450047" y="167086"/>
                  </a:lnTo>
                  <a:lnTo>
                    <a:pt x="448457" y="165769"/>
                  </a:lnTo>
                  <a:lnTo>
                    <a:pt x="397701" y="115695"/>
                  </a:lnTo>
                  <a:lnTo>
                    <a:pt x="228072" y="283309"/>
                  </a:lnTo>
                  <a:lnTo>
                    <a:pt x="225951" y="284890"/>
                  </a:lnTo>
                  <a:lnTo>
                    <a:pt x="223433" y="285944"/>
                  </a:lnTo>
                  <a:lnTo>
                    <a:pt x="220783" y="286208"/>
                  </a:lnTo>
                  <a:lnTo>
                    <a:pt x="218265" y="285944"/>
                  </a:lnTo>
                  <a:lnTo>
                    <a:pt x="215880" y="284890"/>
                  </a:lnTo>
                  <a:lnTo>
                    <a:pt x="213627" y="283309"/>
                  </a:lnTo>
                  <a:lnTo>
                    <a:pt x="162208" y="232445"/>
                  </a:lnTo>
                  <a:lnTo>
                    <a:pt x="70502" y="323235"/>
                  </a:lnTo>
                  <a:lnTo>
                    <a:pt x="66394" y="326793"/>
                  </a:lnTo>
                  <a:lnTo>
                    <a:pt x="61756" y="329561"/>
                  </a:lnTo>
                  <a:lnTo>
                    <a:pt x="56985" y="331932"/>
                  </a:lnTo>
                  <a:lnTo>
                    <a:pt x="52082" y="333645"/>
                  </a:lnTo>
                  <a:lnTo>
                    <a:pt x="46913" y="334568"/>
                  </a:lnTo>
                  <a:lnTo>
                    <a:pt x="41745" y="334963"/>
                  </a:lnTo>
                  <a:lnTo>
                    <a:pt x="36444" y="334568"/>
                  </a:lnTo>
                  <a:lnTo>
                    <a:pt x="31408" y="333645"/>
                  </a:lnTo>
                  <a:lnTo>
                    <a:pt x="26372" y="331932"/>
                  </a:lnTo>
                  <a:lnTo>
                    <a:pt x="21601" y="329561"/>
                  </a:lnTo>
                  <a:lnTo>
                    <a:pt x="17096" y="326793"/>
                  </a:lnTo>
                  <a:lnTo>
                    <a:pt x="12855" y="323235"/>
                  </a:lnTo>
                  <a:lnTo>
                    <a:pt x="11927" y="322050"/>
                  </a:lnTo>
                  <a:lnTo>
                    <a:pt x="8349" y="317965"/>
                  </a:lnTo>
                  <a:lnTo>
                    <a:pt x="5301" y="313616"/>
                  </a:lnTo>
                  <a:lnTo>
                    <a:pt x="3048" y="308741"/>
                  </a:lnTo>
                  <a:lnTo>
                    <a:pt x="1325" y="303865"/>
                  </a:lnTo>
                  <a:lnTo>
                    <a:pt x="265" y="298726"/>
                  </a:lnTo>
                  <a:lnTo>
                    <a:pt x="0" y="293719"/>
                  </a:lnTo>
                  <a:lnTo>
                    <a:pt x="265" y="288448"/>
                  </a:lnTo>
                  <a:lnTo>
                    <a:pt x="1325" y="283572"/>
                  </a:lnTo>
                  <a:lnTo>
                    <a:pt x="3048" y="278697"/>
                  </a:lnTo>
                  <a:lnTo>
                    <a:pt x="5301" y="273821"/>
                  </a:lnTo>
                  <a:lnTo>
                    <a:pt x="8349" y="269473"/>
                  </a:lnTo>
                  <a:lnTo>
                    <a:pt x="11927" y="265256"/>
                  </a:lnTo>
                  <a:lnTo>
                    <a:pt x="155052" y="123865"/>
                  </a:lnTo>
                  <a:lnTo>
                    <a:pt x="157172" y="122284"/>
                  </a:lnTo>
                  <a:lnTo>
                    <a:pt x="159557" y="121230"/>
                  </a:lnTo>
                  <a:lnTo>
                    <a:pt x="162208" y="120966"/>
                  </a:lnTo>
                  <a:lnTo>
                    <a:pt x="164726" y="121230"/>
                  </a:lnTo>
                  <a:lnTo>
                    <a:pt x="167244" y="122284"/>
                  </a:lnTo>
                  <a:lnTo>
                    <a:pt x="169497" y="123865"/>
                  </a:lnTo>
                  <a:lnTo>
                    <a:pt x="220783" y="174597"/>
                  </a:lnTo>
                  <a:lnTo>
                    <a:pt x="318055" y="78536"/>
                  </a:lnTo>
                  <a:lnTo>
                    <a:pt x="338993" y="57848"/>
                  </a:lnTo>
                  <a:lnTo>
                    <a:pt x="287707" y="7116"/>
                  </a:lnTo>
                  <a:lnTo>
                    <a:pt x="286382" y="5403"/>
                  </a:lnTo>
                  <a:lnTo>
                    <a:pt x="285587" y="3953"/>
                  </a:lnTo>
                  <a:lnTo>
                    <a:pt x="285454" y="2636"/>
                  </a:lnTo>
                  <a:lnTo>
                    <a:pt x="285852" y="1581"/>
                  </a:lnTo>
                  <a:lnTo>
                    <a:pt x="286912" y="791"/>
                  </a:lnTo>
                  <a:lnTo>
                    <a:pt x="288502" y="264"/>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lumMod val="50000"/>
                  </a:prstClr>
                </a:solidFill>
                <a:effectLst/>
                <a:uLnTx/>
                <a:uFillTx/>
                <a:cs typeface="+mn-ea"/>
                <a:sym typeface="+mn-lt"/>
              </a:endParaRPr>
            </a:p>
          </p:txBody>
        </p:sp>
      </p:grpSp>
      <p:grpSp>
        <p:nvGrpSpPr>
          <p:cNvPr id="38" name="组合 37">
            <a:extLst>
              <a:ext uri="{FF2B5EF4-FFF2-40B4-BE49-F238E27FC236}">
                <a16:creationId xmlns:a16="http://schemas.microsoft.com/office/drawing/2014/main" id="{935C04B1-2666-4194-A083-9F1456BFA007}"/>
              </a:ext>
            </a:extLst>
          </p:cNvPr>
          <p:cNvGrpSpPr/>
          <p:nvPr/>
        </p:nvGrpSpPr>
        <p:grpSpPr>
          <a:xfrm>
            <a:off x="377201" y="2806700"/>
            <a:ext cx="554352" cy="554352"/>
            <a:chOff x="174304" y="4046448"/>
            <a:chExt cx="574675" cy="576263"/>
          </a:xfrm>
        </p:grpSpPr>
        <p:sp>
          <p:nvSpPr>
            <p:cNvPr id="39" name="Oval 10">
              <a:extLst>
                <a:ext uri="{FF2B5EF4-FFF2-40B4-BE49-F238E27FC236}">
                  <a16:creationId xmlns:a16="http://schemas.microsoft.com/office/drawing/2014/main" id="{AB243EBD-4DDD-4505-AFD0-B1263B013489}"/>
                </a:ext>
              </a:extLst>
            </p:cNvPr>
            <p:cNvSpPr>
              <a:spLocks noChangeAspect="1"/>
            </p:cNvSpPr>
            <p:nvPr/>
          </p:nvSpPr>
          <p:spPr>
            <a:xfrm>
              <a:off x="174304" y="4046448"/>
              <a:ext cx="574675" cy="576263"/>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lang="en-US">
                <a:solidFill>
                  <a:prstClr val="white"/>
                </a:solidFill>
              </a:endParaRPr>
            </a:p>
          </p:txBody>
        </p:sp>
        <p:pic>
          <p:nvPicPr>
            <p:cNvPr id="40" name="Picture 15" descr="bulb.png">
              <a:extLst>
                <a:ext uri="{FF2B5EF4-FFF2-40B4-BE49-F238E27FC236}">
                  <a16:creationId xmlns:a16="http://schemas.microsoft.com/office/drawing/2014/main" id="{A61A26FD-1F6D-4B75-A496-FBB9F55E07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829" y="4209961"/>
              <a:ext cx="288925" cy="29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1" name="组合 40">
            <a:extLst>
              <a:ext uri="{FF2B5EF4-FFF2-40B4-BE49-F238E27FC236}">
                <a16:creationId xmlns:a16="http://schemas.microsoft.com/office/drawing/2014/main" id="{336DFF47-301B-463D-B7D3-817DE3C3F51C}"/>
              </a:ext>
            </a:extLst>
          </p:cNvPr>
          <p:cNvGrpSpPr/>
          <p:nvPr/>
        </p:nvGrpSpPr>
        <p:grpSpPr>
          <a:xfrm>
            <a:off x="381000" y="3873500"/>
            <a:ext cx="554352" cy="554352"/>
            <a:chOff x="3927990" y="4046448"/>
            <a:chExt cx="574675" cy="576262"/>
          </a:xfrm>
        </p:grpSpPr>
        <p:sp>
          <p:nvSpPr>
            <p:cNvPr id="42" name="Oval 19">
              <a:extLst>
                <a:ext uri="{FF2B5EF4-FFF2-40B4-BE49-F238E27FC236}">
                  <a16:creationId xmlns:a16="http://schemas.microsoft.com/office/drawing/2014/main" id="{9E92E86D-4BA5-46A1-967D-F20E26CB92C2}"/>
                </a:ext>
              </a:extLst>
            </p:cNvPr>
            <p:cNvSpPr>
              <a:spLocks noChangeAspect="1"/>
            </p:cNvSpPr>
            <p:nvPr/>
          </p:nvSpPr>
          <p:spPr>
            <a:xfrm>
              <a:off x="3927990" y="4046448"/>
              <a:ext cx="574675" cy="576262"/>
            </a:xfrm>
            <a:prstGeom prst="ellipse">
              <a:avLst/>
            </a:prstGeom>
            <a:solidFill>
              <a:srgbClr val="0070C0"/>
            </a:solidFill>
            <a:ln w="28575"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buFontTx/>
                <a:buNone/>
                <a:defRPr/>
              </a:pPr>
              <a:endParaRPr lang="en-US">
                <a:solidFill>
                  <a:prstClr val="white"/>
                </a:solidFill>
              </a:endParaRPr>
            </a:p>
          </p:txBody>
        </p:sp>
        <p:pic>
          <p:nvPicPr>
            <p:cNvPr id="43" name="Picture 23" descr="cloud.png">
              <a:extLst>
                <a:ext uri="{FF2B5EF4-FFF2-40B4-BE49-F238E27FC236}">
                  <a16:creationId xmlns:a16="http://schemas.microsoft.com/office/drawing/2014/main" id="{83767F7E-D9F3-48E4-AE19-3856D242CE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94678" y="4202023"/>
              <a:ext cx="252412" cy="25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4" name="矩形 43">
            <a:extLst>
              <a:ext uri="{FF2B5EF4-FFF2-40B4-BE49-F238E27FC236}">
                <a16:creationId xmlns:a16="http://schemas.microsoft.com/office/drawing/2014/main" id="{CEC8486C-6CB6-4936-BBF2-92AE22980178}"/>
              </a:ext>
            </a:extLst>
          </p:cNvPr>
          <p:cNvSpPr/>
          <p:nvPr/>
        </p:nvSpPr>
        <p:spPr>
          <a:xfrm>
            <a:off x="1066799" y="596900"/>
            <a:ext cx="7828811" cy="977575"/>
          </a:xfrm>
          <a:prstGeom prst="rect">
            <a:avLst/>
          </a:prstGeom>
        </p:spPr>
        <p:txBody>
          <a:bodyPr wrap="square">
            <a:spAutoFit/>
          </a:bodyPr>
          <a:lstStyle/>
          <a:p>
            <a:pPr>
              <a:lnSpc>
                <a:spcPct val="150000"/>
              </a:lnSpc>
              <a:spcAft>
                <a:spcPts val="1200"/>
              </a:spcAft>
            </a:pPr>
            <a:r>
              <a:rPr lang="zh-CN" altLang="en-US" sz="1300" dirty="0">
                <a:latin typeface="微软雅黑" pitchFamily="34" charset="-122"/>
                <a:ea typeface="微软雅黑" panose="020B0503020204020204" pitchFamily="34" charset="-122"/>
              </a:rPr>
              <a:t>信息技术变化越来越快，过去分散独立的网络变得高度关联、相互依赖，网络安全的威胁来源和攻击手段不断变化，</a:t>
            </a:r>
            <a:r>
              <a:rPr lang="zh-CN" altLang="en-US" sz="1300" b="1" dirty="0">
                <a:solidFill>
                  <a:srgbClr val="FF0000"/>
                </a:solidFill>
                <a:latin typeface="微软雅黑" pitchFamily="34" charset="-122"/>
                <a:ea typeface="微软雅黑" panose="020B0503020204020204" pitchFamily="34" charset="-122"/>
              </a:rPr>
              <a:t>那种依靠装几个安全设备和安全软件就想永保安全的想法已不合时宜，需要树立动态、综合的防护理念。</a:t>
            </a:r>
            <a:endParaRPr lang="en-US" altLang="zh-CN" sz="1300" b="1" dirty="0">
              <a:solidFill>
                <a:srgbClr val="FF0000"/>
              </a:solidFill>
              <a:latin typeface="微软雅黑" pitchFamily="34" charset="-122"/>
              <a:ea typeface="微软雅黑" panose="020B0503020204020204" pitchFamily="34" charset="-122"/>
            </a:endParaRPr>
          </a:p>
        </p:txBody>
      </p:sp>
      <p:sp>
        <p:nvSpPr>
          <p:cNvPr id="45" name="矩形 44">
            <a:extLst>
              <a:ext uri="{FF2B5EF4-FFF2-40B4-BE49-F238E27FC236}">
                <a16:creationId xmlns:a16="http://schemas.microsoft.com/office/drawing/2014/main" id="{C364BBDA-B6D7-43FD-8DD0-6CA5B08CE753}"/>
              </a:ext>
            </a:extLst>
          </p:cNvPr>
          <p:cNvSpPr/>
          <p:nvPr/>
        </p:nvSpPr>
        <p:spPr>
          <a:xfrm>
            <a:off x="1051404" y="1608800"/>
            <a:ext cx="7715395" cy="957185"/>
          </a:xfrm>
          <a:prstGeom prst="rect">
            <a:avLst/>
          </a:prstGeom>
        </p:spPr>
        <p:txBody>
          <a:bodyPr wrap="square">
            <a:spAutoFit/>
          </a:bodyPr>
          <a:lstStyle/>
          <a:p>
            <a:pPr>
              <a:lnSpc>
                <a:spcPct val="150000"/>
              </a:lnSpc>
              <a:spcAft>
                <a:spcPts val="1200"/>
              </a:spcAft>
            </a:pPr>
            <a:r>
              <a:rPr lang="zh-CN" altLang="en-US" sz="1300" dirty="0">
                <a:latin typeface="微软雅黑" pitchFamily="34" charset="-122"/>
                <a:ea typeface="微软雅黑" panose="020B0503020204020204" pitchFamily="34" charset="-122"/>
              </a:rPr>
              <a:t>金融、能源、电力、通信、交通等领域的关键信息基础设施是经济社会运行的神经中枢，是网络安全的重中之重，也是可能遭到重点攻击的目标。</a:t>
            </a:r>
            <a:r>
              <a:rPr lang="en-US" altLang="zh-CN" sz="1300" dirty="0">
                <a:latin typeface="微软雅黑" pitchFamily="34" charset="-122"/>
                <a:ea typeface="微软雅黑" panose="020B0503020204020204" pitchFamily="34" charset="-122"/>
              </a:rPr>
              <a:t>……</a:t>
            </a:r>
            <a:r>
              <a:rPr lang="zh-CN" altLang="en-US" sz="1300" b="1" dirty="0">
                <a:solidFill>
                  <a:srgbClr val="FF0000"/>
                </a:solidFill>
                <a:latin typeface="微软雅黑" pitchFamily="34" charset="-122"/>
                <a:ea typeface="微软雅黑" panose="020B0503020204020204" pitchFamily="34" charset="-122"/>
              </a:rPr>
              <a:t>我们必须深入研究，采取有效措施，切实做好国家关键信息基础设施安全防护。</a:t>
            </a:r>
            <a:endParaRPr lang="en-US" altLang="zh-CN" sz="1300" b="1" dirty="0">
              <a:solidFill>
                <a:srgbClr val="FF0000"/>
              </a:solidFill>
              <a:latin typeface="微软雅黑" pitchFamily="34" charset="-122"/>
              <a:ea typeface="微软雅黑" panose="020B0503020204020204" pitchFamily="34" charset="-122"/>
            </a:endParaRPr>
          </a:p>
        </p:txBody>
      </p:sp>
      <p:sp>
        <p:nvSpPr>
          <p:cNvPr id="46" name="矩形 45">
            <a:extLst>
              <a:ext uri="{FF2B5EF4-FFF2-40B4-BE49-F238E27FC236}">
                <a16:creationId xmlns:a16="http://schemas.microsoft.com/office/drawing/2014/main" id="{9E06B3AA-5D63-45C3-A4B3-E362485F1BE1}"/>
              </a:ext>
            </a:extLst>
          </p:cNvPr>
          <p:cNvSpPr/>
          <p:nvPr/>
        </p:nvSpPr>
        <p:spPr>
          <a:xfrm>
            <a:off x="1051404" y="2581238"/>
            <a:ext cx="7828810" cy="957185"/>
          </a:xfrm>
          <a:prstGeom prst="rect">
            <a:avLst/>
          </a:prstGeom>
        </p:spPr>
        <p:txBody>
          <a:bodyPr wrap="square">
            <a:spAutoFit/>
          </a:bodyPr>
          <a:lstStyle/>
          <a:p>
            <a:pPr>
              <a:lnSpc>
                <a:spcPct val="150000"/>
              </a:lnSpc>
              <a:spcAft>
                <a:spcPts val="1200"/>
              </a:spcAft>
            </a:pPr>
            <a:r>
              <a:rPr lang="zh-CN" altLang="en-US" sz="1300" dirty="0">
                <a:latin typeface="微软雅黑" pitchFamily="34" charset="-122"/>
                <a:ea typeface="微软雅黑" panose="020B0503020204020204" pitchFamily="34" charset="-122"/>
              </a:rPr>
              <a:t>（要）</a:t>
            </a:r>
            <a:r>
              <a:rPr lang="zh-CN" altLang="en-US" sz="1300" b="1" dirty="0">
                <a:solidFill>
                  <a:srgbClr val="FF0000"/>
                </a:solidFill>
                <a:latin typeface="微软雅黑" pitchFamily="34" charset="-122"/>
                <a:ea typeface="微软雅黑" panose="020B0503020204020204" pitchFamily="34" charset="-122"/>
              </a:rPr>
              <a:t>全天候全方位感知网络安全态势。</a:t>
            </a:r>
            <a:r>
              <a:rPr lang="zh-CN" altLang="en-US" sz="1300" dirty="0">
                <a:latin typeface="微软雅黑" pitchFamily="34" charset="-122"/>
                <a:ea typeface="微软雅黑" panose="020B0503020204020204" pitchFamily="34" charset="-122"/>
              </a:rPr>
              <a:t>知己知彼，才能百战不殆。没有意识到风险是最大的风险。网络安全具有很强的隐蔽性，一个技术漏洞、安全风险可能隐藏几年都发现不了，结果是“谁进来了不知道、是敌是友不知道、干了什么不知道”，长期“潜伏”在里面，一旦有事就发作了。</a:t>
            </a:r>
            <a:endParaRPr lang="en-US" altLang="zh-CN" sz="1300" dirty="0">
              <a:latin typeface="微软雅黑" pitchFamily="34" charset="-122"/>
              <a:ea typeface="微软雅黑" panose="020B0503020204020204" pitchFamily="34" charset="-122"/>
            </a:endParaRPr>
          </a:p>
        </p:txBody>
      </p:sp>
      <p:sp>
        <p:nvSpPr>
          <p:cNvPr id="47" name="矩形 46">
            <a:extLst>
              <a:ext uri="{FF2B5EF4-FFF2-40B4-BE49-F238E27FC236}">
                <a16:creationId xmlns:a16="http://schemas.microsoft.com/office/drawing/2014/main" id="{CB189DDB-D493-4EE6-8A52-4CDCA41F3EE1}"/>
              </a:ext>
            </a:extLst>
          </p:cNvPr>
          <p:cNvSpPr/>
          <p:nvPr/>
        </p:nvSpPr>
        <p:spPr>
          <a:xfrm>
            <a:off x="1066799" y="3685072"/>
            <a:ext cx="4193328" cy="957185"/>
          </a:xfrm>
          <a:prstGeom prst="rect">
            <a:avLst/>
          </a:prstGeom>
        </p:spPr>
        <p:txBody>
          <a:bodyPr wrap="square">
            <a:spAutoFit/>
          </a:bodyPr>
          <a:lstStyle/>
          <a:p>
            <a:pPr>
              <a:lnSpc>
                <a:spcPct val="150000"/>
              </a:lnSpc>
              <a:spcAft>
                <a:spcPts val="1200"/>
              </a:spcAft>
            </a:pPr>
            <a:r>
              <a:rPr lang="zh-CN" altLang="en-US" sz="1300" b="1" dirty="0">
                <a:solidFill>
                  <a:srgbClr val="FF0000"/>
                </a:solidFill>
                <a:latin typeface="微软雅黑" pitchFamily="34" charset="-122"/>
                <a:ea typeface="微软雅黑" panose="020B0503020204020204" pitchFamily="34" charset="-122"/>
              </a:rPr>
              <a:t>要建立政府和企业网络安全信息共享机制</a:t>
            </a:r>
            <a:r>
              <a:rPr lang="zh-CN" altLang="en-US" sz="1300" b="1" dirty="0">
                <a:latin typeface="微软雅黑" pitchFamily="34" charset="-122"/>
                <a:ea typeface="微软雅黑" panose="020B0503020204020204" pitchFamily="34" charset="-122"/>
              </a:rPr>
              <a:t>，</a:t>
            </a:r>
            <a:r>
              <a:rPr lang="zh-CN" altLang="en-US" sz="1300" dirty="0">
                <a:latin typeface="微软雅黑" pitchFamily="34" charset="-122"/>
                <a:ea typeface="微软雅黑" panose="020B0503020204020204" pitchFamily="34" charset="-122"/>
              </a:rPr>
              <a:t>把企业掌握的大量网络安全信息用起来，龙头企业要带头参加这个机制。</a:t>
            </a:r>
            <a:endParaRPr lang="en-US" altLang="zh-CN" sz="1300" dirty="0">
              <a:latin typeface="微软雅黑"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8387" y="-112226"/>
            <a:ext cx="8647224" cy="923538"/>
          </a:xfrm>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关键安全预防措施</a:t>
            </a:r>
            <a:endParaRPr sz="2800" dirty="0">
              <a:latin typeface="微软雅黑" panose="020B0503020204020204" pitchFamily="34" charset="-122"/>
              <a:ea typeface="微软雅黑" panose="020B0503020204020204" pitchFamily="34" charset="-122"/>
              <a:cs typeface="微软雅黑"/>
            </a:endParaRPr>
          </a:p>
        </p:txBody>
      </p:sp>
      <p:sp>
        <p:nvSpPr>
          <p:cNvPr id="76" name="object 3">
            <a:extLst>
              <a:ext uri="{FF2B5EF4-FFF2-40B4-BE49-F238E27FC236}">
                <a16:creationId xmlns:a16="http://schemas.microsoft.com/office/drawing/2014/main" id="{05DDACE8-50B6-46CA-9332-DC9D3D7ABF2C}"/>
              </a:ext>
            </a:extLst>
          </p:cNvPr>
          <p:cNvSpPr/>
          <p:nvPr/>
        </p:nvSpPr>
        <p:spPr>
          <a:xfrm>
            <a:off x="4624192" y="749300"/>
            <a:ext cx="3998475" cy="819912"/>
          </a:xfrm>
          <a:custGeom>
            <a:avLst/>
            <a:gdLst/>
            <a:ahLst/>
            <a:cxnLst/>
            <a:rect l="l" t="t" r="r" b="b"/>
            <a:pathLst>
              <a:path w="7412736" h="819912">
                <a:moveTo>
                  <a:pt x="7276084" y="0"/>
                </a:moveTo>
                <a:lnTo>
                  <a:pt x="133432" y="37"/>
                </a:lnTo>
                <a:lnTo>
                  <a:pt x="91144" y="7763"/>
                </a:lnTo>
                <a:lnTo>
                  <a:pt x="54501" y="27448"/>
                </a:lnTo>
                <a:lnTo>
                  <a:pt x="25659" y="56931"/>
                </a:lnTo>
                <a:lnTo>
                  <a:pt x="6774" y="94053"/>
                </a:lnTo>
                <a:lnTo>
                  <a:pt x="0" y="136651"/>
                </a:lnTo>
                <a:lnTo>
                  <a:pt x="37" y="686477"/>
                </a:lnTo>
                <a:lnTo>
                  <a:pt x="7759" y="728752"/>
                </a:lnTo>
                <a:lnTo>
                  <a:pt x="27437" y="765394"/>
                </a:lnTo>
                <a:lnTo>
                  <a:pt x="56915" y="794241"/>
                </a:lnTo>
                <a:lnTo>
                  <a:pt x="94038" y="813134"/>
                </a:lnTo>
                <a:lnTo>
                  <a:pt x="136652" y="819912"/>
                </a:lnTo>
                <a:lnTo>
                  <a:pt x="7279301" y="819874"/>
                </a:lnTo>
                <a:lnTo>
                  <a:pt x="7321576" y="812148"/>
                </a:lnTo>
                <a:lnTo>
                  <a:pt x="7358218" y="792463"/>
                </a:lnTo>
                <a:lnTo>
                  <a:pt x="7387065" y="762980"/>
                </a:lnTo>
                <a:lnTo>
                  <a:pt x="7405958" y="725858"/>
                </a:lnTo>
                <a:lnTo>
                  <a:pt x="7412736" y="683260"/>
                </a:lnTo>
                <a:lnTo>
                  <a:pt x="7412698" y="133434"/>
                </a:lnTo>
                <a:lnTo>
                  <a:pt x="7404972" y="91159"/>
                </a:lnTo>
                <a:lnTo>
                  <a:pt x="7385287" y="54517"/>
                </a:lnTo>
                <a:lnTo>
                  <a:pt x="7355804" y="25670"/>
                </a:lnTo>
                <a:lnTo>
                  <a:pt x="7318682" y="6777"/>
                </a:lnTo>
                <a:lnTo>
                  <a:pt x="7276084" y="0"/>
                </a:lnTo>
                <a:close/>
              </a:path>
            </a:pathLst>
          </a:custGeom>
          <a:solidFill>
            <a:srgbClr val="4AACC5"/>
          </a:solidFill>
        </p:spPr>
        <p:txBody>
          <a:bodyPr wrap="square" lIns="0" tIns="0" rIns="0" bIns="0" rtlCol="0">
            <a:noAutofit/>
          </a:bodyPr>
          <a:lstStyle/>
          <a:p>
            <a:endParaRPr/>
          </a:p>
        </p:txBody>
      </p:sp>
      <p:sp>
        <p:nvSpPr>
          <p:cNvPr id="77" name="object 3">
            <a:extLst>
              <a:ext uri="{FF2B5EF4-FFF2-40B4-BE49-F238E27FC236}">
                <a16:creationId xmlns:a16="http://schemas.microsoft.com/office/drawing/2014/main" id="{8B371DC2-DD12-4D69-B61B-E6E6DCF90FC0}"/>
              </a:ext>
            </a:extLst>
          </p:cNvPr>
          <p:cNvSpPr/>
          <p:nvPr/>
        </p:nvSpPr>
        <p:spPr>
          <a:xfrm>
            <a:off x="473053" y="757132"/>
            <a:ext cx="3998475" cy="819912"/>
          </a:xfrm>
          <a:custGeom>
            <a:avLst/>
            <a:gdLst/>
            <a:ahLst/>
            <a:cxnLst/>
            <a:rect l="l" t="t" r="r" b="b"/>
            <a:pathLst>
              <a:path w="7412736" h="819912">
                <a:moveTo>
                  <a:pt x="7276084" y="0"/>
                </a:moveTo>
                <a:lnTo>
                  <a:pt x="133432" y="37"/>
                </a:lnTo>
                <a:lnTo>
                  <a:pt x="91144" y="7763"/>
                </a:lnTo>
                <a:lnTo>
                  <a:pt x="54501" y="27448"/>
                </a:lnTo>
                <a:lnTo>
                  <a:pt x="25659" y="56931"/>
                </a:lnTo>
                <a:lnTo>
                  <a:pt x="6774" y="94053"/>
                </a:lnTo>
                <a:lnTo>
                  <a:pt x="0" y="136651"/>
                </a:lnTo>
                <a:lnTo>
                  <a:pt x="37" y="686477"/>
                </a:lnTo>
                <a:lnTo>
                  <a:pt x="7759" y="728752"/>
                </a:lnTo>
                <a:lnTo>
                  <a:pt x="27437" y="765394"/>
                </a:lnTo>
                <a:lnTo>
                  <a:pt x="56915" y="794241"/>
                </a:lnTo>
                <a:lnTo>
                  <a:pt x="94038" y="813134"/>
                </a:lnTo>
                <a:lnTo>
                  <a:pt x="136652" y="819912"/>
                </a:lnTo>
                <a:lnTo>
                  <a:pt x="7279301" y="819874"/>
                </a:lnTo>
                <a:lnTo>
                  <a:pt x="7321576" y="812148"/>
                </a:lnTo>
                <a:lnTo>
                  <a:pt x="7358218" y="792463"/>
                </a:lnTo>
                <a:lnTo>
                  <a:pt x="7387065" y="762980"/>
                </a:lnTo>
                <a:lnTo>
                  <a:pt x="7405958" y="725858"/>
                </a:lnTo>
                <a:lnTo>
                  <a:pt x="7412736" y="683260"/>
                </a:lnTo>
                <a:lnTo>
                  <a:pt x="7412698" y="133434"/>
                </a:lnTo>
                <a:lnTo>
                  <a:pt x="7404972" y="91159"/>
                </a:lnTo>
                <a:lnTo>
                  <a:pt x="7385287" y="54517"/>
                </a:lnTo>
                <a:lnTo>
                  <a:pt x="7355804" y="25670"/>
                </a:lnTo>
                <a:lnTo>
                  <a:pt x="7318682" y="6777"/>
                </a:lnTo>
                <a:lnTo>
                  <a:pt x="7276084" y="0"/>
                </a:lnTo>
                <a:close/>
              </a:path>
            </a:pathLst>
          </a:custGeom>
          <a:solidFill>
            <a:srgbClr val="4AACC5"/>
          </a:solidFill>
        </p:spPr>
        <p:txBody>
          <a:bodyPr wrap="square" lIns="0" tIns="0" rIns="0" bIns="0" rtlCol="0">
            <a:noAutofit/>
          </a:bodyPr>
          <a:lstStyle/>
          <a:p>
            <a:endParaRPr/>
          </a:p>
        </p:txBody>
      </p:sp>
      <p:grpSp>
        <p:nvGrpSpPr>
          <p:cNvPr id="78" name="组合 77">
            <a:extLst>
              <a:ext uri="{FF2B5EF4-FFF2-40B4-BE49-F238E27FC236}">
                <a16:creationId xmlns:a16="http://schemas.microsoft.com/office/drawing/2014/main" id="{598D3683-9957-4D61-B5E1-0142651981AB}"/>
              </a:ext>
            </a:extLst>
          </p:cNvPr>
          <p:cNvGrpSpPr/>
          <p:nvPr/>
        </p:nvGrpSpPr>
        <p:grpSpPr>
          <a:xfrm>
            <a:off x="76200" y="3983180"/>
            <a:ext cx="8973063" cy="1109520"/>
            <a:chOff x="486039" y="5181187"/>
            <a:chExt cx="11296316" cy="1692000"/>
          </a:xfrm>
        </p:grpSpPr>
        <p:pic>
          <p:nvPicPr>
            <p:cNvPr id="79" name="图片 78">
              <a:extLst>
                <a:ext uri="{FF2B5EF4-FFF2-40B4-BE49-F238E27FC236}">
                  <a16:creationId xmlns:a16="http://schemas.microsoft.com/office/drawing/2014/main" id="{3DD1F85D-C432-4AF4-8DEB-6F45CB6AD638}"/>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9694355" y="5181187"/>
              <a:ext cx="2088000" cy="1692000"/>
            </a:xfrm>
            <a:prstGeom prst="rect">
              <a:avLst/>
            </a:prstGeom>
            <a:ln>
              <a:noFill/>
            </a:ln>
            <a:effectLst>
              <a:softEdge rad="112500"/>
            </a:effectLst>
          </p:spPr>
        </p:pic>
        <p:pic>
          <p:nvPicPr>
            <p:cNvPr id="80" name="图片 79">
              <a:extLst>
                <a:ext uri="{FF2B5EF4-FFF2-40B4-BE49-F238E27FC236}">
                  <a16:creationId xmlns:a16="http://schemas.microsoft.com/office/drawing/2014/main" id="{13417CC5-DB7F-4851-A471-F58AD74DB93D}"/>
                </a:ext>
              </a:extLst>
            </p:cNvPr>
            <p:cNvPicPr>
              <a:picLocks/>
            </p:cNvPicPr>
            <p:nvPr/>
          </p:nvPicPr>
          <p:blipFill>
            <a:blip r:embed="rId3"/>
            <a:stretch>
              <a:fillRect/>
            </a:stretch>
          </p:blipFill>
          <p:spPr>
            <a:xfrm>
              <a:off x="5091097" y="5181187"/>
              <a:ext cx="2088000" cy="1692000"/>
            </a:xfrm>
            <a:prstGeom prst="rect">
              <a:avLst/>
            </a:prstGeom>
            <a:ln>
              <a:noFill/>
            </a:ln>
            <a:effectLst>
              <a:softEdge rad="112500"/>
            </a:effectLst>
          </p:spPr>
        </p:pic>
        <p:pic>
          <p:nvPicPr>
            <p:cNvPr id="81" name="图片 80">
              <a:extLst>
                <a:ext uri="{FF2B5EF4-FFF2-40B4-BE49-F238E27FC236}">
                  <a16:creationId xmlns:a16="http://schemas.microsoft.com/office/drawing/2014/main" id="{089C6A8D-2E10-4DE4-8222-6B67380F26E3}"/>
                </a:ext>
              </a:extLst>
            </p:cNvPr>
            <p:cNvPicPr>
              <a:picLocks/>
            </p:cNvPicPr>
            <p:nvPr/>
          </p:nvPicPr>
          <p:blipFill>
            <a:blip r:embed="rId4"/>
            <a:stretch>
              <a:fillRect/>
            </a:stretch>
          </p:blipFill>
          <p:spPr>
            <a:xfrm>
              <a:off x="486039" y="5181187"/>
              <a:ext cx="2088000" cy="1692000"/>
            </a:xfrm>
            <a:prstGeom prst="rect">
              <a:avLst/>
            </a:prstGeom>
            <a:ln>
              <a:noFill/>
            </a:ln>
            <a:effectLst>
              <a:softEdge rad="112500"/>
            </a:effectLst>
          </p:spPr>
        </p:pic>
        <p:pic>
          <p:nvPicPr>
            <p:cNvPr id="82" name="图片 81">
              <a:extLst>
                <a:ext uri="{FF2B5EF4-FFF2-40B4-BE49-F238E27FC236}">
                  <a16:creationId xmlns:a16="http://schemas.microsoft.com/office/drawing/2014/main" id="{A9A45C03-C345-4408-A236-A260E64B4CF0}"/>
                </a:ext>
              </a:extLst>
            </p:cNvPr>
            <p:cNvPicPr>
              <a:picLocks/>
            </p:cNvPicPr>
            <p:nvPr/>
          </p:nvPicPr>
          <p:blipFill rotWithShape="1">
            <a:blip r:embed="rId5"/>
            <a:srcRect b="10505"/>
            <a:stretch/>
          </p:blipFill>
          <p:spPr>
            <a:xfrm>
              <a:off x="7394526" y="5181187"/>
              <a:ext cx="2084400" cy="1692000"/>
            </a:xfrm>
            <a:prstGeom prst="rect">
              <a:avLst/>
            </a:prstGeom>
            <a:ln>
              <a:noFill/>
            </a:ln>
            <a:effectLst>
              <a:softEdge rad="112500"/>
            </a:effectLst>
          </p:spPr>
        </p:pic>
        <p:pic>
          <p:nvPicPr>
            <p:cNvPr id="83" name="图片 82">
              <a:extLst>
                <a:ext uri="{FF2B5EF4-FFF2-40B4-BE49-F238E27FC236}">
                  <a16:creationId xmlns:a16="http://schemas.microsoft.com/office/drawing/2014/main" id="{AAA938CD-358B-44D1-8DF3-E4BD41FF4D3A}"/>
                </a:ext>
              </a:extLst>
            </p:cNvPr>
            <p:cNvPicPr>
              <a:picLocks/>
            </p:cNvPicPr>
            <p:nvPr/>
          </p:nvPicPr>
          <p:blipFill>
            <a:blip r:embed="rId6"/>
            <a:stretch>
              <a:fillRect/>
            </a:stretch>
          </p:blipFill>
          <p:spPr>
            <a:xfrm>
              <a:off x="2791268" y="5181187"/>
              <a:ext cx="2084400" cy="1692000"/>
            </a:xfrm>
            <a:prstGeom prst="rect">
              <a:avLst/>
            </a:prstGeom>
            <a:ln>
              <a:noFill/>
            </a:ln>
            <a:effectLst>
              <a:softEdge rad="112500"/>
            </a:effectLst>
          </p:spPr>
        </p:pic>
      </p:grpSp>
      <p:pic>
        <p:nvPicPr>
          <p:cNvPr id="85" name="Picture 2">
            <a:extLst>
              <a:ext uri="{FF2B5EF4-FFF2-40B4-BE49-F238E27FC236}">
                <a16:creationId xmlns:a16="http://schemas.microsoft.com/office/drawing/2014/main" id="{5E66C443-E7D3-4F9A-88C3-F460083A0F20}"/>
              </a:ext>
            </a:extLst>
          </p:cNvPr>
          <p:cNvPicPr>
            <a:picLocks noChangeAspect="1" noChangeArrowheads="1"/>
          </p:cNvPicPr>
          <p:nvPr/>
        </p:nvPicPr>
        <p:blipFill>
          <a:blip r:embed="rId7" cstate="print"/>
          <a:srcRect/>
          <a:stretch>
            <a:fillRect/>
          </a:stretch>
        </p:blipFill>
        <p:spPr bwMode="auto">
          <a:xfrm>
            <a:off x="983351" y="840421"/>
            <a:ext cx="759378" cy="671844"/>
          </a:xfrm>
          <a:prstGeom prst="rect">
            <a:avLst/>
          </a:prstGeom>
          <a:noFill/>
          <a:ln w="9525">
            <a:noFill/>
            <a:miter lim="800000"/>
            <a:headEnd/>
            <a:tailEnd/>
          </a:ln>
          <a:effectLst>
            <a:softEdge rad="63500"/>
          </a:effectLst>
        </p:spPr>
      </p:pic>
      <p:sp>
        <p:nvSpPr>
          <p:cNvPr id="86" name="TextBox 12">
            <a:extLst>
              <a:ext uri="{FF2B5EF4-FFF2-40B4-BE49-F238E27FC236}">
                <a16:creationId xmlns:a16="http://schemas.microsoft.com/office/drawing/2014/main" id="{85BB230B-2F68-437E-AF3C-FC34F35FE119}"/>
              </a:ext>
            </a:extLst>
          </p:cNvPr>
          <p:cNvSpPr txBox="1"/>
          <p:nvPr/>
        </p:nvSpPr>
        <p:spPr>
          <a:xfrm>
            <a:off x="1756597" y="977690"/>
            <a:ext cx="2031299" cy="646319"/>
          </a:xfrm>
          <a:prstGeom prst="rect">
            <a:avLst/>
          </a:prstGeom>
          <a:noFill/>
        </p:spPr>
        <p:txBody>
          <a:bodyPr wrap="none" lIns="91427" tIns="45714" rIns="91427" bIns="45714" rtlCol="0">
            <a:spAutoFit/>
          </a:bodyPr>
          <a:lstStyle/>
          <a:p>
            <a:r>
              <a:rPr lang="zh-CN" altLang="en-US" b="1" dirty="0">
                <a:solidFill>
                  <a:srgbClr val="C00000"/>
                </a:solidFill>
                <a:latin typeface="微软雅黑" pitchFamily="34" charset="-122"/>
                <a:ea typeface="微软雅黑" pitchFamily="34" charset="-122"/>
              </a:rPr>
              <a:t>加强网络入侵防护</a:t>
            </a:r>
            <a:endParaRPr lang="en-US" altLang="zh-CN" b="1" dirty="0">
              <a:solidFill>
                <a:srgbClr val="C00000"/>
              </a:solidFill>
              <a:latin typeface="微软雅黑" pitchFamily="34" charset="-122"/>
              <a:ea typeface="微软雅黑" pitchFamily="34" charset="-122"/>
            </a:endParaRPr>
          </a:p>
          <a:p>
            <a:endParaRPr lang="en-US" altLang="zh-CN" b="1" dirty="0">
              <a:solidFill>
                <a:srgbClr val="C00000"/>
              </a:solidFill>
              <a:latin typeface="微软雅黑" pitchFamily="34" charset="-122"/>
              <a:ea typeface="微软雅黑" pitchFamily="34" charset="-122"/>
            </a:endParaRPr>
          </a:p>
        </p:txBody>
      </p:sp>
      <p:sp>
        <p:nvSpPr>
          <p:cNvPr id="87" name="TextBox 22">
            <a:extLst>
              <a:ext uri="{FF2B5EF4-FFF2-40B4-BE49-F238E27FC236}">
                <a16:creationId xmlns:a16="http://schemas.microsoft.com/office/drawing/2014/main" id="{2DA1FDF5-8F1E-42B9-8503-953CE3FFC01D}"/>
              </a:ext>
            </a:extLst>
          </p:cNvPr>
          <p:cNvSpPr txBox="1"/>
          <p:nvPr/>
        </p:nvSpPr>
        <p:spPr>
          <a:xfrm>
            <a:off x="434886" y="1836362"/>
            <a:ext cx="4056718" cy="2070170"/>
          </a:xfrm>
          <a:prstGeom prst="rect">
            <a:avLst/>
          </a:prstGeom>
          <a:noFill/>
        </p:spPr>
        <p:txBody>
          <a:bodyPr wrap="square" lIns="91427" tIns="45714" rIns="91427" bIns="45714" rtlCol="0">
            <a:spAutoFit/>
          </a:bodyPr>
          <a:lstStyle/>
          <a:p>
            <a:pPr>
              <a:lnSpc>
                <a:spcPct val="150000"/>
              </a:lnSpc>
              <a:spcAft>
                <a:spcPts val="300"/>
              </a:spcAft>
              <a:buFont typeface="Wingdings" pitchFamily="2" charset="2"/>
              <a:buChar char="n"/>
            </a:pPr>
            <a:r>
              <a:rPr lang="zh-CN" altLang="en-US" sz="1400" dirty="0">
                <a:latin typeface="微软雅黑" pitchFamily="34" charset="-122"/>
                <a:ea typeface="微软雅黑" pitchFamily="34" charset="-122"/>
              </a:rPr>
              <a:t>关键基础设施一旦被入侵，危害极大，要重点进行网络入侵的防护。</a:t>
            </a:r>
            <a:endParaRPr lang="en-US" altLang="zh-CN" sz="1400" dirty="0">
              <a:solidFill>
                <a:srgbClr val="C00000"/>
              </a:solidFill>
              <a:latin typeface="微软雅黑" pitchFamily="34" charset="-122"/>
              <a:ea typeface="微软雅黑" pitchFamily="34" charset="-122"/>
            </a:endParaRPr>
          </a:p>
          <a:p>
            <a:pPr>
              <a:lnSpc>
                <a:spcPct val="150000"/>
              </a:lnSpc>
              <a:spcAft>
                <a:spcPts val="300"/>
              </a:spcAft>
              <a:buFont typeface="Wingdings" pitchFamily="2" charset="2"/>
              <a:buChar char="n"/>
            </a:pPr>
            <a:r>
              <a:rPr lang="zh-CN" altLang="en-US" sz="1400" dirty="0">
                <a:latin typeface="微软雅黑" pitchFamily="34" charset="-122"/>
                <a:ea typeface="微软雅黑" pitchFamily="34" charset="-122"/>
              </a:rPr>
              <a:t>对于</a:t>
            </a:r>
            <a:r>
              <a:rPr lang="zh-CN" altLang="en-US" sz="1400" b="1" dirty="0">
                <a:solidFill>
                  <a:srgbClr val="FF0000"/>
                </a:solidFill>
                <a:latin typeface="微软雅黑" pitchFamily="34" charset="-122"/>
                <a:ea typeface="微软雅黑" pitchFamily="34" charset="-122"/>
              </a:rPr>
              <a:t>传统威胁</a:t>
            </a:r>
            <a:r>
              <a:rPr lang="zh-CN" altLang="en-US" sz="1400" dirty="0">
                <a:latin typeface="微软雅黑" pitchFamily="34" charset="-122"/>
                <a:ea typeface="微软雅黑" pitchFamily="34" charset="-122"/>
              </a:rPr>
              <a:t>，要做到快速、精准的防护；对于</a:t>
            </a:r>
            <a:r>
              <a:rPr lang="zh-CN" altLang="en-US" sz="1400" b="1" dirty="0">
                <a:solidFill>
                  <a:srgbClr val="FF0000"/>
                </a:solidFill>
                <a:latin typeface="微软雅黑" pitchFamily="34" charset="-122"/>
                <a:ea typeface="微软雅黑" pitchFamily="34" charset="-122"/>
              </a:rPr>
              <a:t>高级未知威胁</a:t>
            </a:r>
            <a:r>
              <a:rPr lang="zh-CN" altLang="en-US" sz="1400" dirty="0">
                <a:latin typeface="微软雅黑" pitchFamily="34" charset="-122"/>
                <a:ea typeface="微软雅黑" pitchFamily="34" charset="-122"/>
              </a:rPr>
              <a:t>，也要做到智能检测与防护。</a:t>
            </a:r>
            <a:endParaRPr lang="en-US" altLang="zh-CN" sz="1400" dirty="0">
              <a:latin typeface="微软雅黑" pitchFamily="34" charset="-122"/>
              <a:ea typeface="微软雅黑" pitchFamily="34" charset="-122"/>
            </a:endParaRPr>
          </a:p>
          <a:p>
            <a:pPr>
              <a:lnSpc>
                <a:spcPct val="150000"/>
              </a:lnSpc>
              <a:spcAft>
                <a:spcPts val="300"/>
              </a:spcAft>
              <a:buFont typeface="Wingdings" pitchFamily="2" charset="2"/>
              <a:buChar char="n"/>
            </a:pPr>
            <a:r>
              <a:rPr lang="zh-CN" altLang="en-US" sz="1400" dirty="0">
                <a:latin typeface="微软雅黑" pitchFamily="34" charset="-122"/>
                <a:ea typeface="微软雅黑" pitchFamily="34" charset="-122"/>
              </a:rPr>
              <a:t>综上，建设和加强入侵防护是网络安全防护的</a:t>
            </a:r>
            <a:r>
              <a:rPr lang="zh-CN" altLang="en-US" sz="1400" b="1" dirty="0">
                <a:solidFill>
                  <a:srgbClr val="FF0000"/>
                </a:solidFill>
                <a:latin typeface="微软雅黑" pitchFamily="34" charset="-122"/>
                <a:ea typeface="微软雅黑" pitchFamily="34" charset="-122"/>
              </a:rPr>
              <a:t>核心关键工作</a:t>
            </a:r>
            <a:endParaRPr lang="en-US" altLang="zh-CN" sz="1400" b="1" dirty="0">
              <a:solidFill>
                <a:srgbClr val="FF0000"/>
              </a:solidFill>
              <a:latin typeface="微软雅黑" pitchFamily="34" charset="-122"/>
              <a:ea typeface="微软雅黑" pitchFamily="34" charset="-122"/>
            </a:endParaRPr>
          </a:p>
        </p:txBody>
      </p:sp>
      <p:sp>
        <p:nvSpPr>
          <p:cNvPr id="88" name="TextBox 23">
            <a:extLst>
              <a:ext uri="{FF2B5EF4-FFF2-40B4-BE49-F238E27FC236}">
                <a16:creationId xmlns:a16="http://schemas.microsoft.com/office/drawing/2014/main" id="{72F8279E-1676-4080-8100-A44C2C93AC8C}"/>
              </a:ext>
            </a:extLst>
          </p:cNvPr>
          <p:cNvSpPr txBox="1"/>
          <p:nvPr/>
        </p:nvSpPr>
        <p:spPr>
          <a:xfrm>
            <a:off x="4759560" y="1869988"/>
            <a:ext cx="3600400" cy="1747005"/>
          </a:xfrm>
          <a:prstGeom prst="rect">
            <a:avLst/>
          </a:prstGeom>
          <a:noFill/>
        </p:spPr>
        <p:txBody>
          <a:bodyPr wrap="square" lIns="91427" tIns="45714" rIns="91427" bIns="45714" rtlCol="0">
            <a:spAutoFit/>
          </a:bodyPr>
          <a:lstStyle/>
          <a:p>
            <a:pPr algn="just">
              <a:lnSpc>
                <a:spcPct val="150000"/>
              </a:lnSpc>
              <a:spcAft>
                <a:spcPts val="600"/>
              </a:spcAft>
              <a:buFont typeface="Wingdings" pitchFamily="2" charset="2"/>
              <a:buChar char="n"/>
            </a:pPr>
            <a:r>
              <a:rPr lang="zh-CN" altLang="en-US" sz="1400" dirty="0">
                <a:latin typeface="微软雅黑" pitchFamily="34" charset="-122"/>
                <a:ea typeface="微软雅黑" pitchFamily="34" charset="-122"/>
              </a:rPr>
              <a:t>维护网络安全，首先要知道风险在哪里，是什么样的风险，什么时候发生风险，正所谓“聪者听于无声，明者见于未形”。</a:t>
            </a:r>
            <a:endParaRPr lang="en-US" altLang="zh-CN" sz="1400" dirty="0">
              <a:solidFill>
                <a:srgbClr val="C00000"/>
              </a:solidFill>
              <a:latin typeface="微软雅黑" pitchFamily="34" charset="-122"/>
              <a:ea typeface="微软雅黑" pitchFamily="34" charset="-122"/>
            </a:endParaRPr>
          </a:p>
          <a:p>
            <a:pPr algn="just">
              <a:lnSpc>
                <a:spcPct val="150000"/>
              </a:lnSpc>
              <a:spcAft>
                <a:spcPts val="600"/>
              </a:spcAft>
              <a:buFont typeface="Wingdings" pitchFamily="2" charset="2"/>
              <a:buChar char="n"/>
            </a:pPr>
            <a:r>
              <a:rPr lang="zh-CN" altLang="en-US" sz="1400" dirty="0">
                <a:latin typeface="微软雅黑" pitchFamily="34" charset="-122"/>
                <a:ea typeface="微软雅黑" pitchFamily="34" charset="-122"/>
              </a:rPr>
              <a:t>综上，感知网络安全态势是网络安防护中</a:t>
            </a:r>
            <a:r>
              <a:rPr lang="zh-CN" altLang="en-US" sz="1400" b="1" dirty="0">
                <a:solidFill>
                  <a:srgbClr val="FF0000"/>
                </a:solidFill>
                <a:latin typeface="微软雅黑" pitchFamily="34" charset="-122"/>
                <a:ea typeface="微软雅黑" pitchFamily="34" charset="-122"/>
              </a:rPr>
              <a:t>最基本、最基础的工作</a:t>
            </a:r>
            <a:endParaRPr lang="en-US" altLang="zh-CN" sz="1400" b="1" dirty="0">
              <a:solidFill>
                <a:srgbClr val="FF0000"/>
              </a:solidFill>
              <a:latin typeface="微软雅黑" pitchFamily="34" charset="-122"/>
              <a:ea typeface="微软雅黑" pitchFamily="34" charset="-122"/>
            </a:endParaRPr>
          </a:p>
        </p:txBody>
      </p:sp>
      <p:sp>
        <p:nvSpPr>
          <p:cNvPr id="89" name="圆角矩形 24">
            <a:extLst>
              <a:ext uri="{FF2B5EF4-FFF2-40B4-BE49-F238E27FC236}">
                <a16:creationId xmlns:a16="http://schemas.microsoft.com/office/drawing/2014/main" id="{8C9CF09D-7B97-472A-AFA9-F5A469530C1A}"/>
              </a:ext>
            </a:extLst>
          </p:cNvPr>
          <p:cNvSpPr/>
          <p:nvPr/>
        </p:nvSpPr>
        <p:spPr>
          <a:xfrm>
            <a:off x="467544" y="1648149"/>
            <a:ext cx="4003984" cy="2225351"/>
          </a:xfrm>
          <a:prstGeom prst="roundRect">
            <a:avLst>
              <a:gd name="adj" fmla="val 4631"/>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endParaRPr lang="zh-CN" altLang="en-US" sz="1200"/>
          </a:p>
        </p:txBody>
      </p:sp>
      <p:sp>
        <p:nvSpPr>
          <p:cNvPr id="90" name="圆角矩形 25">
            <a:extLst>
              <a:ext uri="{FF2B5EF4-FFF2-40B4-BE49-F238E27FC236}">
                <a16:creationId xmlns:a16="http://schemas.microsoft.com/office/drawing/2014/main" id="{2BBFDB1E-9D58-46B2-9936-BC91E11DF6DB}"/>
              </a:ext>
            </a:extLst>
          </p:cNvPr>
          <p:cNvSpPr/>
          <p:nvPr/>
        </p:nvSpPr>
        <p:spPr>
          <a:xfrm>
            <a:off x="4624192" y="1626376"/>
            <a:ext cx="3998475" cy="2247123"/>
          </a:xfrm>
          <a:prstGeom prst="roundRect">
            <a:avLst>
              <a:gd name="adj" fmla="val 4631"/>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endParaRPr lang="zh-CN" altLang="en-US" sz="1200"/>
          </a:p>
        </p:txBody>
      </p:sp>
      <p:pic>
        <p:nvPicPr>
          <p:cNvPr id="92" name="Picture 4">
            <a:extLst>
              <a:ext uri="{FF2B5EF4-FFF2-40B4-BE49-F238E27FC236}">
                <a16:creationId xmlns:a16="http://schemas.microsoft.com/office/drawing/2014/main" id="{FACE85C4-D617-48FB-B9B2-C63061F0D28E}"/>
              </a:ext>
            </a:extLst>
          </p:cNvPr>
          <p:cNvPicPr>
            <a:picLocks noChangeAspect="1" noChangeArrowheads="1"/>
          </p:cNvPicPr>
          <p:nvPr/>
        </p:nvPicPr>
        <p:blipFill>
          <a:blip r:embed="rId8" cstate="print"/>
          <a:srcRect/>
          <a:stretch>
            <a:fillRect/>
          </a:stretch>
        </p:blipFill>
        <p:spPr bwMode="auto">
          <a:xfrm>
            <a:off x="5054890" y="846463"/>
            <a:ext cx="809443" cy="671032"/>
          </a:xfrm>
          <a:prstGeom prst="rect">
            <a:avLst/>
          </a:prstGeom>
          <a:noFill/>
          <a:ln w="9525">
            <a:noFill/>
            <a:miter lim="800000"/>
            <a:headEnd/>
            <a:tailEnd/>
          </a:ln>
          <a:effectLst>
            <a:softEdge rad="63500"/>
          </a:effectLst>
        </p:spPr>
      </p:pic>
      <p:sp>
        <p:nvSpPr>
          <p:cNvPr id="93" name="TextBox 13">
            <a:extLst>
              <a:ext uri="{FF2B5EF4-FFF2-40B4-BE49-F238E27FC236}">
                <a16:creationId xmlns:a16="http://schemas.microsoft.com/office/drawing/2014/main" id="{36CEAF86-F705-413B-8734-732E14A3FE2D}"/>
              </a:ext>
            </a:extLst>
          </p:cNvPr>
          <p:cNvSpPr txBox="1"/>
          <p:nvPr/>
        </p:nvSpPr>
        <p:spPr>
          <a:xfrm>
            <a:off x="5864333" y="982428"/>
            <a:ext cx="2031299" cy="369320"/>
          </a:xfrm>
          <a:prstGeom prst="rect">
            <a:avLst/>
          </a:prstGeom>
          <a:noFill/>
        </p:spPr>
        <p:txBody>
          <a:bodyPr wrap="none" lIns="91427" tIns="45714" rIns="91427" bIns="45714" rtlCol="0">
            <a:spAutoFit/>
          </a:bodyPr>
          <a:lstStyle/>
          <a:p>
            <a:r>
              <a:rPr lang="zh-CN" altLang="en-US" b="1" dirty="0">
                <a:solidFill>
                  <a:srgbClr val="C00000"/>
                </a:solidFill>
                <a:latin typeface="微软雅黑" pitchFamily="34" charset="-122"/>
                <a:ea typeface="微软雅黑" pitchFamily="34" charset="-122"/>
              </a:rPr>
              <a:t>建设安全态势平台</a:t>
            </a:r>
          </a:p>
        </p:txBody>
      </p:sp>
    </p:spTree>
    <p:extLst>
      <p:ext uri="{BB962C8B-B14F-4D97-AF65-F5344CB8AC3E}">
        <p14:creationId xmlns:p14="http://schemas.microsoft.com/office/powerpoint/2010/main" val="31047507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9144000" cy="5145022"/>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0" y="2212847"/>
            <a:ext cx="9144000" cy="2932176"/>
          </a:xfrm>
          <a:custGeom>
            <a:avLst/>
            <a:gdLst/>
            <a:ahLst/>
            <a:cxnLst/>
            <a:rect l="l" t="t" r="r" b="b"/>
            <a:pathLst>
              <a:path w="9144000" h="2932176">
                <a:moveTo>
                  <a:pt x="3824478" y="0"/>
                </a:moveTo>
                <a:lnTo>
                  <a:pt x="0" y="0"/>
                </a:lnTo>
                <a:lnTo>
                  <a:pt x="0" y="2932176"/>
                </a:lnTo>
                <a:lnTo>
                  <a:pt x="9144000" y="2932176"/>
                </a:lnTo>
                <a:lnTo>
                  <a:pt x="9144000" y="672845"/>
                </a:lnTo>
                <a:lnTo>
                  <a:pt x="4869942" y="672845"/>
                </a:lnTo>
                <a:lnTo>
                  <a:pt x="4261908" y="672651"/>
                </a:lnTo>
                <a:lnTo>
                  <a:pt x="4215300" y="661430"/>
                </a:lnTo>
                <a:lnTo>
                  <a:pt x="4177970" y="639549"/>
                </a:lnTo>
                <a:lnTo>
                  <a:pt x="4152175" y="611410"/>
                </a:lnTo>
                <a:lnTo>
                  <a:pt x="3838390" y="62532"/>
                </a:lnTo>
                <a:lnTo>
                  <a:pt x="3825067" y="13347"/>
                </a:lnTo>
                <a:lnTo>
                  <a:pt x="3824478" y="0"/>
                </a:lnTo>
                <a:close/>
              </a:path>
              <a:path w="9144000" h="2932176">
                <a:moveTo>
                  <a:pt x="9144000" y="0"/>
                </a:moveTo>
                <a:lnTo>
                  <a:pt x="5317971" y="2859"/>
                </a:lnTo>
                <a:lnTo>
                  <a:pt x="5317139" y="16163"/>
                </a:lnTo>
                <a:lnTo>
                  <a:pt x="5315169" y="29077"/>
                </a:lnTo>
                <a:lnTo>
                  <a:pt x="5296662" y="75945"/>
                </a:lnTo>
                <a:lnTo>
                  <a:pt x="4990713" y="610797"/>
                </a:lnTo>
                <a:lnTo>
                  <a:pt x="4954894" y="646798"/>
                </a:lnTo>
                <a:lnTo>
                  <a:pt x="4919757" y="665022"/>
                </a:lnTo>
                <a:lnTo>
                  <a:pt x="4869942" y="672845"/>
                </a:lnTo>
                <a:lnTo>
                  <a:pt x="9144000" y="672845"/>
                </a:lnTo>
                <a:lnTo>
                  <a:pt x="9144000" y="0"/>
                </a:lnTo>
                <a:close/>
              </a:path>
            </a:pathLst>
          </a:custGeom>
          <a:solidFill>
            <a:srgbClr val="0D637B"/>
          </a:solidFill>
        </p:spPr>
        <p:txBody>
          <a:bodyPr wrap="square" lIns="0" tIns="0" rIns="0" bIns="0" rtlCol="0">
            <a:noAutofit/>
          </a:bodyPr>
          <a:lstStyle/>
          <a:p>
            <a:endParaRPr/>
          </a:p>
        </p:txBody>
      </p:sp>
      <p:sp>
        <p:nvSpPr>
          <p:cNvPr id="4" name="object 4"/>
          <p:cNvSpPr txBox="1"/>
          <p:nvPr/>
        </p:nvSpPr>
        <p:spPr>
          <a:xfrm>
            <a:off x="0" y="592073"/>
            <a:ext cx="9144000" cy="4552950"/>
          </a:xfrm>
          <a:prstGeom prst="rect">
            <a:avLst/>
          </a:prstGeom>
        </p:spPr>
        <p:txBody>
          <a:bodyPr vert="horz" wrap="square" lIns="0" tIns="0" rIns="0" bIns="0" rtlCol="0">
            <a:noAutofit/>
          </a:bodyPr>
          <a:lstStyle/>
          <a:p>
            <a:pPr marR="1905" algn="ctr">
              <a:lnSpc>
                <a:spcPct val="100000"/>
              </a:lnSpc>
            </a:pPr>
            <a:r>
              <a:rPr sz="2000" spc="-25" dirty="0">
                <a:solidFill>
                  <a:srgbClr val="BBEBF7"/>
                </a:solidFill>
                <a:latin typeface="Calibri"/>
                <a:cs typeface="Calibri"/>
              </a:rPr>
              <a:t>T</a:t>
            </a:r>
            <a:r>
              <a:rPr sz="2000" spc="-10" dirty="0">
                <a:solidFill>
                  <a:srgbClr val="BBEBF7"/>
                </a:solidFill>
                <a:latin typeface="Calibri"/>
                <a:cs typeface="Calibri"/>
              </a:rPr>
              <a:t>HE</a:t>
            </a:r>
            <a:r>
              <a:rPr sz="2000" spc="5" dirty="0">
                <a:solidFill>
                  <a:srgbClr val="BBEBF7"/>
                </a:solidFill>
                <a:latin typeface="Calibri"/>
                <a:cs typeface="Calibri"/>
              </a:rPr>
              <a:t> </a:t>
            </a:r>
            <a:r>
              <a:rPr sz="2000" spc="-15" dirty="0">
                <a:solidFill>
                  <a:srgbClr val="BBEBF7"/>
                </a:solidFill>
                <a:latin typeface="Calibri"/>
                <a:cs typeface="Calibri"/>
              </a:rPr>
              <a:t>BU</a:t>
            </a:r>
            <a:r>
              <a:rPr sz="2000" spc="-20" dirty="0">
                <a:solidFill>
                  <a:srgbClr val="BBEBF7"/>
                </a:solidFill>
                <a:latin typeface="Calibri"/>
                <a:cs typeface="Calibri"/>
              </a:rPr>
              <a:t>S</a:t>
            </a:r>
            <a:r>
              <a:rPr sz="2000" spc="-5" dirty="0">
                <a:solidFill>
                  <a:srgbClr val="BBEBF7"/>
                </a:solidFill>
                <a:latin typeface="Calibri"/>
                <a:cs typeface="Calibri"/>
              </a:rPr>
              <a:t>E</a:t>
            </a:r>
            <a:r>
              <a:rPr sz="2000" spc="-10" dirty="0">
                <a:solidFill>
                  <a:srgbClr val="BBEBF7"/>
                </a:solidFill>
                <a:latin typeface="Calibri"/>
                <a:cs typeface="Calibri"/>
              </a:rPr>
              <a:t>N</a:t>
            </a:r>
            <a:r>
              <a:rPr sz="2000" spc="-25" dirty="0">
                <a:solidFill>
                  <a:srgbClr val="BBEBF7"/>
                </a:solidFill>
                <a:latin typeface="Calibri"/>
                <a:cs typeface="Calibri"/>
              </a:rPr>
              <a:t>E</a:t>
            </a:r>
            <a:r>
              <a:rPr sz="2000" spc="-10" dirty="0">
                <a:solidFill>
                  <a:srgbClr val="BBEBF7"/>
                </a:solidFill>
                <a:latin typeface="Calibri"/>
                <a:cs typeface="Calibri"/>
              </a:rPr>
              <a:t>SS</a:t>
            </a:r>
            <a:r>
              <a:rPr sz="2000" spc="40" dirty="0">
                <a:solidFill>
                  <a:srgbClr val="BBEBF7"/>
                </a:solidFill>
                <a:latin typeface="Calibri"/>
                <a:cs typeface="Calibri"/>
              </a:rPr>
              <a:t> </a:t>
            </a:r>
            <a:r>
              <a:rPr sz="2000" spc="-15" dirty="0">
                <a:solidFill>
                  <a:srgbClr val="BBEBF7"/>
                </a:solidFill>
                <a:latin typeface="Calibri"/>
                <a:cs typeface="Calibri"/>
              </a:rPr>
              <a:t>PLAN</a:t>
            </a:r>
            <a:endParaRPr sz="2000">
              <a:latin typeface="Calibri"/>
              <a:cs typeface="Calibri"/>
            </a:endParaRPr>
          </a:p>
        </p:txBody>
      </p:sp>
      <p:sp>
        <p:nvSpPr>
          <p:cNvPr id="5" name="object 5"/>
          <p:cNvSpPr/>
          <p:nvPr/>
        </p:nvSpPr>
        <p:spPr>
          <a:xfrm>
            <a:off x="4114800" y="198119"/>
            <a:ext cx="914400" cy="280415"/>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0" y="0"/>
            <a:ext cx="9144000" cy="5145023"/>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0" y="2212847"/>
            <a:ext cx="9144000" cy="2932176"/>
          </a:xfrm>
          <a:custGeom>
            <a:avLst/>
            <a:gdLst/>
            <a:ahLst/>
            <a:cxnLst/>
            <a:rect l="l" t="t" r="r" b="b"/>
            <a:pathLst>
              <a:path w="9144000" h="2932176">
                <a:moveTo>
                  <a:pt x="3824478" y="0"/>
                </a:moveTo>
                <a:lnTo>
                  <a:pt x="0" y="0"/>
                </a:lnTo>
                <a:lnTo>
                  <a:pt x="0" y="2932176"/>
                </a:lnTo>
                <a:lnTo>
                  <a:pt x="9144000" y="2932176"/>
                </a:lnTo>
                <a:lnTo>
                  <a:pt x="9144000" y="672845"/>
                </a:lnTo>
                <a:lnTo>
                  <a:pt x="4869942" y="672845"/>
                </a:lnTo>
                <a:lnTo>
                  <a:pt x="4261908" y="672651"/>
                </a:lnTo>
                <a:lnTo>
                  <a:pt x="4215300" y="661430"/>
                </a:lnTo>
                <a:lnTo>
                  <a:pt x="4177970" y="639549"/>
                </a:lnTo>
                <a:lnTo>
                  <a:pt x="4152175" y="611410"/>
                </a:lnTo>
                <a:lnTo>
                  <a:pt x="3838390" y="62532"/>
                </a:lnTo>
                <a:lnTo>
                  <a:pt x="3825067" y="13347"/>
                </a:lnTo>
                <a:lnTo>
                  <a:pt x="3824478" y="0"/>
                </a:lnTo>
                <a:close/>
              </a:path>
              <a:path w="9144000" h="2932176">
                <a:moveTo>
                  <a:pt x="9144000" y="0"/>
                </a:moveTo>
                <a:lnTo>
                  <a:pt x="5317971" y="2859"/>
                </a:lnTo>
                <a:lnTo>
                  <a:pt x="5317139" y="16163"/>
                </a:lnTo>
                <a:lnTo>
                  <a:pt x="5315169" y="29077"/>
                </a:lnTo>
                <a:lnTo>
                  <a:pt x="5296662" y="75945"/>
                </a:lnTo>
                <a:lnTo>
                  <a:pt x="4990713" y="610797"/>
                </a:lnTo>
                <a:lnTo>
                  <a:pt x="4954894" y="646798"/>
                </a:lnTo>
                <a:lnTo>
                  <a:pt x="4919757" y="665022"/>
                </a:lnTo>
                <a:lnTo>
                  <a:pt x="4869942" y="672845"/>
                </a:lnTo>
                <a:lnTo>
                  <a:pt x="9144000" y="672845"/>
                </a:lnTo>
                <a:lnTo>
                  <a:pt x="9144000" y="0"/>
                </a:lnTo>
                <a:close/>
              </a:path>
            </a:pathLst>
          </a:custGeom>
          <a:solidFill>
            <a:srgbClr val="0D637B"/>
          </a:solidFill>
        </p:spPr>
        <p:txBody>
          <a:bodyPr wrap="square" lIns="0" tIns="0" rIns="0" bIns="0" rtlCol="0">
            <a:noAutofit/>
          </a:bodyPr>
          <a:lstStyle/>
          <a:p>
            <a:endParaRPr/>
          </a:p>
        </p:txBody>
      </p:sp>
      <p:sp>
        <p:nvSpPr>
          <p:cNvPr id="11" name="object 12">
            <a:extLst>
              <a:ext uri="{FF2B5EF4-FFF2-40B4-BE49-F238E27FC236}">
                <a16:creationId xmlns:a16="http://schemas.microsoft.com/office/drawing/2014/main" id="{3551AE46-7B51-4847-B92A-5BC5151128D4}"/>
              </a:ext>
            </a:extLst>
          </p:cNvPr>
          <p:cNvSpPr/>
          <p:nvPr/>
        </p:nvSpPr>
        <p:spPr>
          <a:xfrm>
            <a:off x="3806705" y="1552956"/>
            <a:ext cx="1530590" cy="1329944"/>
          </a:xfrm>
          <a:prstGeom prst="rect">
            <a:avLst/>
          </a:prstGeom>
          <a:blipFill>
            <a:blip r:embed="rId5" cstate="print"/>
            <a:stretch>
              <a:fillRect/>
            </a:stretch>
          </a:blipFill>
        </p:spPr>
        <p:txBody>
          <a:bodyPr wrap="square" lIns="0" tIns="0" rIns="0" bIns="0" rtlCol="0">
            <a:noAutofit/>
          </a:bodyPr>
          <a:lstStyle/>
          <a:p>
            <a:endParaRPr/>
          </a:p>
        </p:txBody>
      </p:sp>
      <p:sp>
        <p:nvSpPr>
          <p:cNvPr id="12" name="object 8">
            <a:extLst>
              <a:ext uri="{FF2B5EF4-FFF2-40B4-BE49-F238E27FC236}">
                <a16:creationId xmlns:a16="http://schemas.microsoft.com/office/drawing/2014/main" id="{279AD74A-C1B4-4EBE-918A-D7FE1A385F0D}"/>
              </a:ext>
            </a:extLst>
          </p:cNvPr>
          <p:cNvSpPr txBox="1"/>
          <p:nvPr/>
        </p:nvSpPr>
        <p:spPr>
          <a:xfrm>
            <a:off x="2723197" y="3118230"/>
            <a:ext cx="3697606" cy="560705"/>
          </a:xfrm>
          <a:prstGeom prst="rect">
            <a:avLst/>
          </a:prstGeom>
        </p:spPr>
        <p:txBody>
          <a:bodyPr vert="horz" wrap="square" lIns="0" tIns="0" rIns="0" bIns="0" rtlCol="0">
            <a:noAutofit/>
          </a:bodyPr>
          <a:lstStyle/>
          <a:p>
            <a:pPr marL="12700">
              <a:lnSpc>
                <a:spcPct val="100000"/>
              </a:lnSpc>
            </a:pPr>
            <a:r>
              <a:rPr lang="zh-CN" altLang="en-US" sz="3600" b="1" dirty="0">
                <a:solidFill>
                  <a:schemeClr val="bg1"/>
                </a:solidFill>
                <a:latin typeface="微软雅黑" panose="020B0503020204020204" pitchFamily="34" charset="-122"/>
                <a:ea typeface="微软雅黑" panose="020B0503020204020204" pitchFamily="34" charset="-122"/>
                <a:cs typeface="微软雅黑"/>
              </a:rPr>
              <a:t>等级保护解决方案</a:t>
            </a:r>
            <a:endParaRPr sz="3600" b="1" dirty="0">
              <a:solidFill>
                <a:schemeClr val="bg1"/>
              </a:solidFill>
              <a:latin typeface="微软雅黑" panose="020B0503020204020204" pitchFamily="34" charset="-122"/>
              <a:ea typeface="微软雅黑" panose="020B0503020204020204" pitchFamily="34" charset="-122"/>
              <a:cs typeface="微软雅黑"/>
            </a:endParaRPr>
          </a:p>
        </p:txBody>
      </p:sp>
    </p:spTree>
    <p:extLst>
      <p:ext uri="{BB962C8B-B14F-4D97-AF65-F5344CB8AC3E}">
        <p14:creationId xmlns:p14="http://schemas.microsoft.com/office/powerpoint/2010/main" val="25716879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cs typeface="微软雅黑"/>
              </a:rPr>
              <a:t>等级保护背景介绍发展历程</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sp>
        <p:nvSpPr>
          <p:cNvPr id="8" name="内容占位符 6">
            <a:extLst>
              <a:ext uri="{FF2B5EF4-FFF2-40B4-BE49-F238E27FC236}">
                <a16:creationId xmlns:a16="http://schemas.microsoft.com/office/drawing/2014/main" id="{BB2525A3-5B7E-4CB5-A380-841AD63D0106}"/>
              </a:ext>
            </a:extLst>
          </p:cNvPr>
          <p:cNvSpPr txBox="1">
            <a:spLocks/>
          </p:cNvSpPr>
          <p:nvPr/>
        </p:nvSpPr>
        <p:spPr>
          <a:xfrm>
            <a:off x="248387" y="1054100"/>
            <a:ext cx="8647224" cy="803581"/>
          </a:xfrm>
          <a:prstGeom prst="rect">
            <a:avLst/>
          </a:prstGeom>
        </p:spPr>
        <p:txBody>
          <a:bodyPr wrap="square" lIns="0" tIns="0" rIns="0" bIns="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1600" dirty="0">
                <a:latin typeface="微软雅黑" panose="020B0503020204020204" pitchFamily="34" charset="-122"/>
                <a:ea typeface="微软雅黑" panose="020B0503020204020204" pitchFamily="34" charset="-122"/>
              </a:rPr>
              <a:t>信息安全等级保护是党中央国务院决定在信息系统安全领域实施的基本国策</a:t>
            </a:r>
          </a:p>
          <a:p>
            <a:pPr lvl="1"/>
            <a:r>
              <a:rPr lang="zh-CN" altLang="en-US" sz="1600" dirty="0">
                <a:latin typeface="微软雅黑" panose="020B0503020204020204" pitchFamily="34" charset="-122"/>
                <a:ea typeface="微软雅黑" panose="020B0503020204020204" pitchFamily="34" charset="-122"/>
              </a:rPr>
              <a:t>信息安全等级保护是国家信息安全保障工作的基本制度</a:t>
            </a:r>
            <a:endParaRPr lang="en-US" altLang="zh-CN" sz="1600" dirty="0">
              <a:latin typeface="微软雅黑" panose="020B0503020204020204" pitchFamily="34" charset="-122"/>
              <a:ea typeface="微软雅黑" panose="020B0503020204020204" pitchFamily="34" charset="-122"/>
            </a:endParaRPr>
          </a:p>
          <a:p>
            <a:pPr lvl="1"/>
            <a:r>
              <a:rPr lang="zh-CN" altLang="en-US" sz="1600" dirty="0">
                <a:latin typeface="微软雅黑" panose="020B0503020204020204" pitchFamily="34" charset="-122"/>
                <a:ea typeface="微软雅黑" panose="020B0503020204020204" pitchFamily="34" charset="-122"/>
              </a:rPr>
              <a:t>信息安全等级保护是国家信息安全保障工作的基本方法</a:t>
            </a:r>
          </a:p>
        </p:txBody>
      </p:sp>
      <p:graphicFrame>
        <p:nvGraphicFramePr>
          <p:cNvPr id="11" name="内容占位符 4">
            <a:extLst>
              <a:ext uri="{FF2B5EF4-FFF2-40B4-BE49-F238E27FC236}">
                <a16:creationId xmlns:a16="http://schemas.microsoft.com/office/drawing/2014/main" id="{A9670DCD-91C6-4056-8CAD-82896023027D}"/>
              </a:ext>
            </a:extLst>
          </p:cNvPr>
          <p:cNvGraphicFramePr>
            <a:graphicFrameLocks/>
          </p:cNvGraphicFramePr>
          <p:nvPr>
            <p:extLst>
              <p:ext uri="{D42A27DB-BD31-4B8C-83A1-F6EECF244321}">
                <p14:modId xmlns:p14="http://schemas.microsoft.com/office/powerpoint/2010/main" val="367654947"/>
              </p:ext>
            </p:extLst>
          </p:nvPr>
        </p:nvGraphicFramePr>
        <p:xfrm>
          <a:off x="207009" y="2102549"/>
          <a:ext cx="8784591" cy="26853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圆角矩形标注 9">
            <a:extLst>
              <a:ext uri="{FF2B5EF4-FFF2-40B4-BE49-F238E27FC236}">
                <a16:creationId xmlns:a16="http://schemas.microsoft.com/office/drawing/2014/main" id="{19A9C436-BC2D-40A6-BE19-BECC591C684F}"/>
              </a:ext>
            </a:extLst>
          </p:cNvPr>
          <p:cNvSpPr/>
          <p:nvPr/>
        </p:nvSpPr>
        <p:spPr bwMode="auto">
          <a:xfrm>
            <a:off x="207009" y="1936739"/>
            <a:ext cx="1094805" cy="273772"/>
          </a:xfrm>
          <a:prstGeom prst="wedgeRoundRectCallout">
            <a:avLst>
              <a:gd name="adj1" fmla="val -1452"/>
              <a:gd name="adj2" fmla="val 91562"/>
              <a:gd name="adj3" fmla="val 16667"/>
            </a:avLst>
          </a:prstGeom>
          <a:solidFill>
            <a:srgbClr val="FF0000"/>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44" tIns="34272" rIns="68544" bIns="34272" numCol="1" rtlCol="0" anchor="t" anchorCtr="0" compatLnSpc="1">
            <a:prstTxWarp prst="textNoShape">
              <a:avLst/>
            </a:prstTxWarp>
          </a:bodyPr>
          <a:lstStyle/>
          <a:p>
            <a:pPr algn="ctr"/>
            <a:r>
              <a:rPr lang="zh-CN" altLang="en-US" sz="1200" b="1" dirty="0">
                <a:solidFill>
                  <a:srgbClr val="FFFFFF"/>
                </a:solidFill>
                <a:latin typeface="微软雅黑" panose="020B0503020204020204" pitchFamily="34" charset="-122"/>
                <a:ea typeface="微软雅黑" panose="020B0503020204020204" pitchFamily="34" charset="-122"/>
              </a:rPr>
              <a:t>起步阶段</a:t>
            </a:r>
          </a:p>
        </p:txBody>
      </p:sp>
      <p:sp>
        <p:nvSpPr>
          <p:cNvPr id="13" name="圆角矩形标注 11">
            <a:extLst>
              <a:ext uri="{FF2B5EF4-FFF2-40B4-BE49-F238E27FC236}">
                <a16:creationId xmlns:a16="http://schemas.microsoft.com/office/drawing/2014/main" id="{4055D6B1-9504-4383-BEEA-91B807DA1AC2}"/>
              </a:ext>
            </a:extLst>
          </p:cNvPr>
          <p:cNvSpPr/>
          <p:nvPr/>
        </p:nvSpPr>
        <p:spPr bwMode="auto">
          <a:xfrm>
            <a:off x="6248400" y="1965663"/>
            <a:ext cx="1094805" cy="273772"/>
          </a:xfrm>
          <a:prstGeom prst="wedgeRoundRectCallout">
            <a:avLst>
              <a:gd name="adj1" fmla="val -18257"/>
              <a:gd name="adj2" fmla="val 89940"/>
              <a:gd name="adj3" fmla="val 16667"/>
            </a:avLst>
          </a:prstGeom>
          <a:solidFill>
            <a:srgbClr val="FF0000"/>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44" tIns="34272" rIns="68544" bIns="34272" numCol="1" rtlCol="0" anchor="t" anchorCtr="0" compatLnSpc="1">
            <a:prstTxWarp prst="textNoShape">
              <a:avLst/>
            </a:prstTxWarp>
          </a:bodyPr>
          <a:lstStyle/>
          <a:p>
            <a:pPr algn="ctr"/>
            <a:r>
              <a:rPr lang="zh-CN" altLang="en-US" sz="1200" b="1" dirty="0">
                <a:solidFill>
                  <a:srgbClr val="FFFFFF"/>
                </a:solidFill>
                <a:latin typeface="微软雅黑" panose="020B0503020204020204" pitchFamily="34" charset="-122"/>
                <a:ea typeface="微软雅黑" panose="020B0503020204020204" pitchFamily="34" charset="-122"/>
              </a:rPr>
              <a:t>发展阶段</a:t>
            </a:r>
          </a:p>
        </p:txBody>
      </p:sp>
      <p:sp>
        <p:nvSpPr>
          <p:cNvPr id="14" name="圆角矩形标注 13">
            <a:extLst>
              <a:ext uri="{FF2B5EF4-FFF2-40B4-BE49-F238E27FC236}">
                <a16:creationId xmlns:a16="http://schemas.microsoft.com/office/drawing/2014/main" id="{A0F38827-1738-4079-B5F0-ACF6B0B85716}"/>
              </a:ext>
            </a:extLst>
          </p:cNvPr>
          <p:cNvSpPr/>
          <p:nvPr/>
        </p:nvSpPr>
        <p:spPr bwMode="auto">
          <a:xfrm>
            <a:off x="3276600" y="4651014"/>
            <a:ext cx="1094805" cy="273772"/>
          </a:xfrm>
          <a:prstGeom prst="wedgeRoundRectCallout">
            <a:avLst>
              <a:gd name="adj1" fmla="val -3440"/>
              <a:gd name="adj2" fmla="val -91785"/>
              <a:gd name="adj3" fmla="val 16667"/>
            </a:avLst>
          </a:prstGeom>
          <a:solidFill>
            <a:srgbClr val="FF0000"/>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44" tIns="34272" rIns="68544" bIns="34272" numCol="1" rtlCol="0" anchor="t" anchorCtr="0" compatLnSpc="1">
            <a:prstTxWarp prst="textNoShape">
              <a:avLst/>
            </a:prstTxWarp>
          </a:bodyPr>
          <a:lstStyle/>
          <a:p>
            <a:pPr algn="ctr"/>
            <a:r>
              <a:rPr lang="zh-CN" altLang="en-US" sz="1200" b="1" dirty="0">
                <a:solidFill>
                  <a:srgbClr val="FFFFFF"/>
                </a:solidFill>
                <a:latin typeface="微软雅黑" panose="020B0503020204020204" pitchFamily="34" charset="-122"/>
                <a:ea typeface="微软雅黑" panose="020B0503020204020204" pitchFamily="34" charset="-122"/>
              </a:rPr>
              <a:t>推行阶段</a:t>
            </a:r>
          </a:p>
        </p:txBody>
      </p:sp>
      <p:sp>
        <p:nvSpPr>
          <p:cNvPr id="15" name="圆角矩形标注 14">
            <a:extLst>
              <a:ext uri="{FF2B5EF4-FFF2-40B4-BE49-F238E27FC236}">
                <a16:creationId xmlns:a16="http://schemas.microsoft.com/office/drawing/2014/main" id="{AAD1D965-A6BD-4704-997C-B8F5B1F3DB3B}"/>
              </a:ext>
            </a:extLst>
          </p:cNvPr>
          <p:cNvSpPr/>
          <p:nvPr/>
        </p:nvSpPr>
        <p:spPr bwMode="auto">
          <a:xfrm>
            <a:off x="6376317" y="4651014"/>
            <a:ext cx="1094805" cy="273772"/>
          </a:xfrm>
          <a:prstGeom prst="wedgeRoundRectCallout">
            <a:avLst>
              <a:gd name="adj1" fmla="val -1431"/>
              <a:gd name="adj2" fmla="val -87089"/>
              <a:gd name="adj3" fmla="val 16667"/>
            </a:avLst>
          </a:prstGeom>
          <a:solidFill>
            <a:srgbClr val="FF0000"/>
          </a:solidFill>
          <a:ln>
            <a:solidFill>
              <a:schemeClr val="tx2"/>
            </a:solidFill>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vert="horz" wrap="square" lIns="68544" tIns="34272" rIns="68544" bIns="34272" numCol="1" rtlCol="0" anchor="t" anchorCtr="0" compatLnSpc="1">
            <a:prstTxWarp prst="textNoShape">
              <a:avLst/>
            </a:prstTxWarp>
          </a:bodyPr>
          <a:lstStyle/>
          <a:p>
            <a:pPr algn="ctr"/>
            <a:r>
              <a:rPr lang="zh-CN" altLang="en-US" sz="1200" b="1" dirty="0">
                <a:solidFill>
                  <a:srgbClr val="FFFFFF"/>
                </a:solidFill>
                <a:latin typeface="微软雅黑" panose="020B0503020204020204" pitchFamily="34" charset="-122"/>
                <a:ea typeface="微软雅黑" panose="020B0503020204020204" pitchFamily="34" charset="-122"/>
              </a:rPr>
              <a:t>新等保阶段</a:t>
            </a:r>
          </a:p>
        </p:txBody>
      </p:sp>
      <p:sp>
        <p:nvSpPr>
          <p:cNvPr id="16" name="object 3">
            <a:extLst>
              <a:ext uri="{FF2B5EF4-FFF2-40B4-BE49-F238E27FC236}">
                <a16:creationId xmlns:a16="http://schemas.microsoft.com/office/drawing/2014/main" id="{2FD111AB-ADE4-4E52-9AD8-5B79911A3D63}"/>
              </a:ext>
            </a:extLst>
          </p:cNvPr>
          <p:cNvSpPr/>
          <p:nvPr/>
        </p:nvSpPr>
        <p:spPr>
          <a:xfrm>
            <a:off x="228600" y="609740"/>
            <a:ext cx="8752144" cy="291960"/>
          </a:xfrm>
          <a:custGeom>
            <a:avLst/>
            <a:gdLst/>
            <a:ahLst/>
            <a:cxnLst/>
            <a:rect l="l" t="t" r="r" b="b"/>
            <a:pathLst>
              <a:path w="7412736" h="819912">
                <a:moveTo>
                  <a:pt x="7276084" y="0"/>
                </a:moveTo>
                <a:lnTo>
                  <a:pt x="133432" y="37"/>
                </a:lnTo>
                <a:lnTo>
                  <a:pt x="91144" y="7763"/>
                </a:lnTo>
                <a:lnTo>
                  <a:pt x="54501" y="27448"/>
                </a:lnTo>
                <a:lnTo>
                  <a:pt x="25659" y="56931"/>
                </a:lnTo>
                <a:lnTo>
                  <a:pt x="6774" y="94053"/>
                </a:lnTo>
                <a:lnTo>
                  <a:pt x="0" y="136651"/>
                </a:lnTo>
                <a:lnTo>
                  <a:pt x="37" y="686477"/>
                </a:lnTo>
                <a:lnTo>
                  <a:pt x="7759" y="728752"/>
                </a:lnTo>
                <a:lnTo>
                  <a:pt x="27437" y="765394"/>
                </a:lnTo>
                <a:lnTo>
                  <a:pt x="56915" y="794241"/>
                </a:lnTo>
                <a:lnTo>
                  <a:pt x="94038" y="813134"/>
                </a:lnTo>
                <a:lnTo>
                  <a:pt x="136652" y="819912"/>
                </a:lnTo>
                <a:lnTo>
                  <a:pt x="7279301" y="819874"/>
                </a:lnTo>
                <a:lnTo>
                  <a:pt x="7321576" y="812148"/>
                </a:lnTo>
                <a:lnTo>
                  <a:pt x="7358218" y="792463"/>
                </a:lnTo>
                <a:lnTo>
                  <a:pt x="7387065" y="762980"/>
                </a:lnTo>
                <a:lnTo>
                  <a:pt x="7405958" y="725858"/>
                </a:lnTo>
                <a:lnTo>
                  <a:pt x="7412736" y="683260"/>
                </a:lnTo>
                <a:lnTo>
                  <a:pt x="7412698" y="133434"/>
                </a:lnTo>
                <a:lnTo>
                  <a:pt x="7404972" y="91159"/>
                </a:lnTo>
                <a:lnTo>
                  <a:pt x="7385287" y="54517"/>
                </a:lnTo>
                <a:lnTo>
                  <a:pt x="7355804" y="25670"/>
                </a:lnTo>
                <a:lnTo>
                  <a:pt x="7318682" y="6777"/>
                </a:lnTo>
                <a:lnTo>
                  <a:pt x="7276084" y="0"/>
                </a:lnTo>
                <a:close/>
              </a:path>
            </a:pathLst>
          </a:custGeom>
          <a:solidFill>
            <a:srgbClr val="4AACC5"/>
          </a:solidFill>
        </p:spPr>
        <p:txBody>
          <a:bodyPr wrap="square" lIns="0" tIns="0" rIns="0" bIns="0" rtlCol="0">
            <a:noAutofit/>
          </a:bodyPr>
          <a:lstStyle/>
          <a:p>
            <a:pPr algn="ctr"/>
            <a:r>
              <a:rPr lang="zh-CN" altLang="en-US" dirty="0">
                <a:latin typeface="微软雅黑" panose="020B0503020204020204" pitchFamily="34" charset="-122"/>
                <a:ea typeface="微软雅黑" panose="020B0503020204020204" pitchFamily="34" charset="-122"/>
              </a:rPr>
              <a:t>信息安全等级保护是基本制度、基本国策、基本方法</a:t>
            </a:r>
          </a:p>
        </p:txBody>
      </p:sp>
      <p:sp>
        <p:nvSpPr>
          <p:cNvPr id="10" name="圆角矩形 24">
            <a:extLst>
              <a:ext uri="{FF2B5EF4-FFF2-40B4-BE49-F238E27FC236}">
                <a16:creationId xmlns:a16="http://schemas.microsoft.com/office/drawing/2014/main" id="{19451E0E-0DE6-438A-AAE0-7C715F16772C}"/>
              </a:ext>
            </a:extLst>
          </p:cNvPr>
          <p:cNvSpPr/>
          <p:nvPr/>
        </p:nvSpPr>
        <p:spPr>
          <a:xfrm>
            <a:off x="228600" y="948197"/>
            <a:ext cx="8752144" cy="916571"/>
          </a:xfrm>
          <a:prstGeom prst="roundRect">
            <a:avLst>
              <a:gd name="adj" fmla="val 4631"/>
            </a:avLst>
          </a:prstGeom>
          <a:noFill/>
          <a:ln>
            <a:solidFill>
              <a:srgbClr val="0070C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lIns="91427" tIns="45714" rIns="91427" bIns="45714" rtlCol="0" anchor="ctr"/>
          <a:lstStyle/>
          <a:p>
            <a:pPr algn="ctr"/>
            <a:endParaRPr lang="zh-CN" altLang="en-US" sz="12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cs typeface="微软雅黑"/>
              </a:rPr>
              <a:t>等级保护管理组织</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pic>
        <p:nvPicPr>
          <p:cNvPr id="16" name="Picture 2">
            <a:extLst>
              <a:ext uri="{FF2B5EF4-FFF2-40B4-BE49-F238E27FC236}">
                <a16:creationId xmlns:a16="http://schemas.microsoft.com/office/drawing/2014/main" id="{EE96AEB6-D5C5-4688-A8A6-4C50645E1B2A}"/>
              </a:ext>
            </a:extLst>
          </p:cNvPr>
          <p:cNvPicPr>
            <a:picLocks noChangeAspect="1" noChangeArrowheads="1"/>
          </p:cNvPicPr>
          <p:nvPr/>
        </p:nvPicPr>
        <p:blipFill>
          <a:blip r:embed="rId3"/>
          <a:srcRect/>
          <a:stretch>
            <a:fillRect/>
          </a:stretch>
        </p:blipFill>
        <p:spPr bwMode="auto">
          <a:xfrm>
            <a:off x="688590" y="974573"/>
            <a:ext cx="2000722" cy="478358"/>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AutoShape 6">
            <a:extLst>
              <a:ext uri="{FF2B5EF4-FFF2-40B4-BE49-F238E27FC236}">
                <a16:creationId xmlns:a16="http://schemas.microsoft.com/office/drawing/2014/main" id="{ECB31428-118D-4AB3-BC5C-DCAE97849CF0}"/>
              </a:ext>
            </a:extLst>
          </p:cNvPr>
          <p:cNvSpPr>
            <a:spLocks noChangeArrowheads="1"/>
          </p:cNvSpPr>
          <p:nvPr/>
        </p:nvSpPr>
        <p:spPr bwMode="gray">
          <a:xfrm rot="10800000">
            <a:off x="2722798" y="1013755"/>
            <a:ext cx="733877" cy="470195"/>
          </a:xfrm>
          <a:prstGeom prst="leftArrow">
            <a:avLst>
              <a:gd name="adj1" fmla="val 31250"/>
              <a:gd name="adj2" fmla="val 71542"/>
            </a:avLst>
          </a:prstGeom>
          <a:gradFill rotWithShape="1">
            <a:gsLst>
              <a:gs pos="0">
                <a:srgbClr val="666699"/>
              </a:gs>
              <a:gs pos="100000">
                <a:srgbClr val="BEBED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nSpc>
                <a:spcPct val="90000"/>
              </a:lnSpc>
              <a:spcBef>
                <a:spcPts val="300"/>
              </a:spcBef>
              <a:spcAft>
                <a:spcPts val="300"/>
              </a:spcAft>
              <a:buSzPct val="80000"/>
              <a:buFont typeface="Lucida Grande"/>
              <a:buChar char="–"/>
              <a:defRPr sz="2200">
                <a:solidFill>
                  <a:schemeClr val="tx1"/>
                </a:solidFill>
                <a:latin typeface="Arial" pitchFamily="34" charset="0"/>
                <a:cs typeface="Arial" pitchFamily="34" charset="0"/>
              </a:defRPr>
            </a:lvl1pPr>
            <a:lvl2pPr marL="742950" indent="-285750">
              <a:lnSpc>
                <a:spcPct val="90000"/>
              </a:lnSpc>
              <a:spcBef>
                <a:spcPts val="300"/>
              </a:spcBef>
              <a:spcAft>
                <a:spcPts val="300"/>
              </a:spcAft>
              <a:buSzPct val="80000"/>
              <a:buFont typeface="Arial" pitchFamily="34" charset="0"/>
              <a:buChar char="–"/>
              <a:defRPr sz="2000">
                <a:solidFill>
                  <a:schemeClr val="tx1"/>
                </a:solidFill>
                <a:latin typeface="Arial" pitchFamily="34" charset="0"/>
                <a:cs typeface="Arial" pitchFamily="34" charset="0"/>
              </a:defRPr>
            </a:lvl2pPr>
            <a:lvl3pPr marL="1143000" indent="-228600">
              <a:lnSpc>
                <a:spcPct val="90000"/>
              </a:lnSpc>
              <a:spcBef>
                <a:spcPts val="300"/>
              </a:spcBef>
              <a:spcAft>
                <a:spcPts val="300"/>
              </a:spcAft>
              <a:buSzPct val="120000"/>
              <a:buFont typeface="Wingdings" pitchFamily="2" charset="2"/>
              <a:buChar char="§"/>
              <a:defRPr sz="2400">
                <a:solidFill>
                  <a:srgbClr val="595959"/>
                </a:solidFill>
                <a:latin typeface="Arial" pitchFamily="34" charset="0"/>
                <a:cs typeface="Arial" pitchFamily="34" charset="0"/>
              </a:defRPr>
            </a:lvl3pPr>
            <a:lvl4pPr marL="1600200" indent="-228600">
              <a:lnSpc>
                <a:spcPct val="90000"/>
              </a:lnSpc>
              <a:spcBef>
                <a:spcPts val="300"/>
              </a:spcBef>
              <a:spcAft>
                <a:spcPts val="300"/>
              </a:spcAft>
              <a:buSzPct val="40000"/>
              <a:buFont typeface="Wingdings" pitchFamily="2" charset="2"/>
              <a:buChar char=""/>
              <a:defRPr sz="2000">
                <a:solidFill>
                  <a:srgbClr val="595959"/>
                </a:solidFill>
                <a:latin typeface="Arial" pitchFamily="34" charset="0"/>
                <a:cs typeface="Arial" pitchFamily="34" charset="0"/>
              </a:defRPr>
            </a:lvl4pPr>
            <a:lvl5pPr marL="2057400" indent="-22860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5pPr>
            <a:lvl6pPr marL="25146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6pPr>
            <a:lvl7pPr marL="29718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7pPr>
            <a:lvl8pPr marL="34290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8pPr>
            <a:lvl9pPr marL="38862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9pPr>
          </a:lstStyle>
          <a:p>
            <a:pPr eaLnBrk="1" hangingPunct="1">
              <a:lnSpc>
                <a:spcPct val="100000"/>
              </a:lnSpc>
              <a:spcBef>
                <a:spcPct val="0"/>
              </a:spcBef>
              <a:spcAft>
                <a:spcPct val="0"/>
              </a:spcAft>
              <a:buSzTx/>
              <a:buFontTx/>
              <a:buNone/>
            </a:pPr>
            <a:endParaRPr lang="zh-CN" altLang="en-US" sz="1800">
              <a:latin typeface="微软雅黑" panose="020B0503020204020204" pitchFamily="34" charset="-122"/>
              <a:ea typeface="微软雅黑" panose="020B0503020204020204" pitchFamily="34" charset="-122"/>
            </a:endParaRPr>
          </a:p>
        </p:txBody>
      </p:sp>
      <p:sp>
        <p:nvSpPr>
          <p:cNvPr id="18" name="TextBox 1">
            <a:extLst>
              <a:ext uri="{FF2B5EF4-FFF2-40B4-BE49-F238E27FC236}">
                <a16:creationId xmlns:a16="http://schemas.microsoft.com/office/drawing/2014/main" id="{9737F11B-723C-4589-8123-927632AAF66A}"/>
              </a:ext>
            </a:extLst>
          </p:cNvPr>
          <p:cNvSpPr txBox="1"/>
          <p:nvPr/>
        </p:nvSpPr>
        <p:spPr>
          <a:xfrm>
            <a:off x="3517643" y="959938"/>
            <a:ext cx="2708874" cy="738664"/>
          </a:xfrm>
          <a:prstGeom prst="rect">
            <a:avLst/>
          </a:prstGeom>
          <a:solidFill>
            <a:schemeClr val="accent1">
              <a:lumMod val="40000"/>
              <a:lumOff val="60000"/>
            </a:schemeClr>
          </a:solidFill>
          <a:effectLst>
            <a:glow rad="101600">
              <a:schemeClr val="accent5">
                <a:satMod val="175000"/>
                <a:alpha val="40000"/>
              </a:schemeClr>
            </a:glow>
          </a:effectLst>
        </p:spPr>
        <p:txBody>
          <a:bodyPr>
            <a:spAutoFit/>
          </a:bodyPr>
          <a:lstStyle/>
          <a:p>
            <a:pPr eaLnBrk="1" hangingPunct="1">
              <a:defRPr/>
            </a:pPr>
            <a:r>
              <a:rPr lang="zh-CN" altLang="en-US" sz="1400" b="1" dirty="0">
                <a:latin typeface="微软雅黑" panose="020B0503020204020204" pitchFamily="34" charset="-122"/>
                <a:ea typeface="微软雅黑" panose="020B0503020204020204" pitchFamily="34" charset="-122"/>
              </a:rPr>
              <a:t>指导监管部门：</a:t>
            </a:r>
            <a:endParaRPr lang="en-US" altLang="zh-CN" sz="1400" b="1" dirty="0">
              <a:latin typeface="微软雅黑" panose="020B0503020204020204" pitchFamily="34" charset="-122"/>
              <a:ea typeface="微软雅黑" panose="020B0503020204020204" pitchFamily="34" charset="-122"/>
            </a:endParaRPr>
          </a:p>
          <a:p>
            <a:pPr eaLnBrk="1" hangingPunct="1">
              <a:defRPr/>
            </a:pPr>
            <a:r>
              <a:rPr lang="zh-CN" altLang="en-US" sz="1400" b="1" dirty="0">
                <a:latin typeface="微软雅黑" panose="020B0503020204020204" pitchFamily="34" charset="-122"/>
                <a:ea typeface="微软雅黑" panose="020B0503020204020204" pitchFamily="34" charset="-122"/>
              </a:rPr>
              <a:t>国家等保工作 开展、推进、指导。</a:t>
            </a:r>
          </a:p>
        </p:txBody>
      </p:sp>
      <p:pic>
        <p:nvPicPr>
          <p:cNvPr id="19" name="Picture 3">
            <a:extLst>
              <a:ext uri="{FF2B5EF4-FFF2-40B4-BE49-F238E27FC236}">
                <a16:creationId xmlns:a16="http://schemas.microsoft.com/office/drawing/2014/main" id="{D6DA6636-E49D-4320-9F92-078B130E203B}"/>
              </a:ext>
            </a:extLst>
          </p:cNvPr>
          <p:cNvPicPr>
            <a:picLocks noChangeAspect="1" noChangeArrowheads="1"/>
          </p:cNvPicPr>
          <p:nvPr/>
        </p:nvPicPr>
        <p:blipFill>
          <a:blip r:embed="rId4"/>
          <a:srcRect/>
          <a:stretch>
            <a:fillRect/>
          </a:stretch>
        </p:blipFill>
        <p:spPr bwMode="auto">
          <a:xfrm>
            <a:off x="688589" y="2141897"/>
            <a:ext cx="2025836" cy="47999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AutoShape 6">
            <a:extLst>
              <a:ext uri="{FF2B5EF4-FFF2-40B4-BE49-F238E27FC236}">
                <a16:creationId xmlns:a16="http://schemas.microsoft.com/office/drawing/2014/main" id="{8DD1F5E8-2CD3-408B-9B1F-122B768085F8}"/>
              </a:ext>
            </a:extLst>
          </p:cNvPr>
          <p:cNvSpPr>
            <a:spLocks noChangeArrowheads="1"/>
          </p:cNvSpPr>
          <p:nvPr/>
        </p:nvSpPr>
        <p:spPr bwMode="gray">
          <a:xfrm rot="10800000">
            <a:off x="6226152" y="974572"/>
            <a:ext cx="700392" cy="470195"/>
          </a:xfrm>
          <a:prstGeom prst="leftArrow">
            <a:avLst>
              <a:gd name="adj1" fmla="val 31250"/>
              <a:gd name="adj2" fmla="val 71546"/>
            </a:avLst>
          </a:prstGeom>
          <a:gradFill rotWithShape="1">
            <a:gsLst>
              <a:gs pos="0">
                <a:srgbClr val="666699"/>
              </a:gs>
              <a:gs pos="100000">
                <a:srgbClr val="BEBED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nSpc>
                <a:spcPct val="90000"/>
              </a:lnSpc>
              <a:spcBef>
                <a:spcPts val="300"/>
              </a:spcBef>
              <a:spcAft>
                <a:spcPts val="300"/>
              </a:spcAft>
              <a:buSzPct val="80000"/>
              <a:buFont typeface="Lucida Grande"/>
              <a:buChar char="–"/>
              <a:defRPr sz="2200">
                <a:solidFill>
                  <a:schemeClr val="tx1"/>
                </a:solidFill>
                <a:latin typeface="Arial" pitchFamily="34" charset="0"/>
                <a:cs typeface="Arial" pitchFamily="34" charset="0"/>
              </a:defRPr>
            </a:lvl1pPr>
            <a:lvl2pPr marL="742950" indent="-285750">
              <a:lnSpc>
                <a:spcPct val="90000"/>
              </a:lnSpc>
              <a:spcBef>
                <a:spcPts val="300"/>
              </a:spcBef>
              <a:spcAft>
                <a:spcPts val="300"/>
              </a:spcAft>
              <a:buSzPct val="80000"/>
              <a:buFont typeface="Arial" pitchFamily="34" charset="0"/>
              <a:buChar char="–"/>
              <a:defRPr sz="2000">
                <a:solidFill>
                  <a:schemeClr val="tx1"/>
                </a:solidFill>
                <a:latin typeface="Arial" pitchFamily="34" charset="0"/>
                <a:cs typeface="Arial" pitchFamily="34" charset="0"/>
              </a:defRPr>
            </a:lvl2pPr>
            <a:lvl3pPr marL="1143000" indent="-228600">
              <a:lnSpc>
                <a:spcPct val="90000"/>
              </a:lnSpc>
              <a:spcBef>
                <a:spcPts val="300"/>
              </a:spcBef>
              <a:spcAft>
                <a:spcPts val="300"/>
              </a:spcAft>
              <a:buSzPct val="120000"/>
              <a:buFont typeface="Wingdings" pitchFamily="2" charset="2"/>
              <a:buChar char="§"/>
              <a:defRPr sz="2400">
                <a:solidFill>
                  <a:srgbClr val="595959"/>
                </a:solidFill>
                <a:latin typeface="Arial" pitchFamily="34" charset="0"/>
                <a:cs typeface="Arial" pitchFamily="34" charset="0"/>
              </a:defRPr>
            </a:lvl3pPr>
            <a:lvl4pPr marL="1600200" indent="-228600">
              <a:lnSpc>
                <a:spcPct val="90000"/>
              </a:lnSpc>
              <a:spcBef>
                <a:spcPts val="300"/>
              </a:spcBef>
              <a:spcAft>
                <a:spcPts val="300"/>
              </a:spcAft>
              <a:buSzPct val="40000"/>
              <a:buFont typeface="Wingdings" pitchFamily="2" charset="2"/>
              <a:buChar char=""/>
              <a:defRPr sz="2000">
                <a:solidFill>
                  <a:srgbClr val="595959"/>
                </a:solidFill>
                <a:latin typeface="Arial" pitchFamily="34" charset="0"/>
                <a:cs typeface="Arial" pitchFamily="34" charset="0"/>
              </a:defRPr>
            </a:lvl4pPr>
            <a:lvl5pPr marL="2057400" indent="-22860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5pPr>
            <a:lvl6pPr marL="25146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6pPr>
            <a:lvl7pPr marL="29718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7pPr>
            <a:lvl8pPr marL="34290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8pPr>
            <a:lvl9pPr marL="38862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9pPr>
          </a:lstStyle>
          <a:p>
            <a:pPr eaLnBrk="1" hangingPunct="1">
              <a:lnSpc>
                <a:spcPct val="100000"/>
              </a:lnSpc>
              <a:spcBef>
                <a:spcPct val="0"/>
              </a:spcBef>
              <a:spcAft>
                <a:spcPct val="0"/>
              </a:spcAft>
              <a:buSzTx/>
              <a:buFontTx/>
              <a:buNone/>
            </a:pPr>
            <a:endParaRPr lang="zh-CN" altLang="en-US" sz="1800">
              <a:latin typeface="微软雅黑" panose="020B0503020204020204" pitchFamily="34" charset="-122"/>
              <a:ea typeface="微软雅黑" panose="020B0503020204020204" pitchFamily="34" charset="-122"/>
            </a:endParaRPr>
          </a:p>
        </p:txBody>
      </p:sp>
      <p:sp>
        <p:nvSpPr>
          <p:cNvPr id="21" name="AutoShape 6">
            <a:extLst>
              <a:ext uri="{FF2B5EF4-FFF2-40B4-BE49-F238E27FC236}">
                <a16:creationId xmlns:a16="http://schemas.microsoft.com/office/drawing/2014/main" id="{E4A3CEBC-24F6-4655-B11B-E90E14E82BB9}"/>
              </a:ext>
            </a:extLst>
          </p:cNvPr>
          <p:cNvSpPr>
            <a:spLocks noChangeArrowheads="1"/>
          </p:cNvSpPr>
          <p:nvPr/>
        </p:nvSpPr>
        <p:spPr bwMode="gray">
          <a:xfrm rot="10800000">
            <a:off x="2722798" y="2151691"/>
            <a:ext cx="733877" cy="470195"/>
          </a:xfrm>
          <a:prstGeom prst="leftArrow">
            <a:avLst>
              <a:gd name="adj1" fmla="val 31250"/>
              <a:gd name="adj2" fmla="val 71542"/>
            </a:avLst>
          </a:prstGeom>
          <a:gradFill rotWithShape="1">
            <a:gsLst>
              <a:gs pos="0">
                <a:srgbClr val="666699"/>
              </a:gs>
              <a:gs pos="100000">
                <a:srgbClr val="BEBED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nSpc>
                <a:spcPct val="90000"/>
              </a:lnSpc>
              <a:spcBef>
                <a:spcPts val="300"/>
              </a:spcBef>
              <a:spcAft>
                <a:spcPts val="300"/>
              </a:spcAft>
              <a:buSzPct val="80000"/>
              <a:buFont typeface="Lucida Grande"/>
              <a:buChar char="–"/>
              <a:defRPr sz="2200">
                <a:solidFill>
                  <a:schemeClr val="tx1"/>
                </a:solidFill>
                <a:latin typeface="Arial" pitchFamily="34" charset="0"/>
                <a:cs typeface="Arial" pitchFamily="34" charset="0"/>
              </a:defRPr>
            </a:lvl1pPr>
            <a:lvl2pPr marL="742950" indent="-285750">
              <a:lnSpc>
                <a:spcPct val="90000"/>
              </a:lnSpc>
              <a:spcBef>
                <a:spcPts val="300"/>
              </a:spcBef>
              <a:spcAft>
                <a:spcPts val="300"/>
              </a:spcAft>
              <a:buSzPct val="80000"/>
              <a:buFont typeface="Arial" pitchFamily="34" charset="0"/>
              <a:buChar char="–"/>
              <a:defRPr sz="2000">
                <a:solidFill>
                  <a:schemeClr val="tx1"/>
                </a:solidFill>
                <a:latin typeface="Arial" pitchFamily="34" charset="0"/>
                <a:cs typeface="Arial" pitchFamily="34" charset="0"/>
              </a:defRPr>
            </a:lvl2pPr>
            <a:lvl3pPr marL="1143000" indent="-228600">
              <a:lnSpc>
                <a:spcPct val="90000"/>
              </a:lnSpc>
              <a:spcBef>
                <a:spcPts val="300"/>
              </a:spcBef>
              <a:spcAft>
                <a:spcPts val="300"/>
              </a:spcAft>
              <a:buSzPct val="120000"/>
              <a:buFont typeface="Wingdings" pitchFamily="2" charset="2"/>
              <a:buChar char="§"/>
              <a:defRPr sz="2400">
                <a:solidFill>
                  <a:srgbClr val="595959"/>
                </a:solidFill>
                <a:latin typeface="Arial" pitchFamily="34" charset="0"/>
                <a:cs typeface="Arial" pitchFamily="34" charset="0"/>
              </a:defRPr>
            </a:lvl3pPr>
            <a:lvl4pPr marL="1600200" indent="-228600">
              <a:lnSpc>
                <a:spcPct val="90000"/>
              </a:lnSpc>
              <a:spcBef>
                <a:spcPts val="300"/>
              </a:spcBef>
              <a:spcAft>
                <a:spcPts val="300"/>
              </a:spcAft>
              <a:buSzPct val="40000"/>
              <a:buFont typeface="Wingdings" pitchFamily="2" charset="2"/>
              <a:buChar char=""/>
              <a:defRPr sz="2000">
                <a:solidFill>
                  <a:srgbClr val="595959"/>
                </a:solidFill>
                <a:latin typeface="Arial" pitchFamily="34" charset="0"/>
                <a:cs typeface="Arial" pitchFamily="34" charset="0"/>
              </a:defRPr>
            </a:lvl4pPr>
            <a:lvl5pPr marL="2057400" indent="-22860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5pPr>
            <a:lvl6pPr marL="25146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6pPr>
            <a:lvl7pPr marL="29718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7pPr>
            <a:lvl8pPr marL="34290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8pPr>
            <a:lvl9pPr marL="38862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9pPr>
          </a:lstStyle>
          <a:p>
            <a:pPr eaLnBrk="1" hangingPunct="1">
              <a:lnSpc>
                <a:spcPct val="100000"/>
              </a:lnSpc>
              <a:spcBef>
                <a:spcPct val="0"/>
              </a:spcBef>
              <a:spcAft>
                <a:spcPct val="0"/>
              </a:spcAft>
              <a:buSzTx/>
              <a:buFontTx/>
              <a:buNone/>
            </a:pPr>
            <a:endParaRPr lang="zh-CN" altLang="en-US" sz="1800">
              <a:latin typeface="微软雅黑" panose="020B0503020204020204" pitchFamily="34" charset="-122"/>
              <a:ea typeface="微软雅黑" panose="020B0503020204020204" pitchFamily="34" charset="-122"/>
            </a:endParaRPr>
          </a:p>
        </p:txBody>
      </p:sp>
      <p:sp>
        <p:nvSpPr>
          <p:cNvPr id="22" name="TextBox 34">
            <a:extLst>
              <a:ext uri="{FF2B5EF4-FFF2-40B4-BE49-F238E27FC236}">
                <a16:creationId xmlns:a16="http://schemas.microsoft.com/office/drawing/2014/main" id="{6C799252-81CB-4151-ADA3-D579BD9683E0}"/>
              </a:ext>
            </a:extLst>
          </p:cNvPr>
          <p:cNvSpPr txBox="1"/>
          <p:nvPr/>
        </p:nvSpPr>
        <p:spPr>
          <a:xfrm>
            <a:off x="3517643" y="2117808"/>
            <a:ext cx="2708874" cy="738664"/>
          </a:xfrm>
          <a:prstGeom prst="rect">
            <a:avLst/>
          </a:prstGeom>
          <a:solidFill>
            <a:schemeClr val="accent1">
              <a:lumMod val="40000"/>
              <a:lumOff val="60000"/>
            </a:schemeClr>
          </a:solidFill>
          <a:effectLst>
            <a:glow rad="101600">
              <a:schemeClr val="accent5">
                <a:satMod val="175000"/>
                <a:alpha val="40000"/>
              </a:schemeClr>
            </a:glow>
          </a:effectLst>
        </p:spPr>
        <p:txBody>
          <a:bodyPr>
            <a:spAutoFit/>
          </a:bodyPr>
          <a:lstStyle/>
          <a:p>
            <a:pPr eaLnBrk="1" hangingPunct="1">
              <a:defRPr/>
            </a:pPr>
            <a:r>
              <a:rPr lang="zh-CN" altLang="en-US" sz="1400" b="1" dirty="0">
                <a:latin typeface="微软雅黑" panose="020B0503020204020204" pitchFamily="34" charset="-122"/>
                <a:ea typeface="微软雅黑" panose="020B0503020204020204" pitchFamily="34" charset="-122"/>
              </a:rPr>
              <a:t>技术支撑部门：</a:t>
            </a:r>
            <a:endParaRPr lang="en-US" altLang="zh-CN" sz="1400" b="1" dirty="0">
              <a:latin typeface="微软雅黑" panose="020B0503020204020204" pitchFamily="34" charset="-122"/>
              <a:ea typeface="微软雅黑" panose="020B0503020204020204" pitchFamily="34" charset="-122"/>
            </a:endParaRPr>
          </a:p>
          <a:p>
            <a:pPr eaLnBrk="1" hangingPunct="1">
              <a:defRPr/>
            </a:pPr>
            <a:r>
              <a:rPr lang="zh-CN" altLang="en-US" sz="1400" b="1" dirty="0">
                <a:latin typeface="微软雅黑" panose="020B0503020204020204" pitchFamily="34" charset="-122"/>
                <a:ea typeface="微软雅黑" panose="020B0503020204020204" pitchFamily="34" charset="-122"/>
              </a:rPr>
              <a:t>国家等保标准制定、修订、培训、技术指导以及全国测评单位管理。</a:t>
            </a:r>
          </a:p>
        </p:txBody>
      </p:sp>
      <p:sp>
        <p:nvSpPr>
          <p:cNvPr id="23" name="AutoShape 6">
            <a:extLst>
              <a:ext uri="{FF2B5EF4-FFF2-40B4-BE49-F238E27FC236}">
                <a16:creationId xmlns:a16="http://schemas.microsoft.com/office/drawing/2014/main" id="{AE4E3A77-1030-42C6-A7D5-A065BBD97D36}"/>
              </a:ext>
            </a:extLst>
          </p:cNvPr>
          <p:cNvSpPr>
            <a:spLocks noChangeArrowheads="1"/>
          </p:cNvSpPr>
          <p:nvPr/>
        </p:nvSpPr>
        <p:spPr bwMode="gray">
          <a:xfrm rot="10800000">
            <a:off x="6226152" y="2262709"/>
            <a:ext cx="700392" cy="470195"/>
          </a:xfrm>
          <a:prstGeom prst="leftArrow">
            <a:avLst>
              <a:gd name="adj1" fmla="val 31250"/>
              <a:gd name="adj2" fmla="val 71546"/>
            </a:avLst>
          </a:prstGeom>
          <a:gradFill rotWithShape="1">
            <a:gsLst>
              <a:gs pos="0">
                <a:srgbClr val="666699"/>
              </a:gs>
              <a:gs pos="100000">
                <a:srgbClr val="BEBED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nSpc>
                <a:spcPct val="90000"/>
              </a:lnSpc>
              <a:spcBef>
                <a:spcPts val="300"/>
              </a:spcBef>
              <a:spcAft>
                <a:spcPts val="300"/>
              </a:spcAft>
              <a:buSzPct val="80000"/>
              <a:buFont typeface="Lucida Grande"/>
              <a:buChar char="–"/>
              <a:defRPr sz="2200">
                <a:solidFill>
                  <a:schemeClr val="tx1"/>
                </a:solidFill>
                <a:latin typeface="Arial" pitchFamily="34" charset="0"/>
                <a:cs typeface="Arial" pitchFamily="34" charset="0"/>
              </a:defRPr>
            </a:lvl1pPr>
            <a:lvl2pPr marL="742950" indent="-285750">
              <a:lnSpc>
                <a:spcPct val="90000"/>
              </a:lnSpc>
              <a:spcBef>
                <a:spcPts val="300"/>
              </a:spcBef>
              <a:spcAft>
                <a:spcPts val="300"/>
              </a:spcAft>
              <a:buSzPct val="80000"/>
              <a:buFont typeface="Arial" pitchFamily="34" charset="0"/>
              <a:buChar char="–"/>
              <a:defRPr sz="2000">
                <a:solidFill>
                  <a:schemeClr val="tx1"/>
                </a:solidFill>
                <a:latin typeface="Arial" pitchFamily="34" charset="0"/>
                <a:cs typeface="Arial" pitchFamily="34" charset="0"/>
              </a:defRPr>
            </a:lvl2pPr>
            <a:lvl3pPr marL="1143000" indent="-228600">
              <a:lnSpc>
                <a:spcPct val="90000"/>
              </a:lnSpc>
              <a:spcBef>
                <a:spcPts val="300"/>
              </a:spcBef>
              <a:spcAft>
                <a:spcPts val="300"/>
              </a:spcAft>
              <a:buSzPct val="120000"/>
              <a:buFont typeface="Wingdings" pitchFamily="2" charset="2"/>
              <a:buChar char="§"/>
              <a:defRPr sz="2400">
                <a:solidFill>
                  <a:srgbClr val="595959"/>
                </a:solidFill>
                <a:latin typeface="Arial" pitchFamily="34" charset="0"/>
                <a:cs typeface="Arial" pitchFamily="34" charset="0"/>
              </a:defRPr>
            </a:lvl3pPr>
            <a:lvl4pPr marL="1600200" indent="-228600">
              <a:lnSpc>
                <a:spcPct val="90000"/>
              </a:lnSpc>
              <a:spcBef>
                <a:spcPts val="300"/>
              </a:spcBef>
              <a:spcAft>
                <a:spcPts val="300"/>
              </a:spcAft>
              <a:buSzPct val="40000"/>
              <a:buFont typeface="Wingdings" pitchFamily="2" charset="2"/>
              <a:buChar char=""/>
              <a:defRPr sz="2000">
                <a:solidFill>
                  <a:srgbClr val="595959"/>
                </a:solidFill>
                <a:latin typeface="Arial" pitchFamily="34" charset="0"/>
                <a:cs typeface="Arial" pitchFamily="34" charset="0"/>
              </a:defRPr>
            </a:lvl4pPr>
            <a:lvl5pPr marL="2057400" indent="-22860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5pPr>
            <a:lvl6pPr marL="25146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6pPr>
            <a:lvl7pPr marL="29718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7pPr>
            <a:lvl8pPr marL="34290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8pPr>
            <a:lvl9pPr marL="38862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9pPr>
          </a:lstStyle>
          <a:p>
            <a:pPr eaLnBrk="1" hangingPunct="1">
              <a:lnSpc>
                <a:spcPct val="100000"/>
              </a:lnSpc>
              <a:spcBef>
                <a:spcPct val="0"/>
              </a:spcBef>
              <a:spcAft>
                <a:spcPct val="0"/>
              </a:spcAft>
              <a:buSzTx/>
              <a:buFontTx/>
              <a:buNone/>
            </a:pPr>
            <a:endParaRPr lang="zh-CN" altLang="en-US" sz="1800">
              <a:latin typeface="微软雅黑" panose="020B0503020204020204" pitchFamily="34" charset="-122"/>
              <a:ea typeface="微软雅黑" panose="020B0503020204020204" pitchFamily="34" charset="-122"/>
            </a:endParaRPr>
          </a:p>
        </p:txBody>
      </p:sp>
      <p:pic>
        <p:nvPicPr>
          <p:cNvPr id="24" name="Picture 5">
            <a:extLst>
              <a:ext uri="{FF2B5EF4-FFF2-40B4-BE49-F238E27FC236}">
                <a16:creationId xmlns:a16="http://schemas.microsoft.com/office/drawing/2014/main" id="{A8E9A6E8-27FD-4604-B6DF-3F7351B7B671}"/>
              </a:ext>
            </a:extLst>
          </p:cNvPr>
          <p:cNvPicPr>
            <a:picLocks noChangeAspect="1" noChangeArrowheads="1"/>
          </p:cNvPicPr>
          <p:nvPr/>
        </p:nvPicPr>
        <p:blipFill>
          <a:blip r:embed="rId5"/>
          <a:srcRect/>
          <a:stretch>
            <a:fillRect/>
          </a:stretch>
        </p:blipFill>
        <p:spPr bwMode="auto">
          <a:xfrm>
            <a:off x="6968399" y="2086388"/>
            <a:ext cx="1430084" cy="95508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AutoShape 6">
            <a:extLst>
              <a:ext uri="{FF2B5EF4-FFF2-40B4-BE49-F238E27FC236}">
                <a16:creationId xmlns:a16="http://schemas.microsoft.com/office/drawing/2014/main" id="{462D752F-D8A9-4448-8CC7-78191A223D30}"/>
              </a:ext>
            </a:extLst>
          </p:cNvPr>
          <p:cNvSpPr>
            <a:spLocks noChangeArrowheads="1"/>
          </p:cNvSpPr>
          <p:nvPr/>
        </p:nvSpPr>
        <p:spPr bwMode="gray">
          <a:xfrm rot="16200000">
            <a:off x="1367322" y="1575280"/>
            <a:ext cx="643253" cy="401818"/>
          </a:xfrm>
          <a:prstGeom prst="leftArrow">
            <a:avLst>
              <a:gd name="adj1" fmla="val 31250"/>
              <a:gd name="adj2" fmla="val 71614"/>
            </a:avLst>
          </a:prstGeom>
          <a:gradFill rotWithShape="1">
            <a:gsLst>
              <a:gs pos="0">
                <a:srgbClr val="666699"/>
              </a:gs>
              <a:gs pos="100000">
                <a:srgbClr val="BEBED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nSpc>
                <a:spcPct val="90000"/>
              </a:lnSpc>
              <a:spcBef>
                <a:spcPts val="300"/>
              </a:spcBef>
              <a:spcAft>
                <a:spcPts val="300"/>
              </a:spcAft>
              <a:buSzPct val="80000"/>
              <a:buFont typeface="Lucida Grande"/>
              <a:buChar char="–"/>
              <a:defRPr sz="2200">
                <a:solidFill>
                  <a:schemeClr val="tx1"/>
                </a:solidFill>
                <a:latin typeface="Arial" pitchFamily="34" charset="0"/>
                <a:cs typeface="Arial" pitchFamily="34" charset="0"/>
              </a:defRPr>
            </a:lvl1pPr>
            <a:lvl2pPr marL="742950" indent="-285750">
              <a:lnSpc>
                <a:spcPct val="90000"/>
              </a:lnSpc>
              <a:spcBef>
                <a:spcPts val="300"/>
              </a:spcBef>
              <a:spcAft>
                <a:spcPts val="300"/>
              </a:spcAft>
              <a:buSzPct val="80000"/>
              <a:buFont typeface="Arial" pitchFamily="34" charset="0"/>
              <a:buChar char="–"/>
              <a:defRPr sz="2000">
                <a:solidFill>
                  <a:schemeClr val="tx1"/>
                </a:solidFill>
                <a:latin typeface="Arial" pitchFamily="34" charset="0"/>
                <a:cs typeface="Arial" pitchFamily="34" charset="0"/>
              </a:defRPr>
            </a:lvl2pPr>
            <a:lvl3pPr marL="1143000" indent="-228600">
              <a:lnSpc>
                <a:spcPct val="90000"/>
              </a:lnSpc>
              <a:spcBef>
                <a:spcPts val="300"/>
              </a:spcBef>
              <a:spcAft>
                <a:spcPts val="300"/>
              </a:spcAft>
              <a:buSzPct val="120000"/>
              <a:buFont typeface="Wingdings" pitchFamily="2" charset="2"/>
              <a:buChar char="§"/>
              <a:defRPr sz="2400">
                <a:solidFill>
                  <a:srgbClr val="595959"/>
                </a:solidFill>
                <a:latin typeface="Arial" pitchFamily="34" charset="0"/>
                <a:cs typeface="Arial" pitchFamily="34" charset="0"/>
              </a:defRPr>
            </a:lvl3pPr>
            <a:lvl4pPr marL="1600200" indent="-228600">
              <a:lnSpc>
                <a:spcPct val="90000"/>
              </a:lnSpc>
              <a:spcBef>
                <a:spcPts val="300"/>
              </a:spcBef>
              <a:spcAft>
                <a:spcPts val="300"/>
              </a:spcAft>
              <a:buSzPct val="40000"/>
              <a:buFont typeface="Wingdings" pitchFamily="2" charset="2"/>
              <a:buChar char=""/>
              <a:defRPr sz="2000">
                <a:solidFill>
                  <a:srgbClr val="595959"/>
                </a:solidFill>
                <a:latin typeface="Arial" pitchFamily="34" charset="0"/>
                <a:cs typeface="Arial" pitchFamily="34" charset="0"/>
              </a:defRPr>
            </a:lvl4pPr>
            <a:lvl5pPr marL="2057400" indent="-22860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5pPr>
            <a:lvl6pPr marL="25146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6pPr>
            <a:lvl7pPr marL="29718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7pPr>
            <a:lvl8pPr marL="34290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8pPr>
            <a:lvl9pPr marL="38862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9pPr>
          </a:lstStyle>
          <a:p>
            <a:pPr eaLnBrk="1" hangingPunct="1">
              <a:lnSpc>
                <a:spcPct val="100000"/>
              </a:lnSpc>
              <a:spcBef>
                <a:spcPct val="0"/>
              </a:spcBef>
              <a:spcAft>
                <a:spcPct val="0"/>
              </a:spcAft>
              <a:buSzTx/>
              <a:buFontTx/>
              <a:buNone/>
            </a:pPr>
            <a:endParaRPr lang="zh-CN" altLang="en-US" sz="1800">
              <a:latin typeface="微软雅黑" panose="020B0503020204020204" pitchFamily="34" charset="-122"/>
              <a:ea typeface="微软雅黑" panose="020B0503020204020204" pitchFamily="34" charset="-122"/>
            </a:endParaRPr>
          </a:p>
        </p:txBody>
      </p:sp>
      <p:sp>
        <p:nvSpPr>
          <p:cNvPr id="26" name="AutoShape 6">
            <a:extLst>
              <a:ext uri="{FF2B5EF4-FFF2-40B4-BE49-F238E27FC236}">
                <a16:creationId xmlns:a16="http://schemas.microsoft.com/office/drawing/2014/main" id="{0914B06E-2543-4E75-AA53-B372D88105A2}"/>
              </a:ext>
            </a:extLst>
          </p:cNvPr>
          <p:cNvSpPr>
            <a:spLocks noChangeArrowheads="1"/>
          </p:cNvSpPr>
          <p:nvPr/>
        </p:nvSpPr>
        <p:spPr bwMode="gray">
          <a:xfrm rot="16200000">
            <a:off x="1379881" y="2809541"/>
            <a:ext cx="643253" cy="401818"/>
          </a:xfrm>
          <a:prstGeom prst="leftArrow">
            <a:avLst>
              <a:gd name="adj1" fmla="val 31250"/>
              <a:gd name="adj2" fmla="val 71614"/>
            </a:avLst>
          </a:prstGeom>
          <a:gradFill rotWithShape="1">
            <a:gsLst>
              <a:gs pos="0">
                <a:srgbClr val="666699"/>
              </a:gs>
              <a:gs pos="100000">
                <a:srgbClr val="BEBED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nSpc>
                <a:spcPct val="90000"/>
              </a:lnSpc>
              <a:spcBef>
                <a:spcPts val="300"/>
              </a:spcBef>
              <a:spcAft>
                <a:spcPts val="300"/>
              </a:spcAft>
              <a:buSzPct val="80000"/>
              <a:buFont typeface="Lucida Grande"/>
              <a:buChar char="–"/>
              <a:defRPr sz="2200">
                <a:solidFill>
                  <a:schemeClr val="tx1"/>
                </a:solidFill>
                <a:latin typeface="Arial" pitchFamily="34" charset="0"/>
                <a:cs typeface="Arial" pitchFamily="34" charset="0"/>
              </a:defRPr>
            </a:lvl1pPr>
            <a:lvl2pPr marL="742950" indent="-285750">
              <a:lnSpc>
                <a:spcPct val="90000"/>
              </a:lnSpc>
              <a:spcBef>
                <a:spcPts val="300"/>
              </a:spcBef>
              <a:spcAft>
                <a:spcPts val="300"/>
              </a:spcAft>
              <a:buSzPct val="80000"/>
              <a:buFont typeface="Arial" pitchFamily="34" charset="0"/>
              <a:buChar char="–"/>
              <a:defRPr sz="2000">
                <a:solidFill>
                  <a:schemeClr val="tx1"/>
                </a:solidFill>
                <a:latin typeface="Arial" pitchFamily="34" charset="0"/>
                <a:cs typeface="Arial" pitchFamily="34" charset="0"/>
              </a:defRPr>
            </a:lvl2pPr>
            <a:lvl3pPr marL="1143000" indent="-228600">
              <a:lnSpc>
                <a:spcPct val="90000"/>
              </a:lnSpc>
              <a:spcBef>
                <a:spcPts val="300"/>
              </a:spcBef>
              <a:spcAft>
                <a:spcPts val="300"/>
              </a:spcAft>
              <a:buSzPct val="120000"/>
              <a:buFont typeface="Wingdings" pitchFamily="2" charset="2"/>
              <a:buChar char="§"/>
              <a:defRPr sz="2400">
                <a:solidFill>
                  <a:srgbClr val="595959"/>
                </a:solidFill>
                <a:latin typeface="Arial" pitchFamily="34" charset="0"/>
                <a:cs typeface="Arial" pitchFamily="34" charset="0"/>
              </a:defRPr>
            </a:lvl3pPr>
            <a:lvl4pPr marL="1600200" indent="-228600">
              <a:lnSpc>
                <a:spcPct val="90000"/>
              </a:lnSpc>
              <a:spcBef>
                <a:spcPts val="300"/>
              </a:spcBef>
              <a:spcAft>
                <a:spcPts val="300"/>
              </a:spcAft>
              <a:buSzPct val="40000"/>
              <a:buFont typeface="Wingdings" pitchFamily="2" charset="2"/>
              <a:buChar char=""/>
              <a:defRPr sz="2000">
                <a:solidFill>
                  <a:srgbClr val="595959"/>
                </a:solidFill>
                <a:latin typeface="Arial" pitchFamily="34" charset="0"/>
                <a:cs typeface="Arial" pitchFamily="34" charset="0"/>
              </a:defRPr>
            </a:lvl4pPr>
            <a:lvl5pPr marL="2057400" indent="-22860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5pPr>
            <a:lvl6pPr marL="25146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6pPr>
            <a:lvl7pPr marL="29718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7pPr>
            <a:lvl8pPr marL="34290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8pPr>
            <a:lvl9pPr marL="38862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9pPr>
          </a:lstStyle>
          <a:p>
            <a:pPr eaLnBrk="1" hangingPunct="1">
              <a:lnSpc>
                <a:spcPct val="100000"/>
              </a:lnSpc>
              <a:spcBef>
                <a:spcPct val="0"/>
              </a:spcBef>
              <a:spcAft>
                <a:spcPct val="0"/>
              </a:spcAft>
              <a:buSzTx/>
              <a:buFontTx/>
              <a:buNone/>
            </a:pPr>
            <a:endParaRPr lang="zh-CN" altLang="en-US" sz="1800">
              <a:latin typeface="微软雅黑" panose="020B0503020204020204" pitchFamily="34" charset="-122"/>
              <a:ea typeface="微软雅黑" panose="020B0503020204020204" pitchFamily="34" charset="-122"/>
            </a:endParaRPr>
          </a:p>
        </p:txBody>
      </p:sp>
      <p:sp>
        <p:nvSpPr>
          <p:cNvPr id="27" name="AutoShape 6">
            <a:extLst>
              <a:ext uri="{FF2B5EF4-FFF2-40B4-BE49-F238E27FC236}">
                <a16:creationId xmlns:a16="http://schemas.microsoft.com/office/drawing/2014/main" id="{235EA191-8253-4AB2-83AB-D64396BAA141}"/>
              </a:ext>
            </a:extLst>
          </p:cNvPr>
          <p:cNvSpPr>
            <a:spLocks noChangeArrowheads="1"/>
          </p:cNvSpPr>
          <p:nvPr/>
        </p:nvSpPr>
        <p:spPr bwMode="gray">
          <a:xfrm rot="10800000">
            <a:off x="3071595" y="3619415"/>
            <a:ext cx="673883" cy="470195"/>
          </a:xfrm>
          <a:prstGeom prst="leftArrow">
            <a:avLst>
              <a:gd name="adj1" fmla="val 31250"/>
              <a:gd name="adj2" fmla="val 71571"/>
            </a:avLst>
          </a:prstGeom>
          <a:gradFill rotWithShape="1">
            <a:gsLst>
              <a:gs pos="0">
                <a:srgbClr val="666699"/>
              </a:gs>
              <a:gs pos="100000">
                <a:srgbClr val="BEBED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nSpc>
                <a:spcPct val="90000"/>
              </a:lnSpc>
              <a:spcBef>
                <a:spcPts val="300"/>
              </a:spcBef>
              <a:spcAft>
                <a:spcPts val="300"/>
              </a:spcAft>
              <a:buSzPct val="80000"/>
              <a:buFont typeface="Lucida Grande"/>
              <a:buChar char="–"/>
              <a:defRPr sz="2200">
                <a:solidFill>
                  <a:schemeClr val="tx1"/>
                </a:solidFill>
                <a:latin typeface="Arial" pitchFamily="34" charset="0"/>
                <a:cs typeface="Arial" pitchFamily="34" charset="0"/>
              </a:defRPr>
            </a:lvl1pPr>
            <a:lvl2pPr marL="742950" indent="-285750">
              <a:lnSpc>
                <a:spcPct val="90000"/>
              </a:lnSpc>
              <a:spcBef>
                <a:spcPts val="300"/>
              </a:spcBef>
              <a:spcAft>
                <a:spcPts val="300"/>
              </a:spcAft>
              <a:buSzPct val="80000"/>
              <a:buFont typeface="Arial" pitchFamily="34" charset="0"/>
              <a:buChar char="–"/>
              <a:defRPr sz="2000">
                <a:solidFill>
                  <a:schemeClr val="tx1"/>
                </a:solidFill>
                <a:latin typeface="Arial" pitchFamily="34" charset="0"/>
                <a:cs typeface="Arial" pitchFamily="34" charset="0"/>
              </a:defRPr>
            </a:lvl2pPr>
            <a:lvl3pPr marL="1143000" indent="-228600">
              <a:lnSpc>
                <a:spcPct val="90000"/>
              </a:lnSpc>
              <a:spcBef>
                <a:spcPts val="300"/>
              </a:spcBef>
              <a:spcAft>
                <a:spcPts val="300"/>
              </a:spcAft>
              <a:buSzPct val="120000"/>
              <a:buFont typeface="Wingdings" pitchFamily="2" charset="2"/>
              <a:buChar char="§"/>
              <a:defRPr sz="2400">
                <a:solidFill>
                  <a:srgbClr val="595959"/>
                </a:solidFill>
                <a:latin typeface="Arial" pitchFamily="34" charset="0"/>
                <a:cs typeface="Arial" pitchFamily="34" charset="0"/>
              </a:defRPr>
            </a:lvl3pPr>
            <a:lvl4pPr marL="1600200" indent="-228600">
              <a:lnSpc>
                <a:spcPct val="90000"/>
              </a:lnSpc>
              <a:spcBef>
                <a:spcPts val="300"/>
              </a:spcBef>
              <a:spcAft>
                <a:spcPts val="300"/>
              </a:spcAft>
              <a:buSzPct val="40000"/>
              <a:buFont typeface="Wingdings" pitchFamily="2" charset="2"/>
              <a:buChar char=""/>
              <a:defRPr sz="2000">
                <a:solidFill>
                  <a:srgbClr val="595959"/>
                </a:solidFill>
                <a:latin typeface="Arial" pitchFamily="34" charset="0"/>
                <a:cs typeface="Arial" pitchFamily="34" charset="0"/>
              </a:defRPr>
            </a:lvl4pPr>
            <a:lvl5pPr marL="2057400" indent="-22860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5pPr>
            <a:lvl6pPr marL="25146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6pPr>
            <a:lvl7pPr marL="29718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7pPr>
            <a:lvl8pPr marL="34290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8pPr>
            <a:lvl9pPr marL="38862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9pPr>
          </a:lstStyle>
          <a:p>
            <a:pPr eaLnBrk="1" hangingPunct="1">
              <a:lnSpc>
                <a:spcPct val="100000"/>
              </a:lnSpc>
              <a:spcBef>
                <a:spcPct val="0"/>
              </a:spcBef>
              <a:spcAft>
                <a:spcPct val="0"/>
              </a:spcAft>
              <a:buSzTx/>
              <a:buFontTx/>
              <a:buNone/>
            </a:pPr>
            <a:endParaRPr lang="zh-CN" altLang="en-US" sz="1800">
              <a:latin typeface="微软雅黑" panose="020B0503020204020204" pitchFamily="34" charset="-122"/>
              <a:ea typeface="微软雅黑" panose="020B0503020204020204" pitchFamily="34" charset="-122"/>
            </a:endParaRPr>
          </a:p>
        </p:txBody>
      </p:sp>
      <p:pic>
        <p:nvPicPr>
          <p:cNvPr id="28" name="Picture 7">
            <a:extLst>
              <a:ext uri="{FF2B5EF4-FFF2-40B4-BE49-F238E27FC236}">
                <a16:creationId xmlns:a16="http://schemas.microsoft.com/office/drawing/2014/main" id="{91A37B11-ADB8-4C06-9730-3C8F97C4DF3E}"/>
              </a:ext>
            </a:extLst>
          </p:cNvPr>
          <p:cNvPicPr>
            <a:picLocks noChangeAspect="1" noChangeArrowheads="1"/>
          </p:cNvPicPr>
          <p:nvPr/>
        </p:nvPicPr>
        <p:blipFill>
          <a:blip r:embed="rId6"/>
          <a:srcRect/>
          <a:stretch>
            <a:fillRect/>
          </a:stretch>
        </p:blipFill>
        <p:spPr bwMode="auto">
          <a:xfrm>
            <a:off x="3745480" y="3390849"/>
            <a:ext cx="2480672" cy="87181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8">
            <a:extLst>
              <a:ext uri="{FF2B5EF4-FFF2-40B4-BE49-F238E27FC236}">
                <a16:creationId xmlns:a16="http://schemas.microsoft.com/office/drawing/2014/main" id="{4A7A0883-1446-487E-AFCA-B552C8105456}"/>
              </a:ext>
            </a:extLst>
          </p:cNvPr>
          <p:cNvPicPr>
            <a:picLocks noChangeAspect="1" noChangeArrowheads="1"/>
          </p:cNvPicPr>
          <p:nvPr/>
        </p:nvPicPr>
        <p:blipFill>
          <a:blip r:embed="rId7"/>
          <a:srcRect/>
          <a:stretch>
            <a:fillRect/>
          </a:stretch>
        </p:blipFill>
        <p:spPr bwMode="auto">
          <a:xfrm>
            <a:off x="685800" y="3447991"/>
            <a:ext cx="2385798" cy="773862"/>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9">
            <a:extLst>
              <a:ext uri="{FF2B5EF4-FFF2-40B4-BE49-F238E27FC236}">
                <a16:creationId xmlns:a16="http://schemas.microsoft.com/office/drawing/2014/main" id="{5C9E01D8-9542-4822-813D-B38EEA83F7AA}"/>
              </a:ext>
            </a:extLst>
          </p:cNvPr>
          <p:cNvPicPr>
            <a:picLocks noChangeAspect="1" noChangeArrowheads="1"/>
          </p:cNvPicPr>
          <p:nvPr/>
        </p:nvPicPr>
        <p:blipFill>
          <a:blip r:embed="rId8"/>
          <a:srcRect/>
          <a:stretch>
            <a:fillRect/>
          </a:stretch>
        </p:blipFill>
        <p:spPr bwMode="auto">
          <a:xfrm>
            <a:off x="6968399" y="811312"/>
            <a:ext cx="1430084" cy="871819"/>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AutoShape 6">
            <a:extLst>
              <a:ext uri="{FF2B5EF4-FFF2-40B4-BE49-F238E27FC236}">
                <a16:creationId xmlns:a16="http://schemas.microsoft.com/office/drawing/2014/main" id="{EAB9BC0A-5D75-4FBA-9FCC-867FF834BE35}"/>
              </a:ext>
            </a:extLst>
          </p:cNvPr>
          <p:cNvSpPr>
            <a:spLocks noChangeArrowheads="1"/>
          </p:cNvSpPr>
          <p:nvPr/>
        </p:nvSpPr>
        <p:spPr bwMode="gray">
          <a:xfrm rot="10800000">
            <a:off x="6242895" y="3619415"/>
            <a:ext cx="672488" cy="470195"/>
          </a:xfrm>
          <a:prstGeom prst="leftArrow">
            <a:avLst>
              <a:gd name="adj1" fmla="val 31250"/>
              <a:gd name="adj2" fmla="val 71423"/>
            </a:avLst>
          </a:prstGeom>
          <a:gradFill rotWithShape="1">
            <a:gsLst>
              <a:gs pos="0">
                <a:srgbClr val="666699"/>
              </a:gs>
              <a:gs pos="100000">
                <a:srgbClr val="BEBED4"/>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a:lnSpc>
                <a:spcPct val="90000"/>
              </a:lnSpc>
              <a:spcBef>
                <a:spcPts val="300"/>
              </a:spcBef>
              <a:spcAft>
                <a:spcPts val="300"/>
              </a:spcAft>
              <a:buSzPct val="80000"/>
              <a:buFont typeface="Lucida Grande"/>
              <a:buChar char="–"/>
              <a:defRPr sz="2200">
                <a:solidFill>
                  <a:schemeClr val="tx1"/>
                </a:solidFill>
                <a:latin typeface="Arial" pitchFamily="34" charset="0"/>
                <a:cs typeface="Arial" pitchFamily="34" charset="0"/>
              </a:defRPr>
            </a:lvl1pPr>
            <a:lvl2pPr marL="742950" indent="-285750">
              <a:lnSpc>
                <a:spcPct val="90000"/>
              </a:lnSpc>
              <a:spcBef>
                <a:spcPts val="300"/>
              </a:spcBef>
              <a:spcAft>
                <a:spcPts val="300"/>
              </a:spcAft>
              <a:buSzPct val="80000"/>
              <a:buFont typeface="Arial" pitchFamily="34" charset="0"/>
              <a:buChar char="–"/>
              <a:defRPr sz="2000">
                <a:solidFill>
                  <a:schemeClr val="tx1"/>
                </a:solidFill>
                <a:latin typeface="Arial" pitchFamily="34" charset="0"/>
                <a:cs typeface="Arial" pitchFamily="34" charset="0"/>
              </a:defRPr>
            </a:lvl2pPr>
            <a:lvl3pPr marL="1143000" indent="-228600">
              <a:lnSpc>
                <a:spcPct val="90000"/>
              </a:lnSpc>
              <a:spcBef>
                <a:spcPts val="300"/>
              </a:spcBef>
              <a:spcAft>
                <a:spcPts val="300"/>
              </a:spcAft>
              <a:buSzPct val="120000"/>
              <a:buFont typeface="Wingdings" pitchFamily="2" charset="2"/>
              <a:buChar char="§"/>
              <a:defRPr sz="2400">
                <a:solidFill>
                  <a:srgbClr val="595959"/>
                </a:solidFill>
                <a:latin typeface="Arial" pitchFamily="34" charset="0"/>
                <a:cs typeface="Arial" pitchFamily="34" charset="0"/>
              </a:defRPr>
            </a:lvl3pPr>
            <a:lvl4pPr marL="1600200" indent="-228600">
              <a:lnSpc>
                <a:spcPct val="90000"/>
              </a:lnSpc>
              <a:spcBef>
                <a:spcPts val="300"/>
              </a:spcBef>
              <a:spcAft>
                <a:spcPts val="300"/>
              </a:spcAft>
              <a:buSzPct val="40000"/>
              <a:buFont typeface="Wingdings" pitchFamily="2" charset="2"/>
              <a:buChar char=""/>
              <a:defRPr sz="2000">
                <a:solidFill>
                  <a:srgbClr val="595959"/>
                </a:solidFill>
                <a:latin typeface="Arial" pitchFamily="34" charset="0"/>
                <a:cs typeface="Arial" pitchFamily="34" charset="0"/>
              </a:defRPr>
            </a:lvl4pPr>
            <a:lvl5pPr marL="2057400" indent="-22860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5pPr>
            <a:lvl6pPr marL="25146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6pPr>
            <a:lvl7pPr marL="29718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7pPr>
            <a:lvl8pPr marL="34290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8pPr>
            <a:lvl9pPr marL="38862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9pPr>
          </a:lstStyle>
          <a:p>
            <a:pPr eaLnBrk="1" hangingPunct="1">
              <a:lnSpc>
                <a:spcPct val="100000"/>
              </a:lnSpc>
              <a:spcBef>
                <a:spcPct val="0"/>
              </a:spcBef>
              <a:spcAft>
                <a:spcPct val="0"/>
              </a:spcAft>
              <a:buSzTx/>
              <a:buFontTx/>
              <a:buNone/>
            </a:pPr>
            <a:endParaRPr lang="zh-CN" altLang="en-US" sz="1800">
              <a:latin typeface="微软雅黑" panose="020B0503020204020204" pitchFamily="34" charset="-122"/>
              <a:ea typeface="微软雅黑" panose="020B0503020204020204" pitchFamily="34" charset="-122"/>
            </a:endParaRPr>
          </a:p>
        </p:txBody>
      </p:sp>
      <p:pic>
        <p:nvPicPr>
          <p:cNvPr id="32" name="Picture 10">
            <a:extLst>
              <a:ext uri="{FF2B5EF4-FFF2-40B4-BE49-F238E27FC236}">
                <a16:creationId xmlns:a16="http://schemas.microsoft.com/office/drawing/2014/main" id="{2FBE0B36-E433-4349-83C0-C28AB5BCA5FA}"/>
              </a:ext>
            </a:extLst>
          </p:cNvPr>
          <p:cNvPicPr>
            <a:picLocks noChangeAspect="1" noChangeArrowheads="1"/>
          </p:cNvPicPr>
          <p:nvPr/>
        </p:nvPicPr>
        <p:blipFill>
          <a:blip r:embed="rId9"/>
          <a:srcRect/>
          <a:stretch>
            <a:fillRect/>
          </a:stretch>
        </p:blipFill>
        <p:spPr bwMode="auto">
          <a:xfrm>
            <a:off x="7002732" y="3263900"/>
            <a:ext cx="1372880" cy="1105283"/>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TextBox 2">
            <a:extLst>
              <a:ext uri="{FF2B5EF4-FFF2-40B4-BE49-F238E27FC236}">
                <a16:creationId xmlns:a16="http://schemas.microsoft.com/office/drawing/2014/main" id="{E61E7EC5-6EBB-4D0A-82A8-F88D5A60F36D}"/>
              </a:ext>
            </a:extLst>
          </p:cNvPr>
          <p:cNvSpPr txBox="1">
            <a:spLocks noChangeArrowheads="1"/>
          </p:cNvSpPr>
          <p:nvPr/>
        </p:nvSpPr>
        <p:spPr bwMode="auto">
          <a:xfrm>
            <a:off x="1029020" y="4429989"/>
            <a:ext cx="1746795" cy="33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300"/>
              </a:spcBef>
              <a:spcAft>
                <a:spcPts val="300"/>
              </a:spcAft>
              <a:buSzPct val="80000"/>
              <a:buFont typeface="Lucida Grande"/>
              <a:buChar char="–"/>
              <a:defRPr sz="2200">
                <a:solidFill>
                  <a:schemeClr val="tx1"/>
                </a:solidFill>
                <a:latin typeface="Arial" pitchFamily="34" charset="0"/>
                <a:cs typeface="Arial" pitchFamily="34" charset="0"/>
              </a:defRPr>
            </a:lvl1pPr>
            <a:lvl2pPr marL="742950" indent="-285750">
              <a:lnSpc>
                <a:spcPct val="90000"/>
              </a:lnSpc>
              <a:spcBef>
                <a:spcPts val="300"/>
              </a:spcBef>
              <a:spcAft>
                <a:spcPts val="300"/>
              </a:spcAft>
              <a:buSzPct val="80000"/>
              <a:buFont typeface="Arial" pitchFamily="34" charset="0"/>
              <a:buChar char="–"/>
              <a:defRPr sz="2000">
                <a:solidFill>
                  <a:schemeClr val="tx1"/>
                </a:solidFill>
                <a:latin typeface="Arial" pitchFamily="34" charset="0"/>
                <a:cs typeface="Arial" pitchFamily="34" charset="0"/>
              </a:defRPr>
            </a:lvl2pPr>
            <a:lvl3pPr marL="1143000" indent="-228600">
              <a:lnSpc>
                <a:spcPct val="90000"/>
              </a:lnSpc>
              <a:spcBef>
                <a:spcPts val="300"/>
              </a:spcBef>
              <a:spcAft>
                <a:spcPts val="300"/>
              </a:spcAft>
              <a:buSzPct val="120000"/>
              <a:buFont typeface="Wingdings" pitchFamily="2" charset="2"/>
              <a:buChar char="§"/>
              <a:defRPr sz="2400">
                <a:solidFill>
                  <a:srgbClr val="595959"/>
                </a:solidFill>
                <a:latin typeface="Arial" pitchFamily="34" charset="0"/>
                <a:cs typeface="Arial" pitchFamily="34" charset="0"/>
              </a:defRPr>
            </a:lvl3pPr>
            <a:lvl4pPr marL="1600200" indent="-228600">
              <a:lnSpc>
                <a:spcPct val="90000"/>
              </a:lnSpc>
              <a:spcBef>
                <a:spcPts val="300"/>
              </a:spcBef>
              <a:spcAft>
                <a:spcPts val="300"/>
              </a:spcAft>
              <a:buSzPct val="40000"/>
              <a:buFont typeface="Wingdings" pitchFamily="2" charset="2"/>
              <a:buChar char=""/>
              <a:defRPr sz="2000">
                <a:solidFill>
                  <a:srgbClr val="595959"/>
                </a:solidFill>
                <a:latin typeface="Arial" pitchFamily="34" charset="0"/>
                <a:cs typeface="Arial" pitchFamily="34" charset="0"/>
              </a:defRPr>
            </a:lvl4pPr>
            <a:lvl5pPr marL="2057400" indent="-22860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5pPr>
            <a:lvl6pPr marL="25146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6pPr>
            <a:lvl7pPr marL="29718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7pPr>
            <a:lvl8pPr marL="34290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8pPr>
            <a:lvl9pPr marL="38862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9pPr>
          </a:lstStyle>
          <a:p>
            <a:pPr eaLnBrk="1" hangingPunct="1">
              <a:lnSpc>
                <a:spcPct val="100000"/>
              </a:lnSpc>
              <a:spcBef>
                <a:spcPct val="0"/>
              </a:spcBef>
              <a:spcAft>
                <a:spcPct val="0"/>
              </a:spcAft>
              <a:buSzTx/>
              <a:buFontTx/>
              <a:buNone/>
            </a:pPr>
            <a:r>
              <a:rPr lang="zh-CN" altLang="en-US" sz="1400" b="1" dirty="0">
                <a:latin typeface="微软雅黑" panose="020B0503020204020204" pitchFamily="34" charset="-122"/>
                <a:ea typeface="微软雅黑" panose="020B0503020204020204" pitchFamily="34" charset="-122"/>
              </a:rPr>
              <a:t>国家测评机构</a:t>
            </a:r>
          </a:p>
        </p:txBody>
      </p:sp>
      <p:sp>
        <p:nvSpPr>
          <p:cNvPr id="34" name="TextBox 46">
            <a:extLst>
              <a:ext uri="{FF2B5EF4-FFF2-40B4-BE49-F238E27FC236}">
                <a16:creationId xmlns:a16="http://schemas.microsoft.com/office/drawing/2014/main" id="{03111750-0022-4259-827D-44455E281522}"/>
              </a:ext>
            </a:extLst>
          </p:cNvPr>
          <p:cNvSpPr txBox="1">
            <a:spLocks noChangeArrowheads="1"/>
          </p:cNvSpPr>
          <p:nvPr/>
        </p:nvSpPr>
        <p:spPr bwMode="auto">
          <a:xfrm>
            <a:off x="4184967" y="4433308"/>
            <a:ext cx="1746795" cy="33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300"/>
              </a:spcBef>
              <a:spcAft>
                <a:spcPts val="300"/>
              </a:spcAft>
              <a:buSzPct val="80000"/>
              <a:buFont typeface="Lucida Grande"/>
              <a:buChar char="–"/>
              <a:defRPr sz="2200">
                <a:solidFill>
                  <a:schemeClr val="tx1"/>
                </a:solidFill>
                <a:latin typeface="Arial" pitchFamily="34" charset="0"/>
                <a:cs typeface="Arial" pitchFamily="34" charset="0"/>
              </a:defRPr>
            </a:lvl1pPr>
            <a:lvl2pPr marL="742950" indent="-285750">
              <a:lnSpc>
                <a:spcPct val="90000"/>
              </a:lnSpc>
              <a:spcBef>
                <a:spcPts val="300"/>
              </a:spcBef>
              <a:spcAft>
                <a:spcPts val="300"/>
              </a:spcAft>
              <a:buSzPct val="80000"/>
              <a:buFont typeface="Arial" pitchFamily="34" charset="0"/>
              <a:buChar char="–"/>
              <a:defRPr sz="2000">
                <a:solidFill>
                  <a:schemeClr val="tx1"/>
                </a:solidFill>
                <a:latin typeface="Arial" pitchFamily="34" charset="0"/>
                <a:cs typeface="Arial" pitchFamily="34" charset="0"/>
              </a:defRPr>
            </a:lvl2pPr>
            <a:lvl3pPr marL="1143000" indent="-228600">
              <a:lnSpc>
                <a:spcPct val="90000"/>
              </a:lnSpc>
              <a:spcBef>
                <a:spcPts val="300"/>
              </a:spcBef>
              <a:spcAft>
                <a:spcPts val="300"/>
              </a:spcAft>
              <a:buSzPct val="120000"/>
              <a:buFont typeface="Wingdings" pitchFamily="2" charset="2"/>
              <a:buChar char="§"/>
              <a:defRPr sz="2400">
                <a:solidFill>
                  <a:srgbClr val="595959"/>
                </a:solidFill>
                <a:latin typeface="Arial" pitchFamily="34" charset="0"/>
                <a:cs typeface="Arial" pitchFamily="34" charset="0"/>
              </a:defRPr>
            </a:lvl3pPr>
            <a:lvl4pPr marL="1600200" indent="-228600">
              <a:lnSpc>
                <a:spcPct val="90000"/>
              </a:lnSpc>
              <a:spcBef>
                <a:spcPts val="300"/>
              </a:spcBef>
              <a:spcAft>
                <a:spcPts val="300"/>
              </a:spcAft>
              <a:buSzPct val="40000"/>
              <a:buFont typeface="Wingdings" pitchFamily="2" charset="2"/>
              <a:buChar char=""/>
              <a:defRPr sz="2000">
                <a:solidFill>
                  <a:srgbClr val="595959"/>
                </a:solidFill>
                <a:latin typeface="Arial" pitchFamily="34" charset="0"/>
                <a:cs typeface="Arial" pitchFamily="34" charset="0"/>
              </a:defRPr>
            </a:lvl4pPr>
            <a:lvl5pPr marL="2057400" indent="-22860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5pPr>
            <a:lvl6pPr marL="25146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6pPr>
            <a:lvl7pPr marL="29718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7pPr>
            <a:lvl8pPr marL="34290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8pPr>
            <a:lvl9pPr marL="38862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9pPr>
          </a:lstStyle>
          <a:p>
            <a:pPr eaLnBrk="1" hangingPunct="1">
              <a:lnSpc>
                <a:spcPct val="100000"/>
              </a:lnSpc>
              <a:spcBef>
                <a:spcPct val="0"/>
              </a:spcBef>
              <a:spcAft>
                <a:spcPct val="0"/>
              </a:spcAft>
              <a:buSzTx/>
              <a:buFontTx/>
              <a:buNone/>
            </a:pPr>
            <a:r>
              <a:rPr lang="zh-CN" altLang="en-US" sz="1400" b="1" dirty="0">
                <a:latin typeface="微软雅黑" panose="020B0503020204020204" pitchFamily="34" charset="-122"/>
                <a:ea typeface="微软雅黑" panose="020B0503020204020204" pitchFamily="34" charset="-122"/>
              </a:rPr>
              <a:t>行业测评机构</a:t>
            </a:r>
          </a:p>
        </p:txBody>
      </p:sp>
      <p:sp>
        <p:nvSpPr>
          <p:cNvPr id="35" name="TextBox 47">
            <a:extLst>
              <a:ext uri="{FF2B5EF4-FFF2-40B4-BE49-F238E27FC236}">
                <a16:creationId xmlns:a16="http://schemas.microsoft.com/office/drawing/2014/main" id="{33B5F33C-BB36-4547-B6BA-84F9233BE75E}"/>
              </a:ext>
            </a:extLst>
          </p:cNvPr>
          <p:cNvSpPr txBox="1">
            <a:spLocks noChangeArrowheads="1"/>
          </p:cNvSpPr>
          <p:nvPr/>
        </p:nvSpPr>
        <p:spPr bwMode="auto">
          <a:xfrm>
            <a:off x="6999093" y="4435726"/>
            <a:ext cx="1746795" cy="33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300"/>
              </a:spcBef>
              <a:spcAft>
                <a:spcPts val="300"/>
              </a:spcAft>
              <a:buSzPct val="80000"/>
              <a:buFont typeface="Lucida Grande"/>
              <a:buChar char="–"/>
              <a:defRPr sz="2200">
                <a:solidFill>
                  <a:schemeClr val="tx1"/>
                </a:solidFill>
                <a:latin typeface="Arial" pitchFamily="34" charset="0"/>
                <a:cs typeface="Arial" pitchFamily="34" charset="0"/>
              </a:defRPr>
            </a:lvl1pPr>
            <a:lvl2pPr marL="742950" indent="-285750">
              <a:lnSpc>
                <a:spcPct val="90000"/>
              </a:lnSpc>
              <a:spcBef>
                <a:spcPts val="300"/>
              </a:spcBef>
              <a:spcAft>
                <a:spcPts val="300"/>
              </a:spcAft>
              <a:buSzPct val="80000"/>
              <a:buFont typeface="Arial" pitchFamily="34" charset="0"/>
              <a:buChar char="–"/>
              <a:defRPr sz="2000">
                <a:solidFill>
                  <a:schemeClr val="tx1"/>
                </a:solidFill>
                <a:latin typeface="Arial" pitchFamily="34" charset="0"/>
                <a:cs typeface="Arial" pitchFamily="34" charset="0"/>
              </a:defRPr>
            </a:lvl2pPr>
            <a:lvl3pPr marL="1143000" indent="-228600">
              <a:lnSpc>
                <a:spcPct val="90000"/>
              </a:lnSpc>
              <a:spcBef>
                <a:spcPts val="300"/>
              </a:spcBef>
              <a:spcAft>
                <a:spcPts val="300"/>
              </a:spcAft>
              <a:buSzPct val="120000"/>
              <a:buFont typeface="Wingdings" pitchFamily="2" charset="2"/>
              <a:buChar char="§"/>
              <a:defRPr sz="2400">
                <a:solidFill>
                  <a:srgbClr val="595959"/>
                </a:solidFill>
                <a:latin typeface="Arial" pitchFamily="34" charset="0"/>
                <a:cs typeface="Arial" pitchFamily="34" charset="0"/>
              </a:defRPr>
            </a:lvl3pPr>
            <a:lvl4pPr marL="1600200" indent="-228600">
              <a:lnSpc>
                <a:spcPct val="90000"/>
              </a:lnSpc>
              <a:spcBef>
                <a:spcPts val="300"/>
              </a:spcBef>
              <a:spcAft>
                <a:spcPts val="300"/>
              </a:spcAft>
              <a:buSzPct val="40000"/>
              <a:buFont typeface="Wingdings" pitchFamily="2" charset="2"/>
              <a:buChar char=""/>
              <a:defRPr sz="2000">
                <a:solidFill>
                  <a:srgbClr val="595959"/>
                </a:solidFill>
                <a:latin typeface="Arial" pitchFamily="34" charset="0"/>
                <a:cs typeface="Arial" pitchFamily="34" charset="0"/>
              </a:defRPr>
            </a:lvl4pPr>
            <a:lvl5pPr marL="2057400" indent="-22860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5pPr>
            <a:lvl6pPr marL="25146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6pPr>
            <a:lvl7pPr marL="29718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7pPr>
            <a:lvl8pPr marL="34290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8pPr>
            <a:lvl9pPr marL="3886200" indent="-228600" defTabSz="457200" eaLnBrk="0" fontAlgn="base" hangingPunct="0">
              <a:lnSpc>
                <a:spcPct val="90000"/>
              </a:lnSpc>
              <a:spcBef>
                <a:spcPts val="300"/>
              </a:spcBef>
              <a:spcAft>
                <a:spcPts val="300"/>
              </a:spcAft>
              <a:buSzPct val="80000"/>
              <a:buFont typeface="Lucida Grande"/>
              <a:buChar char="-"/>
              <a:defRPr sz="2000">
                <a:solidFill>
                  <a:srgbClr val="595959"/>
                </a:solidFill>
                <a:latin typeface="Arial" pitchFamily="34" charset="0"/>
                <a:cs typeface="Arial" pitchFamily="34" charset="0"/>
              </a:defRPr>
            </a:lvl9pPr>
          </a:lstStyle>
          <a:p>
            <a:pPr eaLnBrk="1" hangingPunct="1">
              <a:lnSpc>
                <a:spcPct val="100000"/>
              </a:lnSpc>
              <a:spcBef>
                <a:spcPct val="0"/>
              </a:spcBef>
              <a:spcAft>
                <a:spcPct val="0"/>
              </a:spcAft>
              <a:buSzTx/>
              <a:buFontTx/>
              <a:buNone/>
            </a:pPr>
            <a:r>
              <a:rPr lang="zh-CN" altLang="en-US" sz="1400" b="1">
                <a:latin typeface="微软雅黑" panose="020B0503020204020204" pitchFamily="34" charset="-122"/>
                <a:ea typeface="微软雅黑" panose="020B0503020204020204" pitchFamily="34" charset="-122"/>
              </a:rPr>
              <a:t>地方测评机构</a:t>
            </a:r>
          </a:p>
        </p:txBody>
      </p:sp>
    </p:spTree>
    <p:extLst>
      <p:ext uri="{BB962C8B-B14F-4D97-AF65-F5344CB8AC3E}">
        <p14:creationId xmlns:p14="http://schemas.microsoft.com/office/powerpoint/2010/main" val="3156650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cs typeface="微软雅黑"/>
              </a:rPr>
              <a:t>等级保护主要工作流程</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sp>
        <p:nvSpPr>
          <p:cNvPr id="36" name="Rectangle 3">
            <a:extLst>
              <a:ext uri="{FF2B5EF4-FFF2-40B4-BE49-F238E27FC236}">
                <a16:creationId xmlns:a16="http://schemas.microsoft.com/office/drawing/2014/main" id="{54204E16-E7AE-46BB-B999-46A0FE07835D}"/>
              </a:ext>
            </a:extLst>
          </p:cNvPr>
          <p:cNvSpPr>
            <a:spLocks noChangeArrowheads="1"/>
          </p:cNvSpPr>
          <p:nvPr/>
        </p:nvSpPr>
        <p:spPr bwMode="gray">
          <a:xfrm>
            <a:off x="4665236" y="3243094"/>
            <a:ext cx="1835097" cy="431900"/>
          </a:xfrm>
          <a:prstGeom prst="rect">
            <a:avLst/>
          </a:prstGeom>
          <a:gradFill rotWithShape="1">
            <a:gsLst>
              <a:gs pos="0">
                <a:srgbClr val="855ADA"/>
              </a:gs>
              <a:gs pos="100000">
                <a:srgbClr val="855ADA">
                  <a:gamma/>
                  <a:tint val="0"/>
                  <a:invGamma/>
                </a:srgbClr>
              </a:gs>
            </a:gsLst>
            <a:lin ang="5400000" scaled="1"/>
          </a:gradFill>
          <a:ln w="9525">
            <a:noFill/>
            <a:miter lim="800000"/>
            <a:headEnd/>
            <a:tailEnd/>
          </a:ln>
          <a:effectLst/>
        </p:spPr>
        <p:txBody>
          <a:bodyPr wrap="none" lIns="68562" tIns="34281" rIns="68562" bIns="34281"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37" name="Rectangle 4">
            <a:extLst>
              <a:ext uri="{FF2B5EF4-FFF2-40B4-BE49-F238E27FC236}">
                <a16:creationId xmlns:a16="http://schemas.microsoft.com/office/drawing/2014/main" id="{ACB68F72-F5CD-47B3-9D43-553EA773F39A}"/>
              </a:ext>
            </a:extLst>
          </p:cNvPr>
          <p:cNvSpPr>
            <a:spLocks noChangeArrowheads="1"/>
          </p:cNvSpPr>
          <p:nvPr/>
        </p:nvSpPr>
        <p:spPr bwMode="gray">
          <a:xfrm>
            <a:off x="2858713" y="3732157"/>
            <a:ext cx="1806523" cy="431900"/>
          </a:xfrm>
          <a:prstGeom prst="rect">
            <a:avLst/>
          </a:prstGeom>
          <a:gradFill rotWithShape="1">
            <a:gsLst>
              <a:gs pos="0">
                <a:srgbClr val="4EA7EA"/>
              </a:gs>
              <a:gs pos="100000">
                <a:srgbClr val="4EA7EA">
                  <a:gamma/>
                  <a:tint val="0"/>
                  <a:invGamma/>
                </a:srgbClr>
              </a:gs>
            </a:gsLst>
            <a:lin ang="5400000" scaled="1"/>
          </a:gradFill>
          <a:ln w="9525">
            <a:noFill/>
            <a:miter lim="800000"/>
            <a:headEnd/>
            <a:tailEnd/>
          </a:ln>
          <a:effectLst/>
        </p:spPr>
        <p:txBody>
          <a:bodyPr wrap="none" lIns="68562" tIns="34281" rIns="68562" bIns="34281"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38" name="Rectangle 5">
            <a:extLst>
              <a:ext uri="{FF2B5EF4-FFF2-40B4-BE49-F238E27FC236}">
                <a16:creationId xmlns:a16="http://schemas.microsoft.com/office/drawing/2014/main" id="{E7ABC8C2-25FA-4AAA-A58F-F3D21FF060A0}"/>
              </a:ext>
            </a:extLst>
          </p:cNvPr>
          <p:cNvSpPr>
            <a:spLocks noChangeArrowheads="1"/>
          </p:cNvSpPr>
          <p:nvPr/>
        </p:nvSpPr>
        <p:spPr bwMode="gray">
          <a:xfrm>
            <a:off x="1029966" y="4225985"/>
            <a:ext cx="1825572" cy="431900"/>
          </a:xfrm>
          <a:prstGeom prst="rect">
            <a:avLst/>
          </a:prstGeom>
          <a:gradFill rotWithShape="1">
            <a:gsLst>
              <a:gs pos="0">
                <a:srgbClr val="855ADA"/>
              </a:gs>
              <a:gs pos="100000">
                <a:srgbClr val="855ADA">
                  <a:gamma/>
                  <a:tint val="0"/>
                  <a:invGamma/>
                </a:srgbClr>
              </a:gs>
            </a:gsLst>
            <a:lin ang="5400000" scaled="1"/>
          </a:gradFill>
          <a:ln w="9525">
            <a:noFill/>
            <a:miter lim="800000"/>
            <a:headEnd/>
            <a:tailEnd/>
          </a:ln>
          <a:effectLst/>
        </p:spPr>
        <p:txBody>
          <a:bodyPr wrap="none" lIns="68562" tIns="34281" rIns="68562" bIns="34281" anchor="ctr"/>
          <a:lstStyle/>
          <a:p>
            <a:pPr algn="ct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39" name="AutoShape 6">
            <a:extLst>
              <a:ext uri="{FF2B5EF4-FFF2-40B4-BE49-F238E27FC236}">
                <a16:creationId xmlns:a16="http://schemas.microsoft.com/office/drawing/2014/main" id="{890B1BD4-E11E-4151-A004-31A143E15A6A}"/>
              </a:ext>
            </a:extLst>
          </p:cNvPr>
          <p:cNvSpPr>
            <a:spLocks noChangeArrowheads="1"/>
          </p:cNvSpPr>
          <p:nvPr/>
        </p:nvSpPr>
        <p:spPr bwMode="gray">
          <a:xfrm flipH="1">
            <a:off x="426733" y="3613067"/>
            <a:ext cx="2428805" cy="616093"/>
          </a:xfrm>
          <a:prstGeom prst="parallelogram">
            <a:avLst>
              <a:gd name="adj" fmla="val 98582"/>
            </a:avLst>
          </a:prstGeom>
          <a:gradFill rotWithShape="1">
            <a:gsLst>
              <a:gs pos="0">
                <a:srgbClr val="855ADA">
                  <a:gamma/>
                  <a:tint val="54510"/>
                  <a:invGamma/>
                  <a:alpha val="82001"/>
                </a:srgbClr>
              </a:gs>
              <a:gs pos="100000">
                <a:srgbClr val="855ADA">
                  <a:alpha val="50000"/>
                </a:srgbClr>
              </a:gs>
            </a:gsLst>
            <a:lin ang="18900000" scaled="1"/>
          </a:gradFill>
          <a:ln w="9525">
            <a:noFill/>
            <a:miter lim="800000"/>
            <a:headEnd/>
            <a:tailEnd/>
          </a:ln>
          <a:effectLst/>
        </p:spPr>
        <p:txBody>
          <a:bodyPr wrap="none" lIns="68562" tIns="34281" rIns="68562" bIns="34281"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40" name="AutoShape 7">
            <a:extLst>
              <a:ext uri="{FF2B5EF4-FFF2-40B4-BE49-F238E27FC236}">
                <a16:creationId xmlns:a16="http://schemas.microsoft.com/office/drawing/2014/main" id="{A6D14E96-0F73-4CC8-83E6-10001BACE3B2}"/>
              </a:ext>
            </a:extLst>
          </p:cNvPr>
          <p:cNvSpPr>
            <a:spLocks noChangeArrowheads="1"/>
          </p:cNvSpPr>
          <p:nvPr/>
        </p:nvSpPr>
        <p:spPr bwMode="gray">
          <a:xfrm flipH="1">
            <a:off x="2239606" y="3103363"/>
            <a:ext cx="2428805" cy="646262"/>
          </a:xfrm>
          <a:prstGeom prst="parallelogram">
            <a:avLst>
              <a:gd name="adj" fmla="val 96330"/>
            </a:avLst>
          </a:prstGeom>
          <a:gradFill rotWithShape="1">
            <a:gsLst>
              <a:gs pos="0">
                <a:srgbClr val="4EA7EA"/>
              </a:gs>
              <a:gs pos="100000">
                <a:srgbClr val="4EA7EA">
                  <a:gamma/>
                  <a:tint val="53725"/>
                  <a:invGamma/>
                </a:srgbClr>
              </a:gs>
            </a:gsLst>
            <a:lin ang="0" scaled="1"/>
          </a:gradFill>
          <a:ln w="9525">
            <a:noFill/>
            <a:miter lim="800000"/>
            <a:headEnd/>
            <a:tailEnd/>
          </a:ln>
          <a:effectLst/>
        </p:spPr>
        <p:txBody>
          <a:bodyPr wrap="none" lIns="68562" tIns="34281" rIns="68562" bIns="34281"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41" name="Freeform 8">
            <a:extLst>
              <a:ext uri="{FF2B5EF4-FFF2-40B4-BE49-F238E27FC236}">
                <a16:creationId xmlns:a16="http://schemas.microsoft.com/office/drawing/2014/main" id="{177D6C74-5408-43FA-AA7C-C7CA999BADA5}"/>
              </a:ext>
            </a:extLst>
          </p:cNvPr>
          <p:cNvSpPr>
            <a:spLocks/>
          </p:cNvSpPr>
          <p:nvPr/>
        </p:nvSpPr>
        <p:spPr bwMode="gray">
          <a:xfrm>
            <a:off x="2245956" y="3104950"/>
            <a:ext cx="612757" cy="1130562"/>
          </a:xfrm>
          <a:custGeom>
            <a:avLst/>
            <a:gdLst/>
            <a:ahLst/>
            <a:cxnLst>
              <a:cxn ang="0">
                <a:pos x="0" y="167"/>
              </a:cxn>
              <a:cxn ang="0">
                <a:pos x="201" y="370"/>
              </a:cxn>
              <a:cxn ang="0">
                <a:pos x="201" y="210"/>
              </a:cxn>
              <a:cxn ang="0">
                <a:pos x="0" y="0"/>
              </a:cxn>
              <a:cxn ang="0">
                <a:pos x="0" y="167"/>
              </a:cxn>
            </a:cxnLst>
            <a:rect l="0" t="0" r="r" b="b"/>
            <a:pathLst>
              <a:path w="201" h="370">
                <a:moveTo>
                  <a:pt x="0" y="167"/>
                </a:moveTo>
                <a:lnTo>
                  <a:pt x="201" y="370"/>
                </a:lnTo>
                <a:lnTo>
                  <a:pt x="201" y="210"/>
                </a:lnTo>
                <a:lnTo>
                  <a:pt x="0" y="0"/>
                </a:lnTo>
                <a:lnTo>
                  <a:pt x="0" y="167"/>
                </a:lnTo>
                <a:close/>
              </a:path>
            </a:pathLst>
          </a:custGeom>
          <a:gradFill rotWithShape="1">
            <a:gsLst>
              <a:gs pos="0">
                <a:srgbClr val="4EA7EA">
                  <a:gamma/>
                  <a:shade val="46275"/>
                  <a:invGamma/>
                </a:srgbClr>
              </a:gs>
              <a:gs pos="100000">
                <a:srgbClr val="4EA7EA"/>
              </a:gs>
            </a:gsLst>
            <a:lin ang="2700000" scaled="1"/>
          </a:gradFill>
          <a:ln w="9525">
            <a:noFill/>
            <a:round/>
            <a:headEnd/>
            <a:tailEnd/>
          </a:ln>
          <a:effectLst/>
        </p:spPr>
        <p:txBody>
          <a:bodyPr lIns="68562" tIns="34281" rIns="68562" bIns="34281"/>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42" name="AutoShape 9">
            <a:extLst>
              <a:ext uri="{FF2B5EF4-FFF2-40B4-BE49-F238E27FC236}">
                <a16:creationId xmlns:a16="http://schemas.microsoft.com/office/drawing/2014/main" id="{58F4249A-4506-47A7-94F3-A4E3E9D9A74D}"/>
              </a:ext>
            </a:extLst>
          </p:cNvPr>
          <p:cNvSpPr>
            <a:spLocks noChangeArrowheads="1"/>
          </p:cNvSpPr>
          <p:nvPr/>
        </p:nvSpPr>
        <p:spPr bwMode="gray">
          <a:xfrm flipH="1">
            <a:off x="4052478" y="2587306"/>
            <a:ext cx="2438330" cy="657377"/>
          </a:xfrm>
          <a:prstGeom prst="parallelogram">
            <a:avLst>
              <a:gd name="adj" fmla="val 92256"/>
            </a:avLst>
          </a:prstGeom>
          <a:gradFill rotWithShape="1">
            <a:gsLst>
              <a:gs pos="0">
                <a:srgbClr val="855ADA"/>
              </a:gs>
              <a:gs pos="100000">
                <a:srgbClr val="855ADA">
                  <a:gamma/>
                  <a:tint val="53725"/>
                  <a:invGamma/>
                </a:srgbClr>
              </a:gs>
            </a:gsLst>
            <a:lin ang="0" scaled="1"/>
          </a:gradFill>
          <a:ln w="9525">
            <a:noFill/>
            <a:miter lim="800000"/>
            <a:headEnd/>
            <a:tailEnd/>
          </a:ln>
          <a:effectLst/>
        </p:spPr>
        <p:txBody>
          <a:bodyPr wrap="none" lIns="68562" tIns="34281" rIns="68562" bIns="34281"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43" name="Freeform 10">
            <a:extLst>
              <a:ext uri="{FF2B5EF4-FFF2-40B4-BE49-F238E27FC236}">
                <a16:creationId xmlns:a16="http://schemas.microsoft.com/office/drawing/2014/main" id="{E97C8CBF-1D22-401D-928C-74C9EEBA7B2D}"/>
              </a:ext>
            </a:extLst>
          </p:cNvPr>
          <p:cNvSpPr>
            <a:spLocks/>
          </p:cNvSpPr>
          <p:nvPr/>
        </p:nvSpPr>
        <p:spPr bwMode="gray">
          <a:xfrm>
            <a:off x="4049303" y="2582541"/>
            <a:ext cx="615932" cy="1163907"/>
          </a:xfrm>
          <a:custGeom>
            <a:avLst/>
            <a:gdLst/>
            <a:ahLst/>
            <a:cxnLst>
              <a:cxn ang="0">
                <a:pos x="0" y="167"/>
              </a:cxn>
              <a:cxn ang="0">
                <a:pos x="201" y="370"/>
              </a:cxn>
              <a:cxn ang="0">
                <a:pos x="201" y="210"/>
              </a:cxn>
              <a:cxn ang="0">
                <a:pos x="0" y="0"/>
              </a:cxn>
              <a:cxn ang="0">
                <a:pos x="0" y="167"/>
              </a:cxn>
            </a:cxnLst>
            <a:rect l="0" t="0" r="r" b="b"/>
            <a:pathLst>
              <a:path w="201" h="370">
                <a:moveTo>
                  <a:pt x="0" y="167"/>
                </a:moveTo>
                <a:lnTo>
                  <a:pt x="201" y="370"/>
                </a:lnTo>
                <a:lnTo>
                  <a:pt x="201" y="210"/>
                </a:lnTo>
                <a:lnTo>
                  <a:pt x="0" y="0"/>
                </a:lnTo>
                <a:lnTo>
                  <a:pt x="0" y="167"/>
                </a:lnTo>
                <a:close/>
              </a:path>
            </a:pathLst>
          </a:custGeom>
          <a:gradFill rotWithShape="1">
            <a:gsLst>
              <a:gs pos="0">
                <a:srgbClr val="855ADA">
                  <a:gamma/>
                  <a:shade val="46275"/>
                  <a:invGamma/>
                </a:srgbClr>
              </a:gs>
              <a:gs pos="100000">
                <a:srgbClr val="855ADA"/>
              </a:gs>
            </a:gsLst>
            <a:lin ang="2700000" scaled="1"/>
          </a:gradFill>
          <a:ln w="9525">
            <a:noFill/>
            <a:round/>
            <a:headEnd/>
            <a:tailEnd/>
          </a:ln>
          <a:effectLst/>
        </p:spPr>
        <p:txBody>
          <a:bodyPr lIns="68562" tIns="34281" rIns="68562" bIns="34281"/>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pic>
        <p:nvPicPr>
          <p:cNvPr id="44" name="Picture 11" descr="light_shadow">
            <a:extLst>
              <a:ext uri="{FF2B5EF4-FFF2-40B4-BE49-F238E27FC236}">
                <a16:creationId xmlns:a16="http://schemas.microsoft.com/office/drawing/2014/main" id="{C46D68E6-EB9F-41DE-91A8-73B28B10B53F}"/>
              </a:ext>
            </a:extLst>
          </p:cNvPr>
          <p:cNvPicPr>
            <a:picLocks noChangeAspect="1" noChangeArrowheads="1"/>
          </p:cNvPicPr>
          <p:nvPr/>
        </p:nvPicPr>
        <p:blipFill>
          <a:blip r:embed="rId3">
            <a:lum bright="-76000" contrast="-4000"/>
            <a:grayscl/>
          </a:blip>
          <a:srcRect/>
          <a:stretch>
            <a:fillRect/>
          </a:stretch>
        </p:blipFill>
        <p:spPr bwMode="gray">
          <a:xfrm>
            <a:off x="1045841" y="3767090"/>
            <a:ext cx="1008034" cy="281053"/>
          </a:xfrm>
          <a:prstGeom prst="rect">
            <a:avLst/>
          </a:prstGeom>
          <a:noFill/>
          <a:ln w="9525">
            <a:noFill/>
            <a:miter lim="800000"/>
            <a:headEnd/>
            <a:tailEnd/>
          </a:ln>
        </p:spPr>
      </p:pic>
      <p:pic>
        <p:nvPicPr>
          <p:cNvPr id="45" name="Picture 12" descr="circuler_1">
            <a:extLst>
              <a:ext uri="{FF2B5EF4-FFF2-40B4-BE49-F238E27FC236}">
                <a16:creationId xmlns:a16="http://schemas.microsoft.com/office/drawing/2014/main" id="{85FF7DE2-1095-495C-8C35-4A796BDD2E3A}"/>
              </a:ext>
            </a:extLst>
          </p:cNvPr>
          <p:cNvPicPr>
            <a:picLocks noChangeAspect="1" noChangeArrowheads="1"/>
          </p:cNvPicPr>
          <p:nvPr/>
        </p:nvPicPr>
        <p:blipFill>
          <a:blip r:embed="rId4"/>
          <a:srcRect/>
          <a:stretch>
            <a:fillRect/>
          </a:stretch>
        </p:blipFill>
        <p:spPr bwMode="gray">
          <a:xfrm>
            <a:off x="958531" y="2806432"/>
            <a:ext cx="1152492" cy="1140089"/>
          </a:xfrm>
          <a:prstGeom prst="rect">
            <a:avLst/>
          </a:prstGeom>
          <a:noFill/>
          <a:ln w="9525">
            <a:noFill/>
            <a:miter lim="800000"/>
            <a:headEnd/>
            <a:tailEnd/>
          </a:ln>
        </p:spPr>
      </p:pic>
      <p:sp>
        <p:nvSpPr>
          <p:cNvPr id="46" name="Oval 13">
            <a:extLst>
              <a:ext uri="{FF2B5EF4-FFF2-40B4-BE49-F238E27FC236}">
                <a16:creationId xmlns:a16="http://schemas.microsoft.com/office/drawing/2014/main" id="{B281A1D4-86E5-4757-A27B-9413F35ADA87}"/>
              </a:ext>
            </a:extLst>
          </p:cNvPr>
          <p:cNvSpPr>
            <a:spLocks noChangeArrowheads="1"/>
          </p:cNvSpPr>
          <p:nvPr/>
        </p:nvSpPr>
        <p:spPr bwMode="gray">
          <a:xfrm>
            <a:off x="958532" y="2806431"/>
            <a:ext cx="1144554" cy="1143265"/>
          </a:xfrm>
          <a:prstGeom prst="ellipse">
            <a:avLst/>
          </a:prstGeom>
          <a:gradFill rotWithShape="1">
            <a:gsLst>
              <a:gs pos="0">
                <a:srgbClr val="855ADA">
                  <a:alpha val="45000"/>
                </a:srgbClr>
              </a:gs>
              <a:gs pos="50000">
                <a:srgbClr val="855ADA">
                  <a:gamma/>
                  <a:tint val="54510"/>
                  <a:invGamma/>
                  <a:alpha val="89999"/>
                </a:srgbClr>
              </a:gs>
              <a:gs pos="100000">
                <a:srgbClr val="855ADA">
                  <a:alpha val="45000"/>
                </a:srgbClr>
              </a:gs>
            </a:gsLst>
            <a:lin ang="5400000" scaled="1"/>
          </a:gradFill>
          <a:ln w="9525" algn="ctr">
            <a:noFill/>
            <a:round/>
            <a:headEnd/>
            <a:tailEnd/>
          </a:ln>
          <a:effectLst/>
        </p:spPr>
        <p:txBody>
          <a:bodyPr wrap="none" lIns="68562" tIns="34281" rIns="68562" bIns="34281"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47" name="Freeform 14">
            <a:extLst>
              <a:ext uri="{FF2B5EF4-FFF2-40B4-BE49-F238E27FC236}">
                <a16:creationId xmlns:a16="http://schemas.microsoft.com/office/drawing/2014/main" id="{E0D1B708-9506-4053-8519-9478953B07F8}"/>
              </a:ext>
            </a:extLst>
          </p:cNvPr>
          <p:cNvSpPr>
            <a:spLocks/>
          </p:cNvSpPr>
          <p:nvPr/>
        </p:nvSpPr>
        <p:spPr bwMode="gray">
          <a:xfrm>
            <a:off x="1077590" y="2830248"/>
            <a:ext cx="898499" cy="395380"/>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855ADA">
                  <a:alpha val="17998"/>
                </a:srgbClr>
              </a:gs>
            </a:gsLst>
            <a:lin ang="5400000" scaled="1"/>
          </a:gradFill>
          <a:ln w="0">
            <a:noFill/>
            <a:round/>
            <a:headEnd/>
            <a:tailEnd/>
          </a:ln>
        </p:spPr>
        <p:txBody>
          <a:bodyPr lIns="68562" tIns="34281" rIns="68562" bIns="34281"/>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pic>
        <p:nvPicPr>
          <p:cNvPr id="48" name="Picture 15" descr="light_shadow">
            <a:extLst>
              <a:ext uri="{FF2B5EF4-FFF2-40B4-BE49-F238E27FC236}">
                <a16:creationId xmlns:a16="http://schemas.microsoft.com/office/drawing/2014/main" id="{5C01D450-27BF-44EA-B0CF-E60E0DAE3B9C}"/>
              </a:ext>
            </a:extLst>
          </p:cNvPr>
          <p:cNvPicPr>
            <a:picLocks noChangeAspect="1" noChangeArrowheads="1"/>
          </p:cNvPicPr>
          <p:nvPr/>
        </p:nvPicPr>
        <p:blipFill>
          <a:blip r:embed="rId3">
            <a:lum bright="-76000" contrast="-4000"/>
            <a:grayscl/>
          </a:blip>
          <a:srcRect/>
          <a:stretch>
            <a:fillRect/>
          </a:stretch>
        </p:blipFill>
        <p:spPr bwMode="gray">
          <a:xfrm>
            <a:off x="2888874" y="3263738"/>
            <a:ext cx="1008033" cy="281052"/>
          </a:xfrm>
          <a:prstGeom prst="rect">
            <a:avLst/>
          </a:prstGeom>
          <a:noFill/>
          <a:ln w="9525">
            <a:noFill/>
            <a:miter lim="800000"/>
            <a:headEnd/>
            <a:tailEnd/>
          </a:ln>
        </p:spPr>
      </p:pic>
      <p:pic>
        <p:nvPicPr>
          <p:cNvPr id="49" name="Picture 16" descr="circuler_1">
            <a:extLst>
              <a:ext uri="{FF2B5EF4-FFF2-40B4-BE49-F238E27FC236}">
                <a16:creationId xmlns:a16="http://schemas.microsoft.com/office/drawing/2014/main" id="{DC2ED2E1-2B60-401F-BFB6-7DF87D97473E}"/>
              </a:ext>
            </a:extLst>
          </p:cNvPr>
          <p:cNvPicPr>
            <a:picLocks noChangeAspect="1" noChangeArrowheads="1"/>
          </p:cNvPicPr>
          <p:nvPr/>
        </p:nvPicPr>
        <p:blipFill>
          <a:blip r:embed="rId4"/>
          <a:srcRect/>
          <a:stretch>
            <a:fillRect/>
          </a:stretch>
        </p:blipFill>
        <p:spPr bwMode="gray">
          <a:xfrm>
            <a:off x="2801565" y="2303077"/>
            <a:ext cx="1152492" cy="1140089"/>
          </a:xfrm>
          <a:prstGeom prst="rect">
            <a:avLst/>
          </a:prstGeom>
          <a:noFill/>
          <a:ln w="9525">
            <a:noFill/>
            <a:miter lim="800000"/>
            <a:headEnd/>
            <a:tailEnd/>
          </a:ln>
        </p:spPr>
      </p:pic>
      <p:sp>
        <p:nvSpPr>
          <p:cNvPr id="50" name="Oval 17">
            <a:extLst>
              <a:ext uri="{FF2B5EF4-FFF2-40B4-BE49-F238E27FC236}">
                <a16:creationId xmlns:a16="http://schemas.microsoft.com/office/drawing/2014/main" id="{2C4DBDB9-3E65-4C0B-A865-54AAADC4A900}"/>
              </a:ext>
            </a:extLst>
          </p:cNvPr>
          <p:cNvSpPr>
            <a:spLocks noChangeArrowheads="1"/>
          </p:cNvSpPr>
          <p:nvPr/>
        </p:nvSpPr>
        <p:spPr bwMode="gray">
          <a:xfrm>
            <a:off x="2801565" y="2303076"/>
            <a:ext cx="1144555" cy="1143265"/>
          </a:xfrm>
          <a:prstGeom prst="ellipse">
            <a:avLst/>
          </a:prstGeom>
          <a:gradFill rotWithShape="1">
            <a:gsLst>
              <a:gs pos="0">
                <a:srgbClr val="4EA7EA">
                  <a:gamma/>
                  <a:shade val="26275"/>
                  <a:invGamma/>
                  <a:alpha val="89999"/>
                </a:srgbClr>
              </a:gs>
              <a:gs pos="50000">
                <a:srgbClr val="4EA7EA">
                  <a:alpha val="45000"/>
                </a:srgbClr>
              </a:gs>
              <a:gs pos="100000">
                <a:srgbClr val="4EA7EA">
                  <a:gamma/>
                  <a:shade val="26275"/>
                  <a:invGamma/>
                  <a:alpha val="89999"/>
                </a:srgbClr>
              </a:gs>
            </a:gsLst>
            <a:lin ang="5400000" scaled="1"/>
          </a:gradFill>
          <a:ln w="9525" algn="ctr">
            <a:noFill/>
            <a:round/>
            <a:headEnd/>
            <a:tailEnd/>
          </a:ln>
          <a:effectLst/>
        </p:spPr>
        <p:txBody>
          <a:bodyPr wrap="none" lIns="68562" tIns="34281" rIns="68562" bIns="34281"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51" name="Freeform 18">
            <a:extLst>
              <a:ext uri="{FF2B5EF4-FFF2-40B4-BE49-F238E27FC236}">
                <a16:creationId xmlns:a16="http://schemas.microsoft.com/office/drawing/2014/main" id="{B7F18F27-ED24-4138-B97B-7F4C2943D0D4}"/>
              </a:ext>
            </a:extLst>
          </p:cNvPr>
          <p:cNvSpPr>
            <a:spLocks/>
          </p:cNvSpPr>
          <p:nvPr/>
        </p:nvSpPr>
        <p:spPr bwMode="gray">
          <a:xfrm>
            <a:off x="2920625" y="2326896"/>
            <a:ext cx="898499" cy="395378"/>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4EA7EA">
                  <a:alpha val="17998"/>
                </a:srgbClr>
              </a:gs>
            </a:gsLst>
            <a:lin ang="5400000" scaled="1"/>
          </a:gradFill>
          <a:ln w="0">
            <a:noFill/>
            <a:round/>
            <a:headEnd/>
            <a:tailEnd/>
          </a:ln>
        </p:spPr>
        <p:txBody>
          <a:bodyPr lIns="68562" tIns="34281" rIns="68562" bIns="34281"/>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pic>
        <p:nvPicPr>
          <p:cNvPr id="52" name="Picture 19" descr="light_shadow">
            <a:extLst>
              <a:ext uri="{FF2B5EF4-FFF2-40B4-BE49-F238E27FC236}">
                <a16:creationId xmlns:a16="http://schemas.microsoft.com/office/drawing/2014/main" id="{1AC7DF00-104C-4A58-A44F-817CCD37B079}"/>
              </a:ext>
            </a:extLst>
          </p:cNvPr>
          <p:cNvPicPr>
            <a:picLocks noChangeAspect="1" noChangeArrowheads="1"/>
          </p:cNvPicPr>
          <p:nvPr/>
        </p:nvPicPr>
        <p:blipFill>
          <a:blip r:embed="rId3">
            <a:lum bright="-76000" contrast="-4000"/>
            <a:grayscl/>
          </a:blip>
          <a:srcRect/>
          <a:stretch>
            <a:fillRect/>
          </a:stretch>
        </p:blipFill>
        <p:spPr bwMode="gray">
          <a:xfrm>
            <a:off x="4809694" y="2776261"/>
            <a:ext cx="1008033" cy="281053"/>
          </a:xfrm>
          <a:prstGeom prst="rect">
            <a:avLst/>
          </a:prstGeom>
          <a:noFill/>
          <a:ln w="9525">
            <a:noFill/>
            <a:miter lim="800000"/>
            <a:headEnd/>
            <a:tailEnd/>
          </a:ln>
        </p:spPr>
      </p:pic>
      <p:pic>
        <p:nvPicPr>
          <p:cNvPr id="53" name="Picture 20" descr="circuler_1">
            <a:extLst>
              <a:ext uri="{FF2B5EF4-FFF2-40B4-BE49-F238E27FC236}">
                <a16:creationId xmlns:a16="http://schemas.microsoft.com/office/drawing/2014/main" id="{FDFE9F06-1AB4-475B-83B4-7A5D553E8217}"/>
              </a:ext>
            </a:extLst>
          </p:cNvPr>
          <p:cNvPicPr>
            <a:picLocks noChangeAspect="1" noChangeArrowheads="1"/>
          </p:cNvPicPr>
          <p:nvPr/>
        </p:nvPicPr>
        <p:blipFill>
          <a:blip r:embed="rId4"/>
          <a:srcRect/>
          <a:stretch>
            <a:fillRect/>
          </a:stretch>
        </p:blipFill>
        <p:spPr bwMode="gray">
          <a:xfrm>
            <a:off x="4722384" y="1815602"/>
            <a:ext cx="1152492" cy="1140089"/>
          </a:xfrm>
          <a:prstGeom prst="rect">
            <a:avLst/>
          </a:prstGeom>
          <a:noFill/>
          <a:ln w="9525">
            <a:noFill/>
            <a:miter lim="800000"/>
            <a:headEnd/>
            <a:tailEnd/>
          </a:ln>
        </p:spPr>
      </p:pic>
      <p:sp>
        <p:nvSpPr>
          <p:cNvPr id="54" name="Oval 21">
            <a:extLst>
              <a:ext uri="{FF2B5EF4-FFF2-40B4-BE49-F238E27FC236}">
                <a16:creationId xmlns:a16="http://schemas.microsoft.com/office/drawing/2014/main" id="{EC24A7C6-3DD1-41E1-A676-24FCF9D62FEF}"/>
              </a:ext>
            </a:extLst>
          </p:cNvPr>
          <p:cNvSpPr>
            <a:spLocks noChangeArrowheads="1"/>
          </p:cNvSpPr>
          <p:nvPr/>
        </p:nvSpPr>
        <p:spPr bwMode="gray">
          <a:xfrm>
            <a:off x="4722384" y="1815602"/>
            <a:ext cx="1144555" cy="1143265"/>
          </a:xfrm>
          <a:prstGeom prst="ellipse">
            <a:avLst/>
          </a:prstGeom>
          <a:gradFill rotWithShape="1">
            <a:gsLst>
              <a:gs pos="0">
                <a:srgbClr val="855ADA">
                  <a:gamma/>
                  <a:shade val="26275"/>
                  <a:invGamma/>
                  <a:alpha val="89999"/>
                </a:srgbClr>
              </a:gs>
              <a:gs pos="50000">
                <a:srgbClr val="855ADA">
                  <a:alpha val="45000"/>
                </a:srgbClr>
              </a:gs>
              <a:gs pos="100000">
                <a:srgbClr val="855ADA">
                  <a:gamma/>
                  <a:shade val="26275"/>
                  <a:invGamma/>
                  <a:alpha val="89999"/>
                </a:srgbClr>
              </a:gs>
            </a:gsLst>
            <a:lin ang="5400000" scaled="1"/>
          </a:gradFill>
          <a:ln w="9525" algn="ctr">
            <a:noFill/>
            <a:round/>
            <a:headEnd/>
            <a:tailEnd/>
          </a:ln>
          <a:effectLst/>
        </p:spPr>
        <p:txBody>
          <a:bodyPr wrap="none" lIns="68562" tIns="34281" rIns="68562" bIns="34281"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55" name="Freeform 22">
            <a:extLst>
              <a:ext uri="{FF2B5EF4-FFF2-40B4-BE49-F238E27FC236}">
                <a16:creationId xmlns:a16="http://schemas.microsoft.com/office/drawing/2014/main" id="{1A7BA0E9-CA9A-4597-B83B-5572F9338D4A}"/>
              </a:ext>
            </a:extLst>
          </p:cNvPr>
          <p:cNvSpPr>
            <a:spLocks/>
          </p:cNvSpPr>
          <p:nvPr/>
        </p:nvSpPr>
        <p:spPr bwMode="gray">
          <a:xfrm>
            <a:off x="4841444" y="1839420"/>
            <a:ext cx="898499" cy="395380"/>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855ADA">
                  <a:alpha val="17998"/>
                </a:srgbClr>
              </a:gs>
            </a:gsLst>
            <a:lin ang="5400000" scaled="1"/>
          </a:gradFill>
          <a:ln w="0">
            <a:noFill/>
            <a:round/>
            <a:headEnd/>
            <a:tailEnd/>
          </a:ln>
        </p:spPr>
        <p:txBody>
          <a:bodyPr lIns="68562" tIns="34281" rIns="68562" bIns="34281"/>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56" name="Text Box 23">
            <a:extLst>
              <a:ext uri="{FF2B5EF4-FFF2-40B4-BE49-F238E27FC236}">
                <a16:creationId xmlns:a16="http://schemas.microsoft.com/office/drawing/2014/main" id="{C225AF28-F803-4FD7-8824-B44B17F4937D}"/>
              </a:ext>
            </a:extLst>
          </p:cNvPr>
          <p:cNvSpPr txBox="1">
            <a:spLocks noChangeArrowheads="1"/>
          </p:cNvSpPr>
          <p:nvPr/>
        </p:nvSpPr>
        <p:spPr bwMode="auto">
          <a:xfrm>
            <a:off x="1066800" y="3263900"/>
            <a:ext cx="955647" cy="284742"/>
          </a:xfrm>
          <a:prstGeom prst="rect">
            <a:avLst/>
          </a:prstGeom>
          <a:noFill/>
          <a:ln w="9525" algn="ctr">
            <a:noFill/>
            <a:miter lim="800000"/>
            <a:headEnd/>
            <a:tailEnd/>
          </a:ln>
        </p:spPr>
        <p:txBody>
          <a:bodyPr lIns="68562" tIns="34281" rIns="68562" bIns="34281">
            <a:spAutoFit/>
          </a:bodyPr>
          <a:lstStyle/>
          <a:p>
            <a:pPr eaLnBrk="0" hangingPunct="0">
              <a:spcBef>
                <a:spcPct val="50000"/>
              </a:spcBef>
            </a:pPr>
            <a:r>
              <a:rPr lang="zh-CN" altLang="en-US" sz="1400" b="1" dirty="0">
                <a:solidFill>
                  <a:srgbClr val="FF0000"/>
                </a:solidFill>
                <a:latin typeface="微软雅黑" panose="020B0503020204020204" pitchFamily="34" charset="-122"/>
                <a:ea typeface="微软雅黑" panose="020B0503020204020204" pitchFamily="34" charset="-122"/>
              </a:rPr>
              <a:t>一</a:t>
            </a:r>
            <a:r>
              <a:rPr lang="en-US" altLang="zh-CN" sz="1400" b="1" dirty="0">
                <a:solidFill>
                  <a:srgbClr val="FF0000"/>
                </a:solidFill>
                <a:latin typeface="微软雅黑" panose="020B0503020204020204" pitchFamily="34" charset="-122"/>
                <a:ea typeface="微软雅黑" panose="020B0503020204020204" pitchFamily="34" charset="-122"/>
              </a:rPr>
              <a:t>  </a:t>
            </a:r>
            <a:r>
              <a:rPr lang="zh-CN" altLang="en-US" sz="1400" b="1" dirty="0">
                <a:solidFill>
                  <a:srgbClr val="FF0000"/>
                </a:solidFill>
                <a:latin typeface="微软雅黑" panose="020B0503020204020204" pitchFamily="34" charset="-122"/>
                <a:ea typeface="微软雅黑" panose="020B0503020204020204" pitchFamily="34" charset="-122"/>
              </a:rPr>
              <a:t>定级</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57" name="Text Box 24">
            <a:extLst>
              <a:ext uri="{FF2B5EF4-FFF2-40B4-BE49-F238E27FC236}">
                <a16:creationId xmlns:a16="http://schemas.microsoft.com/office/drawing/2014/main" id="{BE811706-0FF9-46C2-8AFD-4F4245EF03D4}"/>
              </a:ext>
            </a:extLst>
          </p:cNvPr>
          <p:cNvSpPr txBox="1">
            <a:spLocks noChangeArrowheads="1"/>
          </p:cNvSpPr>
          <p:nvPr/>
        </p:nvSpPr>
        <p:spPr bwMode="auto">
          <a:xfrm>
            <a:off x="3006753" y="2699169"/>
            <a:ext cx="955647" cy="284742"/>
          </a:xfrm>
          <a:prstGeom prst="rect">
            <a:avLst/>
          </a:prstGeom>
          <a:noFill/>
          <a:ln w="9525" algn="ctr">
            <a:noFill/>
            <a:miter lim="800000"/>
            <a:headEnd/>
            <a:tailEnd/>
          </a:ln>
        </p:spPr>
        <p:txBody>
          <a:bodyPr lIns="68562" tIns="34281" rIns="68562" bIns="34281">
            <a:spAutoFit/>
          </a:bodyPr>
          <a:lstStyle/>
          <a:p>
            <a:pPr eaLnBrk="0" hangingPunct="0">
              <a:spcBef>
                <a:spcPct val="50000"/>
              </a:spcBef>
            </a:pPr>
            <a:r>
              <a:rPr lang="zh-CN" altLang="en-US" sz="1400" b="1" dirty="0">
                <a:solidFill>
                  <a:srgbClr val="FF0000"/>
                </a:solidFill>
                <a:latin typeface="微软雅黑" panose="020B0503020204020204" pitchFamily="34" charset="-122"/>
                <a:ea typeface="微软雅黑" panose="020B0503020204020204" pitchFamily="34" charset="-122"/>
              </a:rPr>
              <a:t>二</a:t>
            </a:r>
            <a:r>
              <a:rPr lang="en-US" altLang="zh-CN" sz="1400" b="1" dirty="0">
                <a:solidFill>
                  <a:srgbClr val="FF0000"/>
                </a:solidFill>
                <a:latin typeface="微软雅黑" panose="020B0503020204020204" pitchFamily="34" charset="-122"/>
                <a:ea typeface="微软雅黑" panose="020B0503020204020204" pitchFamily="34" charset="-122"/>
              </a:rPr>
              <a:t> </a:t>
            </a:r>
            <a:r>
              <a:rPr lang="zh-CN" altLang="en-US" sz="1400" b="1" dirty="0">
                <a:solidFill>
                  <a:srgbClr val="FF0000"/>
                </a:solidFill>
                <a:latin typeface="微软雅黑" panose="020B0503020204020204" pitchFamily="34" charset="-122"/>
                <a:ea typeface="微软雅黑" panose="020B0503020204020204" pitchFamily="34" charset="-122"/>
              </a:rPr>
              <a:t>备案</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58" name="Text Box 25">
            <a:extLst>
              <a:ext uri="{FF2B5EF4-FFF2-40B4-BE49-F238E27FC236}">
                <a16:creationId xmlns:a16="http://schemas.microsoft.com/office/drawing/2014/main" id="{04BEEC4B-1237-40A7-8C00-A32866F950EC}"/>
              </a:ext>
            </a:extLst>
          </p:cNvPr>
          <p:cNvSpPr txBox="1">
            <a:spLocks noChangeArrowheads="1"/>
          </p:cNvSpPr>
          <p:nvPr/>
        </p:nvSpPr>
        <p:spPr bwMode="auto">
          <a:xfrm>
            <a:off x="4744753" y="2190820"/>
            <a:ext cx="1351247" cy="284742"/>
          </a:xfrm>
          <a:prstGeom prst="rect">
            <a:avLst/>
          </a:prstGeom>
          <a:noFill/>
          <a:ln w="9525" algn="ctr">
            <a:noFill/>
            <a:miter lim="800000"/>
            <a:headEnd/>
            <a:tailEnd/>
          </a:ln>
        </p:spPr>
        <p:txBody>
          <a:bodyPr wrap="square" lIns="68562" tIns="34281" rIns="68562" bIns="34281">
            <a:spAutoFit/>
          </a:bodyPr>
          <a:lstStyle/>
          <a:p>
            <a:pPr eaLnBrk="0" hangingPunct="0">
              <a:spcBef>
                <a:spcPct val="50000"/>
              </a:spcBef>
            </a:pPr>
            <a:r>
              <a:rPr lang="zh-CN" altLang="en-US" sz="1400" b="1" dirty="0">
                <a:solidFill>
                  <a:srgbClr val="FF0000"/>
                </a:solidFill>
                <a:latin typeface="微软雅黑" panose="020B0503020204020204" pitchFamily="34" charset="-122"/>
                <a:ea typeface="微软雅黑" panose="020B0503020204020204" pitchFamily="34" charset="-122"/>
              </a:rPr>
              <a:t>三</a:t>
            </a:r>
            <a:r>
              <a:rPr lang="en-US" altLang="zh-CN" sz="1400" b="1" dirty="0">
                <a:solidFill>
                  <a:srgbClr val="FF0000"/>
                </a:solidFill>
                <a:latin typeface="微软雅黑" panose="020B0503020204020204" pitchFamily="34" charset="-122"/>
                <a:ea typeface="微软雅黑" panose="020B0503020204020204" pitchFamily="34" charset="-122"/>
              </a:rPr>
              <a:t> </a:t>
            </a:r>
            <a:r>
              <a:rPr lang="zh-CN" altLang="en-US" sz="1400" b="1" dirty="0">
                <a:solidFill>
                  <a:srgbClr val="FF0000"/>
                </a:solidFill>
                <a:latin typeface="微软雅黑" panose="020B0503020204020204" pitchFamily="34" charset="-122"/>
                <a:ea typeface="微软雅黑" panose="020B0503020204020204" pitchFamily="34" charset="-122"/>
              </a:rPr>
              <a:t>建设整改</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59" name="Text Box 27">
            <a:extLst>
              <a:ext uri="{FF2B5EF4-FFF2-40B4-BE49-F238E27FC236}">
                <a16:creationId xmlns:a16="http://schemas.microsoft.com/office/drawing/2014/main" id="{D6BD72D6-34EB-4C8F-AE8B-C6115E36FBB5}"/>
              </a:ext>
            </a:extLst>
          </p:cNvPr>
          <p:cNvSpPr txBox="1">
            <a:spLocks noChangeArrowheads="1"/>
          </p:cNvSpPr>
          <p:nvPr/>
        </p:nvSpPr>
        <p:spPr bwMode="black">
          <a:xfrm>
            <a:off x="2914100" y="3813410"/>
            <a:ext cx="1741437" cy="685187"/>
          </a:xfrm>
          <a:prstGeom prst="rect">
            <a:avLst/>
          </a:prstGeom>
          <a:noFill/>
          <a:ln w="9525">
            <a:noFill/>
            <a:miter lim="800000"/>
            <a:headEnd/>
            <a:tailEnd/>
          </a:ln>
        </p:spPr>
        <p:txBody>
          <a:bodyPr lIns="68562" tIns="34281" rIns="68562" bIns="34281">
            <a:spAutoFit/>
          </a:bodyPr>
          <a:lstStyle/>
          <a:p>
            <a:pPr>
              <a:lnSpc>
                <a:spcPct val="180000"/>
              </a:lnSpc>
              <a:buFont typeface="Wingdings" panose="05000000000000000000" pitchFamily="2" charset="2"/>
              <a:buChar char="q"/>
            </a:pPr>
            <a:r>
              <a:rPr lang="zh-CN" altLang="en-US" sz="1000" b="1" kern="0" dirty="0">
                <a:latin typeface="微软雅黑" panose="020B0503020204020204" pitchFamily="34" charset="-122"/>
                <a:ea typeface="微软雅黑" panose="020B0503020204020204" pitchFamily="34" charset="-122"/>
              </a:rPr>
              <a:t>备案是等级保护的</a:t>
            </a:r>
            <a:r>
              <a:rPr lang="zh-CN" altLang="en-US" sz="1000" b="1" kern="0" dirty="0">
                <a:solidFill>
                  <a:srgbClr val="FF0000"/>
                </a:solidFill>
                <a:latin typeface="微软雅黑" panose="020B0503020204020204" pitchFamily="34" charset="-122"/>
                <a:ea typeface="微软雅黑" panose="020B0503020204020204" pitchFamily="34" charset="-122"/>
              </a:rPr>
              <a:t>核心</a:t>
            </a:r>
            <a:endParaRPr lang="zh-CN" altLang="en-US" sz="1000" b="1" kern="0" dirty="0">
              <a:latin typeface="微软雅黑" panose="020B0503020204020204" pitchFamily="34" charset="-122"/>
              <a:ea typeface="微软雅黑" panose="020B0503020204020204" pitchFamily="34" charset="-122"/>
            </a:endParaRPr>
          </a:p>
          <a:p>
            <a:pPr marL="120642" indent="-120642">
              <a:spcBef>
                <a:spcPct val="50000"/>
              </a:spcBef>
              <a:buClr>
                <a:srgbClr val="1C1C1C"/>
              </a:buClr>
              <a:buFontTx/>
              <a:buChar char="•"/>
            </a:pPr>
            <a:endParaRPr lang="en-US" altLang="zh-CN" sz="800" b="1" dirty="0">
              <a:solidFill>
                <a:srgbClr val="333333"/>
              </a:solidFill>
              <a:latin typeface="微软雅黑" panose="020B0503020204020204" pitchFamily="34" charset="-122"/>
              <a:ea typeface="微软雅黑" panose="020B0503020204020204" pitchFamily="34" charset="-122"/>
            </a:endParaRPr>
          </a:p>
          <a:p>
            <a:pPr marL="120642" indent="-120642"/>
            <a:r>
              <a:rPr lang="en-US" altLang="zh-CN" sz="1000" dirty="0">
                <a:solidFill>
                  <a:srgbClr val="000000"/>
                </a:solidFill>
                <a:latin typeface="微软雅黑" panose="020B0503020204020204" pitchFamily="34" charset="-122"/>
                <a:ea typeface="微软雅黑" panose="020B0503020204020204" pitchFamily="34" charset="-122"/>
              </a:rPr>
              <a:t>      </a:t>
            </a:r>
            <a:endParaRPr lang="zh-CN" altLang="en-US" sz="1000" dirty="0">
              <a:solidFill>
                <a:srgbClr val="333333"/>
              </a:solidFill>
              <a:latin typeface="微软雅黑" panose="020B0503020204020204" pitchFamily="34" charset="-122"/>
              <a:ea typeface="微软雅黑" panose="020B0503020204020204" pitchFamily="34" charset="-122"/>
            </a:endParaRPr>
          </a:p>
        </p:txBody>
      </p:sp>
      <p:sp>
        <p:nvSpPr>
          <p:cNvPr id="60" name="Text Box 28">
            <a:extLst>
              <a:ext uri="{FF2B5EF4-FFF2-40B4-BE49-F238E27FC236}">
                <a16:creationId xmlns:a16="http://schemas.microsoft.com/office/drawing/2014/main" id="{B0B6A0E2-D2A8-42B1-909A-EF46BD5908FF}"/>
              </a:ext>
            </a:extLst>
          </p:cNvPr>
          <p:cNvSpPr txBox="1">
            <a:spLocks noChangeArrowheads="1"/>
          </p:cNvSpPr>
          <p:nvPr/>
        </p:nvSpPr>
        <p:spPr bwMode="black">
          <a:xfrm>
            <a:off x="4674761" y="3289143"/>
            <a:ext cx="2384356" cy="531203"/>
          </a:xfrm>
          <a:prstGeom prst="rect">
            <a:avLst/>
          </a:prstGeom>
          <a:noFill/>
          <a:ln w="9525">
            <a:noFill/>
            <a:miter lim="800000"/>
            <a:headEnd/>
            <a:tailEnd/>
          </a:ln>
        </p:spPr>
        <p:txBody>
          <a:bodyPr wrap="square" lIns="68562" tIns="34281" rIns="68562" bIns="34281">
            <a:spAutoFit/>
          </a:bodyPr>
          <a:lstStyle/>
          <a:p>
            <a:pPr>
              <a:lnSpc>
                <a:spcPct val="180000"/>
              </a:lnSpc>
              <a:buFont typeface="Wingdings" panose="05000000000000000000" pitchFamily="2" charset="2"/>
              <a:buChar char="q"/>
            </a:pPr>
            <a:r>
              <a:rPr lang="zh-CN" altLang="en-US" sz="1000" b="1" kern="0" dirty="0">
                <a:latin typeface="微软雅黑" panose="020B0503020204020204" pitchFamily="34" charset="-122"/>
                <a:ea typeface="微软雅黑" panose="020B0503020204020204" pitchFamily="34" charset="-122"/>
              </a:rPr>
              <a:t>建设整改是等级保护工作落实的</a:t>
            </a:r>
            <a:r>
              <a:rPr lang="zh-CN" altLang="en-US" sz="1000" b="1" kern="0" dirty="0">
                <a:solidFill>
                  <a:srgbClr val="FF0000"/>
                </a:solidFill>
                <a:latin typeface="微软雅黑" panose="020B0503020204020204" pitchFamily="34" charset="-122"/>
                <a:ea typeface="微软雅黑" panose="020B0503020204020204" pitchFamily="34" charset="-122"/>
              </a:rPr>
              <a:t>关键</a:t>
            </a:r>
          </a:p>
          <a:p>
            <a:pPr marL="120642" indent="-120642">
              <a:spcBef>
                <a:spcPct val="50000"/>
              </a:spcBef>
              <a:buClr>
                <a:srgbClr val="1C1C1C"/>
              </a:buClr>
              <a:buFontTx/>
              <a:buChar char="•"/>
            </a:pPr>
            <a:endParaRPr lang="en-US" altLang="zh-CN" sz="800" b="1" dirty="0">
              <a:solidFill>
                <a:srgbClr val="333333"/>
              </a:solidFill>
              <a:latin typeface="微软雅黑" panose="020B0503020204020204" pitchFamily="34" charset="-122"/>
              <a:ea typeface="微软雅黑" panose="020B0503020204020204" pitchFamily="34" charset="-122"/>
            </a:endParaRPr>
          </a:p>
        </p:txBody>
      </p:sp>
      <p:grpSp>
        <p:nvGrpSpPr>
          <p:cNvPr id="61" name="Group 29">
            <a:extLst>
              <a:ext uri="{FF2B5EF4-FFF2-40B4-BE49-F238E27FC236}">
                <a16:creationId xmlns:a16="http://schemas.microsoft.com/office/drawing/2014/main" id="{8CE8A940-760D-42F6-9E35-DB6C0FE5E947}"/>
              </a:ext>
            </a:extLst>
          </p:cNvPr>
          <p:cNvGrpSpPr>
            <a:grpSpLocks/>
          </p:cNvGrpSpPr>
          <p:nvPr/>
        </p:nvGrpSpPr>
        <p:grpSpPr bwMode="auto">
          <a:xfrm rot="-1297425" flipH="1" flipV="1">
            <a:off x="1025204" y="3644825"/>
            <a:ext cx="1062006" cy="254059"/>
            <a:chOff x="2532" y="1051"/>
            <a:chExt cx="893" cy="246"/>
          </a:xfrm>
        </p:grpSpPr>
        <p:grpSp>
          <p:nvGrpSpPr>
            <p:cNvPr id="62" name="Group 30">
              <a:extLst>
                <a:ext uri="{FF2B5EF4-FFF2-40B4-BE49-F238E27FC236}">
                  <a16:creationId xmlns:a16="http://schemas.microsoft.com/office/drawing/2014/main" id="{E090F249-CED9-4BA8-8E70-05C3D9D647AF}"/>
                </a:ext>
              </a:extLst>
            </p:cNvPr>
            <p:cNvGrpSpPr>
              <a:grpSpLocks/>
            </p:cNvGrpSpPr>
            <p:nvPr/>
          </p:nvGrpSpPr>
          <p:grpSpPr bwMode="auto">
            <a:xfrm>
              <a:off x="2532" y="1051"/>
              <a:ext cx="743" cy="185"/>
              <a:chOff x="1565" y="2568"/>
              <a:chExt cx="1118" cy="279"/>
            </a:xfrm>
          </p:grpSpPr>
          <p:sp>
            <p:nvSpPr>
              <p:cNvPr id="68" name="AutoShape 31">
                <a:extLst>
                  <a:ext uri="{FF2B5EF4-FFF2-40B4-BE49-F238E27FC236}">
                    <a16:creationId xmlns:a16="http://schemas.microsoft.com/office/drawing/2014/main" id="{41E01F7F-3BD0-4290-8062-C5931453527E}"/>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69" name="AutoShape 32">
                <a:extLst>
                  <a:ext uri="{FF2B5EF4-FFF2-40B4-BE49-F238E27FC236}">
                    <a16:creationId xmlns:a16="http://schemas.microsoft.com/office/drawing/2014/main" id="{B1EC3370-29B6-4393-86F1-34F5DBA5B6C1}"/>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70" name="AutoShape 33">
                <a:extLst>
                  <a:ext uri="{FF2B5EF4-FFF2-40B4-BE49-F238E27FC236}">
                    <a16:creationId xmlns:a16="http://schemas.microsoft.com/office/drawing/2014/main" id="{C8DF1CDE-A902-478B-AA12-CA3AF58045ED}"/>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71" name="AutoShape 34">
                <a:extLst>
                  <a:ext uri="{FF2B5EF4-FFF2-40B4-BE49-F238E27FC236}">
                    <a16:creationId xmlns:a16="http://schemas.microsoft.com/office/drawing/2014/main" id="{D86C9FBA-0275-485E-82B1-BDD2930D7621}"/>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w="9525">
                <a:noFill/>
                <a:miter lim="800000"/>
                <a:headEnd/>
                <a:tailEnd/>
              </a:ln>
            </p:spPr>
            <p:txBody>
              <a:bodyPr wrap="none"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grpSp>
        <p:grpSp>
          <p:nvGrpSpPr>
            <p:cNvPr id="63" name="Group 35">
              <a:extLst>
                <a:ext uri="{FF2B5EF4-FFF2-40B4-BE49-F238E27FC236}">
                  <a16:creationId xmlns:a16="http://schemas.microsoft.com/office/drawing/2014/main" id="{F0C1149C-B3EC-4838-A98C-B6417A184E2D}"/>
                </a:ext>
              </a:extLst>
            </p:cNvPr>
            <p:cNvGrpSpPr>
              <a:grpSpLocks/>
            </p:cNvGrpSpPr>
            <p:nvPr/>
          </p:nvGrpSpPr>
          <p:grpSpPr bwMode="auto">
            <a:xfrm rot="1353540">
              <a:off x="2682" y="1111"/>
              <a:ext cx="743" cy="186"/>
              <a:chOff x="1565" y="2568"/>
              <a:chExt cx="1118" cy="279"/>
            </a:xfrm>
          </p:grpSpPr>
          <p:sp>
            <p:nvSpPr>
              <p:cNvPr id="64" name="AutoShape 36">
                <a:extLst>
                  <a:ext uri="{FF2B5EF4-FFF2-40B4-BE49-F238E27FC236}">
                    <a16:creationId xmlns:a16="http://schemas.microsoft.com/office/drawing/2014/main" id="{F4B0561B-2678-4087-9D14-C00B6F3AF874}"/>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w="9525">
                <a:noFill/>
                <a:miter lim="800000"/>
                <a:headEnd/>
                <a:tailEnd/>
              </a:ln>
            </p:spPr>
            <p:txBody>
              <a:bodyPr wrap="none"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65" name="AutoShape 37">
                <a:extLst>
                  <a:ext uri="{FF2B5EF4-FFF2-40B4-BE49-F238E27FC236}">
                    <a16:creationId xmlns:a16="http://schemas.microsoft.com/office/drawing/2014/main" id="{A80A1C3F-BBFC-46E7-AFF7-88FE1F9CFA12}"/>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w="9525">
                <a:noFill/>
                <a:miter lim="800000"/>
                <a:headEnd/>
                <a:tailEnd/>
              </a:ln>
            </p:spPr>
            <p:txBody>
              <a:bodyPr wrap="none"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66" name="AutoShape 38">
                <a:extLst>
                  <a:ext uri="{FF2B5EF4-FFF2-40B4-BE49-F238E27FC236}">
                    <a16:creationId xmlns:a16="http://schemas.microsoft.com/office/drawing/2014/main" id="{12A35842-B170-42C5-9E9C-B33DA0E28EDB}"/>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w="9525">
                <a:noFill/>
                <a:miter lim="800000"/>
                <a:headEnd/>
                <a:tailEnd/>
              </a:ln>
            </p:spPr>
            <p:txBody>
              <a:bodyPr wrap="none"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67" name="AutoShape 39">
                <a:extLst>
                  <a:ext uri="{FF2B5EF4-FFF2-40B4-BE49-F238E27FC236}">
                    <a16:creationId xmlns:a16="http://schemas.microsoft.com/office/drawing/2014/main" id="{1A89E3DA-C1DA-4880-8DC0-0639458C443D}"/>
                  </a:ext>
                </a:extLst>
              </p:cNvPr>
              <p:cNvSpPr>
                <a:spLocks noChangeArrowheads="1"/>
              </p:cNvSpPr>
              <p:nvPr/>
            </p:nvSpPr>
            <p:spPr bwMode="white">
              <a:xfrm rot="6906312">
                <a:off x="2161" y="2326"/>
                <a:ext cx="227" cy="816"/>
              </a:xfrm>
              <a:prstGeom prst="moon">
                <a:avLst>
                  <a:gd name="adj" fmla="val 49773"/>
                </a:avLst>
              </a:prstGeom>
              <a:solidFill>
                <a:srgbClr val="FFFFFF">
                  <a:alpha val="0"/>
                </a:srgbClr>
              </a:solidFill>
              <a:ln w="9525">
                <a:noFill/>
                <a:miter lim="800000"/>
                <a:headEnd/>
                <a:tailEnd/>
              </a:ln>
            </p:spPr>
            <p:txBody>
              <a:bodyPr wrap="none"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grpSp>
      </p:grpSp>
      <p:grpSp>
        <p:nvGrpSpPr>
          <p:cNvPr id="72" name="Group 40">
            <a:extLst>
              <a:ext uri="{FF2B5EF4-FFF2-40B4-BE49-F238E27FC236}">
                <a16:creationId xmlns:a16="http://schemas.microsoft.com/office/drawing/2014/main" id="{F57FB76A-7FB6-42EB-96D8-05DC07C82864}"/>
              </a:ext>
            </a:extLst>
          </p:cNvPr>
          <p:cNvGrpSpPr>
            <a:grpSpLocks/>
          </p:cNvGrpSpPr>
          <p:nvPr/>
        </p:nvGrpSpPr>
        <p:grpSpPr bwMode="auto">
          <a:xfrm rot="-1297425" flipH="1" flipV="1">
            <a:off x="2915861" y="3170052"/>
            <a:ext cx="1062007" cy="254059"/>
            <a:chOff x="2532" y="1051"/>
            <a:chExt cx="893" cy="246"/>
          </a:xfrm>
        </p:grpSpPr>
        <p:grpSp>
          <p:nvGrpSpPr>
            <p:cNvPr id="73" name="Group 41">
              <a:extLst>
                <a:ext uri="{FF2B5EF4-FFF2-40B4-BE49-F238E27FC236}">
                  <a16:creationId xmlns:a16="http://schemas.microsoft.com/office/drawing/2014/main" id="{17518D10-1DC3-4B4E-AEBB-695E02F8E6EC}"/>
                </a:ext>
              </a:extLst>
            </p:cNvPr>
            <p:cNvGrpSpPr>
              <a:grpSpLocks/>
            </p:cNvGrpSpPr>
            <p:nvPr/>
          </p:nvGrpSpPr>
          <p:grpSpPr bwMode="auto">
            <a:xfrm>
              <a:off x="2532" y="1051"/>
              <a:ext cx="743" cy="185"/>
              <a:chOff x="1565" y="2568"/>
              <a:chExt cx="1118" cy="279"/>
            </a:xfrm>
          </p:grpSpPr>
          <p:sp>
            <p:nvSpPr>
              <p:cNvPr id="79" name="AutoShape 42">
                <a:extLst>
                  <a:ext uri="{FF2B5EF4-FFF2-40B4-BE49-F238E27FC236}">
                    <a16:creationId xmlns:a16="http://schemas.microsoft.com/office/drawing/2014/main" id="{FBC66A57-96F9-43B9-8092-6F5E51ED35E9}"/>
                  </a:ext>
                </a:extLst>
              </p:cNvPr>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80" name="AutoShape 43">
                <a:extLst>
                  <a:ext uri="{FF2B5EF4-FFF2-40B4-BE49-F238E27FC236}">
                    <a16:creationId xmlns:a16="http://schemas.microsoft.com/office/drawing/2014/main" id="{2A2AE9F3-8F2A-4BE8-A289-65CF659791F1}"/>
                  </a:ext>
                </a:extLst>
              </p:cNvPr>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81" name="AutoShape 44">
                <a:extLst>
                  <a:ext uri="{FF2B5EF4-FFF2-40B4-BE49-F238E27FC236}">
                    <a16:creationId xmlns:a16="http://schemas.microsoft.com/office/drawing/2014/main" id="{3632ED19-F86F-4F23-8BAC-AD43ED22FF55}"/>
                  </a:ext>
                </a:extLst>
              </p:cNvPr>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82" name="AutoShape 45">
                <a:extLst>
                  <a:ext uri="{FF2B5EF4-FFF2-40B4-BE49-F238E27FC236}">
                    <a16:creationId xmlns:a16="http://schemas.microsoft.com/office/drawing/2014/main" id="{C6F3F550-E9FC-49DD-8B97-9D90A68D5206}"/>
                  </a:ext>
                </a:extLst>
              </p:cNvPr>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grpSp>
        <p:grpSp>
          <p:nvGrpSpPr>
            <p:cNvPr id="74" name="Group 46">
              <a:extLst>
                <a:ext uri="{FF2B5EF4-FFF2-40B4-BE49-F238E27FC236}">
                  <a16:creationId xmlns:a16="http://schemas.microsoft.com/office/drawing/2014/main" id="{81DB848D-E9F1-42AB-90BE-D1354210A8C9}"/>
                </a:ext>
              </a:extLst>
            </p:cNvPr>
            <p:cNvGrpSpPr>
              <a:grpSpLocks/>
            </p:cNvGrpSpPr>
            <p:nvPr/>
          </p:nvGrpSpPr>
          <p:grpSpPr bwMode="auto">
            <a:xfrm rot="1353540">
              <a:off x="2682" y="1111"/>
              <a:ext cx="743" cy="186"/>
              <a:chOff x="1565" y="2568"/>
              <a:chExt cx="1118" cy="279"/>
            </a:xfrm>
          </p:grpSpPr>
          <p:sp>
            <p:nvSpPr>
              <p:cNvPr id="75" name="AutoShape 47">
                <a:extLst>
                  <a:ext uri="{FF2B5EF4-FFF2-40B4-BE49-F238E27FC236}">
                    <a16:creationId xmlns:a16="http://schemas.microsoft.com/office/drawing/2014/main" id="{053A37D4-C0AA-45EE-B37C-6354BC7A5F62}"/>
                  </a:ext>
                </a:extLst>
              </p:cNvPr>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76" name="AutoShape 48">
                <a:extLst>
                  <a:ext uri="{FF2B5EF4-FFF2-40B4-BE49-F238E27FC236}">
                    <a16:creationId xmlns:a16="http://schemas.microsoft.com/office/drawing/2014/main" id="{D4F901FF-BC7D-4761-89AE-0DA699424AFB}"/>
                  </a:ext>
                </a:extLst>
              </p:cNvPr>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77" name="AutoShape 49">
                <a:extLst>
                  <a:ext uri="{FF2B5EF4-FFF2-40B4-BE49-F238E27FC236}">
                    <a16:creationId xmlns:a16="http://schemas.microsoft.com/office/drawing/2014/main" id="{D17CB174-3F19-4A13-8226-F8345BF2C53A}"/>
                  </a:ext>
                </a:extLst>
              </p:cNvPr>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78" name="AutoShape 50">
                <a:extLst>
                  <a:ext uri="{FF2B5EF4-FFF2-40B4-BE49-F238E27FC236}">
                    <a16:creationId xmlns:a16="http://schemas.microsoft.com/office/drawing/2014/main" id="{41BAFFCB-A5A3-4E30-AEA4-7344DBC0CF57}"/>
                  </a:ext>
                </a:extLst>
              </p:cNvPr>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grpSp>
      </p:grpSp>
      <p:grpSp>
        <p:nvGrpSpPr>
          <p:cNvPr id="83" name="Group 51">
            <a:extLst>
              <a:ext uri="{FF2B5EF4-FFF2-40B4-BE49-F238E27FC236}">
                <a16:creationId xmlns:a16="http://schemas.microsoft.com/office/drawing/2014/main" id="{F7793B4A-3EE5-461F-BE3C-907A3FD313A7}"/>
              </a:ext>
            </a:extLst>
          </p:cNvPr>
          <p:cNvGrpSpPr>
            <a:grpSpLocks/>
          </p:cNvGrpSpPr>
          <p:nvPr/>
        </p:nvGrpSpPr>
        <p:grpSpPr bwMode="auto">
          <a:xfrm rot="-1297425" flipH="1" flipV="1">
            <a:off x="4765246" y="2666699"/>
            <a:ext cx="1062006" cy="254059"/>
            <a:chOff x="2532" y="1051"/>
            <a:chExt cx="893" cy="246"/>
          </a:xfrm>
        </p:grpSpPr>
        <p:grpSp>
          <p:nvGrpSpPr>
            <p:cNvPr id="84" name="Group 52">
              <a:extLst>
                <a:ext uri="{FF2B5EF4-FFF2-40B4-BE49-F238E27FC236}">
                  <a16:creationId xmlns:a16="http://schemas.microsoft.com/office/drawing/2014/main" id="{E0A2623C-4638-4DB7-A060-4D03F10AC78C}"/>
                </a:ext>
              </a:extLst>
            </p:cNvPr>
            <p:cNvGrpSpPr>
              <a:grpSpLocks/>
            </p:cNvGrpSpPr>
            <p:nvPr/>
          </p:nvGrpSpPr>
          <p:grpSpPr bwMode="auto">
            <a:xfrm>
              <a:off x="2532" y="1051"/>
              <a:ext cx="743" cy="185"/>
              <a:chOff x="1565" y="2568"/>
              <a:chExt cx="1118" cy="279"/>
            </a:xfrm>
          </p:grpSpPr>
          <p:sp>
            <p:nvSpPr>
              <p:cNvPr id="90" name="AutoShape 53">
                <a:extLst>
                  <a:ext uri="{FF2B5EF4-FFF2-40B4-BE49-F238E27FC236}">
                    <a16:creationId xmlns:a16="http://schemas.microsoft.com/office/drawing/2014/main" id="{2D6EBAA3-E955-431E-8904-F7616A1A81A8}"/>
                  </a:ext>
                </a:extLst>
              </p:cNvPr>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91" name="AutoShape 54">
                <a:extLst>
                  <a:ext uri="{FF2B5EF4-FFF2-40B4-BE49-F238E27FC236}">
                    <a16:creationId xmlns:a16="http://schemas.microsoft.com/office/drawing/2014/main" id="{C8E19694-4246-4F57-A3B5-5B2C7E7487D6}"/>
                  </a:ext>
                </a:extLst>
              </p:cNvPr>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92" name="AutoShape 55">
                <a:extLst>
                  <a:ext uri="{FF2B5EF4-FFF2-40B4-BE49-F238E27FC236}">
                    <a16:creationId xmlns:a16="http://schemas.microsoft.com/office/drawing/2014/main" id="{61B68D61-C846-4A2F-AB15-FF271A4E58A5}"/>
                  </a:ext>
                </a:extLst>
              </p:cNvPr>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93" name="AutoShape 56">
                <a:extLst>
                  <a:ext uri="{FF2B5EF4-FFF2-40B4-BE49-F238E27FC236}">
                    <a16:creationId xmlns:a16="http://schemas.microsoft.com/office/drawing/2014/main" id="{40A98FE9-4122-417B-9AC2-169FD1B18F3E}"/>
                  </a:ext>
                </a:extLst>
              </p:cNvPr>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grpSp>
        <p:grpSp>
          <p:nvGrpSpPr>
            <p:cNvPr id="85" name="Group 57">
              <a:extLst>
                <a:ext uri="{FF2B5EF4-FFF2-40B4-BE49-F238E27FC236}">
                  <a16:creationId xmlns:a16="http://schemas.microsoft.com/office/drawing/2014/main" id="{F490F777-AB8D-4C75-9415-FE9B37627EF8}"/>
                </a:ext>
              </a:extLst>
            </p:cNvPr>
            <p:cNvGrpSpPr>
              <a:grpSpLocks/>
            </p:cNvGrpSpPr>
            <p:nvPr/>
          </p:nvGrpSpPr>
          <p:grpSpPr bwMode="auto">
            <a:xfrm rot="1353540">
              <a:off x="2682" y="1111"/>
              <a:ext cx="743" cy="186"/>
              <a:chOff x="1565" y="2568"/>
              <a:chExt cx="1118" cy="279"/>
            </a:xfrm>
          </p:grpSpPr>
          <p:sp>
            <p:nvSpPr>
              <p:cNvPr id="86" name="AutoShape 58">
                <a:extLst>
                  <a:ext uri="{FF2B5EF4-FFF2-40B4-BE49-F238E27FC236}">
                    <a16:creationId xmlns:a16="http://schemas.microsoft.com/office/drawing/2014/main" id="{E014D32B-41C8-41FE-9C44-8017306070B0}"/>
                  </a:ext>
                </a:extLst>
              </p:cNvPr>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87" name="AutoShape 59">
                <a:extLst>
                  <a:ext uri="{FF2B5EF4-FFF2-40B4-BE49-F238E27FC236}">
                    <a16:creationId xmlns:a16="http://schemas.microsoft.com/office/drawing/2014/main" id="{2AE6EDBE-40D1-4323-8D22-638C3EC125AE}"/>
                  </a:ext>
                </a:extLst>
              </p:cNvPr>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88" name="AutoShape 60">
                <a:extLst>
                  <a:ext uri="{FF2B5EF4-FFF2-40B4-BE49-F238E27FC236}">
                    <a16:creationId xmlns:a16="http://schemas.microsoft.com/office/drawing/2014/main" id="{4EDF2E0E-C033-4810-851E-6459EEB6857B}"/>
                  </a:ext>
                </a:extLst>
              </p:cNvPr>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89" name="AutoShape 61">
                <a:extLst>
                  <a:ext uri="{FF2B5EF4-FFF2-40B4-BE49-F238E27FC236}">
                    <a16:creationId xmlns:a16="http://schemas.microsoft.com/office/drawing/2014/main" id="{B619C509-6280-4144-B676-F3D13D6798E5}"/>
                  </a:ext>
                </a:extLst>
              </p:cNvPr>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grpSp>
      </p:grpSp>
      <p:sp>
        <p:nvSpPr>
          <p:cNvPr id="94" name="Rectangle 63">
            <a:extLst>
              <a:ext uri="{FF2B5EF4-FFF2-40B4-BE49-F238E27FC236}">
                <a16:creationId xmlns:a16="http://schemas.microsoft.com/office/drawing/2014/main" id="{C194ED6F-597F-48A4-BA54-2C185ECD877A}"/>
              </a:ext>
            </a:extLst>
          </p:cNvPr>
          <p:cNvSpPr>
            <a:spLocks noChangeArrowheads="1"/>
          </p:cNvSpPr>
          <p:nvPr/>
        </p:nvSpPr>
        <p:spPr bwMode="gray">
          <a:xfrm>
            <a:off x="6500332" y="2749268"/>
            <a:ext cx="1835097" cy="431900"/>
          </a:xfrm>
          <a:prstGeom prst="rect">
            <a:avLst/>
          </a:prstGeom>
          <a:gradFill rotWithShape="1">
            <a:gsLst>
              <a:gs pos="0">
                <a:srgbClr val="4EA7EA"/>
              </a:gs>
              <a:gs pos="100000">
                <a:srgbClr val="4EA7EA">
                  <a:gamma/>
                  <a:tint val="0"/>
                  <a:invGamma/>
                </a:srgbClr>
              </a:gs>
            </a:gsLst>
            <a:lin ang="5400000" scaled="1"/>
          </a:gradFill>
          <a:ln w="9525">
            <a:noFill/>
            <a:miter lim="800000"/>
            <a:headEnd/>
            <a:tailEnd/>
          </a:ln>
          <a:effectLst/>
        </p:spPr>
        <p:txBody>
          <a:bodyPr wrap="none" lIns="68562" tIns="34281" rIns="68562" bIns="34281"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95" name="AutoShape 64">
            <a:extLst>
              <a:ext uri="{FF2B5EF4-FFF2-40B4-BE49-F238E27FC236}">
                <a16:creationId xmlns:a16="http://schemas.microsoft.com/office/drawing/2014/main" id="{4F0C234E-57D9-47D0-AB21-3E57C48C7B5C}"/>
              </a:ext>
            </a:extLst>
          </p:cNvPr>
          <p:cNvSpPr>
            <a:spLocks noChangeArrowheads="1"/>
          </p:cNvSpPr>
          <p:nvPr/>
        </p:nvSpPr>
        <p:spPr bwMode="gray">
          <a:xfrm flipH="1">
            <a:off x="5887575" y="2093479"/>
            <a:ext cx="2438330" cy="657377"/>
          </a:xfrm>
          <a:prstGeom prst="parallelogram">
            <a:avLst>
              <a:gd name="adj" fmla="val 92256"/>
            </a:avLst>
          </a:prstGeom>
          <a:gradFill rotWithShape="1">
            <a:gsLst>
              <a:gs pos="0">
                <a:srgbClr val="4EA7EA"/>
              </a:gs>
              <a:gs pos="100000">
                <a:srgbClr val="4EA7EA">
                  <a:gamma/>
                  <a:tint val="53725"/>
                  <a:invGamma/>
                </a:srgbClr>
              </a:gs>
            </a:gsLst>
            <a:lin ang="0" scaled="1"/>
          </a:gradFill>
          <a:ln w="9525">
            <a:noFill/>
            <a:miter lim="800000"/>
            <a:headEnd/>
            <a:tailEnd/>
          </a:ln>
          <a:effectLst/>
        </p:spPr>
        <p:txBody>
          <a:bodyPr wrap="none" lIns="68562" tIns="34281" rIns="68562" bIns="34281"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96" name="Freeform 65">
            <a:extLst>
              <a:ext uri="{FF2B5EF4-FFF2-40B4-BE49-F238E27FC236}">
                <a16:creationId xmlns:a16="http://schemas.microsoft.com/office/drawing/2014/main" id="{AD50D3D8-980F-4927-BA42-CDC788FA349C}"/>
              </a:ext>
            </a:extLst>
          </p:cNvPr>
          <p:cNvSpPr>
            <a:spLocks/>
          </p:cNvSpPr>
          <p:nvPr/>
        </p:nvSpPr>
        <p:spPr bwMode="gray">
          <a:xfrm>
            <a:off x="5884400" y="2088716"/>
            <a:ext cx="615932" cy="1163906"/>
          </a:xfrm>
          <a:custGeom>
            <a:avLst/>
            <a:gdLst/>
            <a:ahLst/>
            <a:cxnLst>
              <a:cxn ang="0">
                <a:pos x="0" y="167"/>
              </a:cxn>
              <a:cxn ang="0">
                <a:pos x="201" y="370"/>
              </a:cxn>
              <a:cxn ang="0">
                <a:pos x="201" y="210"/>
              </a:cxn>
              <a:cxn ang="0">
                <a:pos x="0" y="0"/>
              </a:cxn>
              <a:cxn ang="0">
                <a:pos x="0" y="167"/>
              </a:cxn>
            </a:cxnLst>
            <a:rect l="0" t="0" r="r" b="b"/>
            <a:pathLst>
              <a:path w="201" h="370">
                <a:moveTo>
                  <a:pt x="0" y="167"/>
                </a:moveTo>
                <a:lnTo>
                  <a:pt x="201" y="370"/>
                </a:lnTo>
                <a:lnTo>
                  <a:pt x="201" y="210"/>
                </a:lnTo>
                <a:lnTo>
                  <a:pt x="0" y="0"/>
                </a:lnTo>
                <a:lnTo>
                  <a:pt x="0" y="167"/>
                </a:lnTo>
                <a:close/>
              </a:path>
            </a:pathLst>
          </a:custGeom>
          <a:gradFill rotWithShape="1">
            <a:gsLst>
              <a:gs pos="0">
                <a:srgbClr val="4EA7EA">
                  <a:gamma/>
                  <a:shade val="46275"/>
                  <a:invGamma/>
                </a:srgbClr>
              </a:gs>
              <a:gs pos="100000">
                <a:srgbClr val="4EA7EA"/>
              </a:gs>
            </a:gsLst>
            <a:lin ang="2700000" scaled="1"/>
          </a:gradFill>
          <a:ln w="9525">
            <a:noFill/>
            <a:round/>
            <a:headEnd/>
            <a:tailEnd/>
          </a:ln>
          <a:effectLst/>
        </p:spPr>
        <p:txBody>
          <a:bodyPr lIns="68562" tIns="34281" rIns="68562" bIns="34281"/>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pic>
        <p:nvPicPr>
          <p:cNvPr id="97" name="Picture 66" descr="light_shadow">
            <a:extLst>
              <a:ext uri="{FF2B5EF4-FFF2-40B4-BE49-F238E27FC236}">
                <a16:creationId xmlns:a16="http://schemas.microsoft.com/office/drawing/2014/main" id="{48DF4D64-D6FC-473C-8AD5-0D71FDC9FC4F}"/>
              </a:ext>
            </a:extLst>
          </p:cNvPr>
          <p:cNvPicPr>
            <a:picLocks noChangeAspect="1" noChangeArrowheads="1"/>
          </p:cNvPicPr>
          <p:nvPr/>
        </p:nvPicPr>
        <p:blipFill>
          <a:blip r:embed="rId3">
            <a:lum bright="-76000" contrast="-4000"/>
            <a:grayscl/>
          </a:blip>
          <a:srcRect/>
          <a:stretch>
            <a:fillRect/>
          </a:stretch>
        </p:blipFill>
        <p:spPr bwMode="gray">
          <a:xfrm>
            <a:off x="6644791" y="2282435"/>
            <a:ext cx="1008033" cy="281052"/>
          </a:xfrm>
          <a:prstGeom prst="rect">
            <a:avLst/>
          </a:prstGeom>
          <a:noFill/>
          <a:ln w="9525">
            <a:noFill/>
            <a:miter lim="800000"/>
            <a:headEnd/>
            <a:tailEnd/>
          </a:ln>
        </p:spPr>
      </p:pic>
      <p:pic>
        <p:nvPicPr>
          <p:cNvPr id="98" name="Picture 67" descr="circuler_1">
            <a:extLst>
              <a:ext uri="{FF2B5EF4-FFF2-40B4-BE49-F238E27FC236}">
                <a16:creationId xmlns:a16="http://schemas.microsoft.com/office/drawing/2014/main" id="{233ADED3-C48A-4D73-A052-9DA5418A4047}"/>
              </a:ext>
            </a:extLst>
          </p:cNvPr>
          <p:cNvPicPr>
            <a:picLocks noChangeAspect="1" noChangeArrowheads="1"/>
          </p:cNvPicPr>
          <p:nvPr/>
        </p:nvPicPr>
        <p:blipFill>
          <a:blip r:embed="rId4"/>
          <a:srcRect/>
          <a:stretch>
            <a:fillRect/>
          </a:stretch>
        </p:blipFill>
        <p:spPr bwMode="gray">
          <a:xfrm>
            <a:off x="6557481" y="1321775"/>
            <a:ext cx="1152492" cy="1140089"/>
          </a:xfrm>
          <a:prstGeom prst="rect">
            <a:avLst/>
          </a:prstGeom>
          <a:noFill/>
          <a:ln w="9525">
            <a:noFill/>
            <a:miter lim="800000"/>
            <a:headEnd/>
            <a:tailEnd/>
          </a:ln>
        </p:spPr>
      </p:pic>
      <p:sp>
        <p:nvSpPr>
          <p:cNvPr id="99" name="Oval 68">
            <a:extLst>
              <a:ext uri="{FF2B5EF4-FFF2-40B4-BE49-F238E27FC236}">
                <a16:creationId xmlns:a16="http://schemas.microsoft.com/office/drawing/2014/main" id="{5040F368-4348-4DB7-AB5E-6BEA5A513CC3}"/>
              </a:ext>
            </a:extLst>
          </p:cNvPr>
          <p:cNvSpPr>
            <a:spLocks noChangeArrowheads="1"/>
          </p:cNvSpPr>
          <p:nvPr/>
        </p:nvSpPr>
        <p:spPr bwMode="gray">
          <a:xfrm>
            <a:off x="6557481" y="1321775"/>
            <a:ext cx="1144555" cy="1143265"/>
          </a:xfrm>
          <a:prstGeom prst="ellipse">
            <a:avLst/>
          </a:prstGeom>
          <a:gradFill rotWithShape="1">
            <a:gsLst>
              <a:gs pos="0">
                <a:srgbClr val="4EA7EA">
                  <a:gamma/>
                  <a:shade val="26275"/>
                  <a:invGamma/>
                  <a:alpha val="89999"/>
                </a:srgbClr>
              </a:gs>
              <a:gs pos="50000">
                <a:srgbClr val="4EA7EA">
                  <a:alpha val="45000"/>
                </a:srgbClr>
              </a:gs>
              <a:gs pos="100000">
                <a:srgbClr val="4EA7EA">
                  <a:gamma/>
                  <a:shade val="26275"/>
                  <a:invGamma/>
                  <a:alpha val="89999"/>
                </a:srgbClr>
              </a:gs>
            </a:gsLst>
            <a:lin ang="5400000" scaled="1"/>
          </a:gradFill>
          <a:ln w="9525" algn="ctr">
            <a:noFill/>
            <a:round/>
            <a:headEnd/>
            <a:tailEnd/>
          </a:ln>
          <a:effectLst/>
        </p:spPr>
        <p:txBody>
          <a:bodyPr wrap="none" lIns="68562" tIns="34281" rIns="68562" bIns="34281" anchor="ctr"/>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00" name="Freeform 69">
            <a:extLst>
              <a:ext uri="{FF2B5EF4-FFF2-40B4-BE49-F238E27FC236}">
                <a16:creationId xmlns:a16="http://schemas.microsoft.com/office/drawing/2014/main" id="{47FC1F28-EC28-4BB4-B38B-3DC045CDB68E}"/>
              </a:ext>
            </a:extLst>
          </p:cNvPr>
          <p:cNvSpPr>
            <a:spLocks/>
          </p:cNvSpPr>
          <p:nvPr/>
        </p:nvSpPr>
        <p:spPr bwMode="gray">
          <a:xfrm>
            <a:off x="6676541" y="1345594"/>
            <a:ext cx="898499" cy="395378"/>
          </a:xfrm>
          <a:custGeom>
            <a:avLst/>
            <a:gdLst>
              <a:gd name="T0" fmla="*/ 2147483647 w 1321"/>
              <a:gd name="T1" fmla="*/ 2147483647 h 712"/>
              <a:gd name="T2" fmla="*/ 2147483647 w 1321"/>
              <a:gd name="T3" fmla="*/ 2147483647 h 712"/>
              <a:gd name="T4" fmla="*/ 2147483647 w 1321"/>
              <a:gd name="T5" fmla="*/ 2147483647 h 712"/>
              <a:gd name="T6" fmla="*/ 2147483647 w 1321"/>
              <a:gd name="T7" fmla="*/ 2147483647 h 712"/>
              <a:gd name="T8" fmla="*/ 2147483647 w 1321"/>
              <a:gd name="T9" fmla="*/ 2147483647 h 712"/>
              <a:gd name="T10" fmla="*/ 2147483647 w 1321"/>
              <a:gd name="T11" fmla="*/ 2147483647 h 712"/>
              <a:gd name="T12" fmla="*/ 2147483647 w 1321"/>
              <a:gd name="T13" fmla="*/ 2147483647 h 712"/>
              <a:gd name="T14" fmla="*/ 2147483647 w 1321"/>
              <a:gd name="T15" fmla="*/ 2147483647 h 712"/>
              <a:gd name="T16" fmla="*/ 2147483647 w 1321"/>
              <a:gd name="T17" fmla="*/ 2147483647 h 712"/>
              <a:gd name="T18" fmla="*/ 2147483647 w 1321"/>
              <a:gd name="T19" fmla="*/ 2147483647 h 712"/>
              <a:gd name="T20" fmla="*/ 2147483647 w 1321"/>
              <a:gd name="T21" fmla="*/ 2147483647 h 712"/>
              <a:gd name="T22" fmla="*/ 2147483647 w 1321"/>
              <a:gd name="T23" fmla="*/ 2147483647 h 712"/>
              <a:gd name="T24" fmla="*/ 2147483647 w 1321"/>
              <a:gd name="T25" fmla="*/ 2147483647 h 712"/>
              <a:gd name="T26" fmla="*/ 2147483647 w 1321"/>
              <a:gd name="T27" fmla="*/ 2147483647 h 712"/>
              <a:gd name="T28" fmla="*/ 2147483647 w 1321"/>
              <a:gd name="T29" fmla="*/ 2147483647 h 712"/>
              <a:gd name="T30" fmla="*/ 2147483647 w 1321"/>
              <a:gd name="T31" fmla="*/ 2147483647 h 712"/>
              <a:gd name="T32" fmla="*/ 2147483647 w 1321"/>
              <a:gd name="T33" fmla="*/ 2147483647 h 712"/>
              <a:gd name="T34" fmla="*/ 2147483647 w 1321"/>
              <a:gd name="T35" fmla="*/ 2147483647 h 712"/>
              <a:gd name="T36" fmla="*/ 2147483647 w 1321"/>
              <a:gd name="T37" fmla="*/ 2147483647 h 712"/>
              <a:gd name="T38" fmla="*/ 2147483647 w 1321"/>
              <a:gd name="T39" fmla="*/ 2147483647 h 712"/>
              <a:gd name="T40" fmla="*/ 2147483647 w 1321"/>
              <a:gd name="T41" fmla="*/ 2147483647 h 712"/>
              <a:gd name="T42" fmla="*/ 2147483647 w 1321"/>
              <a:gd name="T43" fmla="*/ 2147483647 h 712"/>
              <a:gd name="T44" fmla="*/ 2147483647 w 1321"/>
              <a:gd name="T45" fmla="*/ 2147483647 h 712"/>
              <a:gd name="T46" fmla="*/ 2147483647 w 1321"/>
              <a:gd name="T47" fmla="*/ 2147483647 h 712"/>
              <a:gd name="T48" fmla="*/ 2147483647 w 1321"/>
              <a:gd name="T49" fmla="*/ 2147483647 h 712"/>
              <a:gd name="T50" fmla="*/ 2147483647 w 1321"/>
              <a:gd name="T51" fmla="*/ 2147483647 h 712"/>
              <a:gd name="T52" fmla="*/ 2147483647 w 1321"/>
              <a:gd name="T53" fmla="*/ 2147483647 h 712"/>
              <a:gd name="T54" fmla="*/ 2147483647 w 1321"/>
              <a:gd name="T55" fmla="*/ 2147483647 h 712"/>
              <a:gd name="T56" fmla="*/ 0 w 1321"/>
              <a:gd name="T57" fmla="*/ 2147483647 h 712"/>
              <a:gd name="T58" fmla="*/ 0 w 1321"/>
              <a:gd name="T59" fmla="*/ 2147483647 h 712"/>
              <a:gd name="T60" fmla="*/ 2147483647 w 1321"/>
              <a:gd name="T61" fmla="*/ 2147483647 h 712"/>
              <a:gd name="T62" fmla="*/ 2147483647 w 1321"/>
              <a:gd name="T63" fmla="*/ 2147483647 h 712"/>
              <a:gd name="T64" fmla="*/ 2147483647 w 1321"/>
              <a:gd name="T65" fmla="*/ 2147483647 h 712"/>
              <a:gd name="T66" fmla="*/ 2147483647 w 1321"/>
              <a:gd name="T67" fmla="*/ 2147483647 h 712"/>
              <a:gd name="T68" fmla="*/ 2147483647 w 1321"/>
              <a:gd name="T69" fmla="*/ 2147483647 h 712"/>
              <a:gd name="T70" fmla="*/ 2147483647 w 1321"/>
              <a:gd name="T71" fmla="*/ 2147483647 h 712"/>
              <a:gd name="T72" fmla="*/ 2147483647 w 1321"/>
              <a:gd name="T73" fmla="*/ 2147483647 h 712"/>
              <a:gd name="T74" fmla="*/ 2147483647 w 1321"/>
              <a:gd name="T75" fmla="*/ 2147483647 h 712"/>
              <a:gd name="T76" fmla="*/ 2147483647 w 1321"/>
              <a:gd name="T77" fmla="*/ 2147483647 h 712"/>
              <a:gd name="T78" fmla="*/ 2147483647 w 1321"/>
              <a:gd name="T79" fmla="*/ 2147483647 h 712"/>
              <a:gd name="T80" fmla="*/ 2147483647 w 1321"/>
              <a:gd name="T81" fmla="*/ 2147483647 h 712"/>
              <a:gd name="T82" fmla="*/ 2147483647 w 1321"/>
              <a:gd name="T83" fmla="*/ 0 h 712"/>
              <a:gd name="T84" fmla="*/ 2147483647 w 1321"/>
              <a:gd name="T85" fmla="*/ 0 h 712"/>
              <a:gd name="T86" fmla="*/ 2147483647 w 1321"/>
              <a:gd name="T87" fmla="*/ 2147483647 h 712"/>
              <a:gd name="T88" fmla="*/ 2147483647 w 1321"/>
              <a:gd name="T89" fmla="*/ 2147483647 h 712"/>
              <a:gd name="T90" fmla="*/ 2147483647 w 1321"/>
              <a:gd name="T91" fmla="*/ 2147483647 h 712"/>
              <a:gd name="T92" fmla="*/ 2147483647 w 1321"/>
              <a:gd name="T93" fmla="*/ 2147483647 h 712"/>
              <a:gd name="T94" fmla="*/ 2147483647 w 1321"/>
              <a:gd name="T95" fmla="*/ 2147483647 h 712"/>
              <a:gd name="T96" fmla="*/ 2147483647 w 1321"/>
              <a:gd name="T97" fmla="*/ 2147483647 h 712"/>
              <a:gd name="T98" fmla="*/ 2147483647 w 1321"/>
              <a:gd name="T99" fmla="*/ 2147483647 h 712"/>
              <a:gd name="T100" fmla="*/ 2147483647 w 1321"/>
              <a:gd name="T101" fmla="*/ 2147483647 h 712"/>
              <a:gd name="T102" fmla="*/ 2147483647 w 1321"/>
              <a:gd name="T103" fmla="*/ 2147483647 h 712"/>
              <a:gd name="T104" fmla="*/ 2147483647 w 1321"/>
              <a:gd name="T105" fmla="*/ 214748364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4EA7EA">
                  <a:alpha val="17998"/>
                </a:srgbClr>
              </a:gs>
            </a:gsLst>
            <a:lin ang="5400000" scaled="1"/>
          </a:gradFill>
          <a:ln w="0">
            <a:noFill/>
            <a:round/>
            <a:headEnd/>
            <a:tailEnd/>
          </a:ln>
        </p:spPr>
        <p:txBody>
          <a:bodyPr lIns="68562" tIns="34281" rIns="68562" bIns="34281"/>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01" name="Text Box 70">
            <a:extLst>
              <a:ext uri="{FF2B5EF4-FFF2-40B4-BE49-F238E27FC236}">
                <a16:creationId xmlns:a16="http://schemas.microsoft.com/office/drawing/2014/main" id="{7AD5EDF9-BEDC-4371-921B-C21046633F81}"/>
              </a:ext>
            </a:extLst>
          </p:cNvPr>
          <p:cNvSpPr txBox="1">
            <a:spLocks noChangeArrowheads="1"/>
          </p:cNvSpPr>
          <p:nvPr/>
        </p:nvSpPr>
        <p:spPr bwMode="auto">
          <a:xfrm>
            <a:off x="6563831" y="1708090"/>
            <a:ext cx="1122330" cy="284742"/>
          </a:xfrm>
          <a:prstGeom prst="rect">
            <a:avLst/>
          </a:prstGeom>
          <a:noFill/>
          <a:ln w="9525" algn="ctr">
            <a:noFill/>
            <a:miter lim="800000"/>
            <a:headEnd/>
            <a:tailEnd/>
          </a:ln>
        </p:spPr>
        <p:txBody>
          <a:bodyPr wrap="square" lIns="68562" tIns="34281" rIns="68562" bIns="34281">
            <a:spAutoFit/>
          </a:bodyPr>
          <a:lstStyle/>
          <a:p>
            <a:pPr eaLnBrk="0" hangingPunct="0">
              <a:spcBef>
                <a:spcPct val="50000"/>
              </a:spcBef>
            </a:pPr>
            <a:r>
              <a:rPr lang="zh-CN" altLang="en-US" sz="1400" b="1" dirty="0">
                <a:solidFill>
                  <a:srgbClr val="FF0000"/>
                </a:solidFill>
                <a:latin typeface="微软雅黑" panose="020B0503020204020204" pitchFamily="34" charset="-122"/>
                <a:ea typeface="微软雅黑" panose="020B0503020204020204" pitchFamily="34" charset="-122"/>
              </a:rPr>
              <a:t>四</a:t>
            </a:r>
            <a:r>
              <a:rPr lang="en-US" altLang="zh-CN" sz="1400" b="1" dirty="0">
                <a:solidFill>
                  <a:srgbClr val="FF0000"/>
                </a:solidFill>
                <a:latin typeface="微软雅黑" panose="020B0503020204020204" pitchFamily="34" charset="-122"/>
                <a:ea typeface="微软雅黑" panose="020B0503020204020204" pitchFamily="34" charset="-122"/>
              </a:rPr>
              <a:t> </a:t>
            </a:r>
            <a:r>
              <a:rPr lang="zh-CN" altLang="en-US" sz="1400" b="1" dirty="0">
                <a:solidFill>
                  <a:srgbClr val="FF0000"/>
                </a:solidFill>
                <a:latin typeface="微软雅黑" panose="020B0503020204020204" pitchFamily="34" charset="-122"/>
                <a:ea typeface="微软雅黑" panose="020B0503020204020204" pitchFamily="34" charset="-122"/>
              </a:rPr>
              <a:t>等级测评</a:t>
            </a:r>
            <a:endParaRPr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102" name="Text Box 71">
            <a:extLst>
              <a:ext uri="{FF2B5EF4-FFF2-40B4-BE49-F238E27FC236}">
                <a16:creationId xmlns:a16="http://schemas.microsoft.com/office/drawing/2014/main" id="{F613B0E3-8B20-4929-B626-118D96C89B05}"/>
              </a:ext>
            </a:extLst>
          </p:cNvPr>
          <p:cNvSpPr txBox="1">
            <a:spLocks noChangeArrowheads="1"/>
          </p:cNvSpPr>
          <p:nvPr/>
        </p:nvSpPr>
        <p:spPr bwMode="black">
          <a:xfrm>
            <a:off x="6535413" y="2840196"/>
            <a:ext cx="2421285" cy="346441"/>
          </a:xfrm>
          <a:prstGeom prst="rect">
            <a:avLst/>
          </a:prstGeom>
          <a:noFill/>
          <a:ln w="9525">
            <a:noFill/>
            <a:miter lim="800000"/>
            <a:headEnd/>
            <a:tailEnd/>
          </a:ln>
        </p:spPr>
        <p:txBody>
          <a:bodyPr wrap="square" lIns="68562" tIns="34281" rIns="68562" bIns="34281">
            <a:spAutoFit/>
          </a:bodyPr>
          <a:lstStyle/>
          <a:p>
            <a:pPr>
              <a:lnSpc>
                <a:spcPct val="180000"/>
              </a:lnSpc>
              <a:buFont typeface="Wingdings" panose="05000000000000000000" pitchFamily="2" charset="2"/>
              <a:buChar char="q"/>
            </a:pPr>
            <a:r>
              <a:rPr lang="zh-CN" altLang="en-US" sz="1000" b="1" kern="0" dirty="0">
                <a:latin typeface="微软雅黑" panose="020B0503020204020204" pitchFamily="34" charset="-122"/>
                <a:ea typeface="微软雅黑" panose="020B0503020204020204" pitchFamily="34" charset="-122"/>
              </a:rPr>
              <a:t>等级测评是评价安全保护状况的</a:t>
            </a:r>
            <a:r>
              <a:rPr lang="zh-CN" altLang="en-US" sz="1000" b="1" kern="0" dirty="0">
                <a:solidFill>
                  <a:srgbClr val="FF0000"/>
                </a:solidFill>
                <a:latin typeface="微软雅黑" panose="020B0503020204020204" pitchFamily="34" charset="-122"/>
                <a:ea typeface="微软雅黑" panose="020B0503020204020204" pitchFamily="34" charset="-122"/>
              </a:rPr>
              <a:t>方法</a:t>
            </a:r>
          </a:p>
        </p:txBody>
      </p:sp>
      <p:grpSp>
        <p:nvGrpSpPr>
          <p:cNvPr id="103" name="Group 72">
            <a:extLst>
              <a:ext uri="{FF2B5EF4-FFF2-40B4-BE49-F238E27FC236}">
                <a16:creationId xmlns:a16="http://schemas.microsoft.com/office/drawing/2014/main" id="{805D8182-5CE1-4CBB-87CE-C505C1BEFD6E}"/>
              </a:ext>
            </a:extLst>
          </p:cNvPr>
          <p:cNvGrpSpPr>
            <a:grpSpLocks/>
          </p:cNvGrpSpPr>
          <p:nvPr/>
        </p:nvGrpSpPr>
        <p:grpSpPr bwMode="auto">
          <a:xfrm rot="-1297425" flipH="1" flipV="1">
            <a:off x="6600343" y="2172872"/>
            <a:ext cx="1062006" cy="254059"/>
            <a:chOff x="2532" y="1051"/>
            <a:chExt cx="893" cy="246"/>
          </a:xfrm>
        </p:grpSpPr>
        <p:grpSp>
          <p:nvGrpSpPr>
            <p:cNvPr id="104" name="Group 73">
              <a:extLst>
                <a:ext uri="{FF2B5EF4-FFF2-40B4-BE49-F238E27FC236}">
                  <a16:creationId xmlns:a16="http://schemas.microsoft.com/office/drawing/2014/main" id="{43DC825B-F3E0-4DF6-B141-17B3A26687B4}"/>
                </a:ext>
              </a:extLst>
            </p:cNvPr>
            <p:cNvGrpSpPr>
              <a:grpSpLocks/>
            </p:cNvGrpSpPr>
            <p:nvPr/>
          </p:nvGrpSpPr>
          <p:grpSpPr bwMode="auto">
            <a:xfrm>
              <a:off x="2532" y="1051"/>
              <a:ext cx="743" cy="185"/>
              <a:chOff x="1565" y="2568"/>
              <a:chExt cx="1118" cy="279"/>
            </a:xfrm>
          </p:grpSpPr>
          <p:sp>
            <p:nvSpPr>
              <p:cNvPr id="110" name="AutoShape 74">
                <a:extLst>
                  <a:ext uri="{FF2B5EF4-FFF2-40B4-BE49-F238E27FC236}">
                    <a16:creationId xmlns:a16="http://schemas.microsoft.com/office/drawing/2014/main" id="{BC0E0161-61B9-4532-9EE0-01B542A7C38E}"/>
                  </a:ext>
                </a:extLst>
              </p:cNvPr>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111" name="AutoShape 75">
                <a:extLst>
                  <a:ext uri="{FF2B5EF4-FFF2-40B4-BE49-F238E27FC236}">
                    <a16:creationId xmlns:a16="http://schemas.microsoft.com/office/drawing/2014/main" id="{A3EA90E5-4EE0-4686-856C-B5DD111CA267}"/>
                  </a:ext>
                </a:extLst>
              </p:cNvPr>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112" name="AutoShape 76">
                <a:extLst>
                  <a:ext uri="{FF2B5EF4-FFF2-40B4-BE49-F238E27FC236}">
                    <a16:creationId xmlns:a16="http://schemas.microsoft.com/office/drawing/2014/main" id="{8953AABE-98B7-4C00-BC85-F4D351303E0C}"/>
                  </a:ext>
                </a:extLst>
              </p:cNvPr>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113" name="AutoShape 77">
                <a:extLst>
                  <a:ext uri="{FF2B5EF4-FFF2-40B4-BE49-F238E27FC236}">
                    <a16:creationId xmlns:a16="http://schemas.microsoft.com/office/drawing/2014/main" id="{8ACFCBE6-EDB1-4446-8A94-9A00A24CA54D}"/>
                  </a:ext>
                </a:extLst>
              </p:cNvPr>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grpSp>
        <p:grpSp>
          <p:nvGrpSpPr>
            <p:cNvPr id="105" name="Group 78">
              <a:extLst>
                <a:ext uri="{FF2B5EF4-FFF2-40B4-BE49-F238E27FC236}">
                  <a16:creationId xmlns:a16="http://schemas.microsoft.com/office/drawing/2014/main" id="{235394CC-402C-4A4A-9378-28BB71474AE4}"/>
                </a:ext>
              </a:extLst>
            </p:cNvPr>
            <p:cNvGrpSpPr>
              <a:grpSpLocks/>
            </p:cNvGrpSpPr>
            <p:nvPr/>
          </p:nvGrpSpPr>
          <p:grpSpPr bwMode="auto">
            <a:xfrm rot="1353540">
              <a:off x="2682" y="1111"/>
              <a:ext cx="743" cy="186"/>
              <a:chOff x="1565" y="2568"/>
              <a:chExt cx="1118" cy="279"/>
            </a:xfrm>
          </p:grpSpPr>
          <p:sp>
            <p:nvSpPr>
              <p:cNvPr id="106" name="AutoShape 79">
                <a:extLst>
                  <a:ext uri="{FF2B5EF4-FFF2-40B4-BE49-F238E27FC236}">
                    <a16:creationId xmlns:a16="http://schemas.microsoft.com/office/drawing/2014/main" id="{BD1F61A9-1A4A-438C-B3E8-1ABC4CCFB445}"/>
                  </a:ext>
                </a:extLst>
              </p:cNvPr>
              <p:cNvSpPr>
                <a:spLocks noChangeArrowheads="1"/>
              </p:cNvSpPr>
              <p:nvPr/>
            </p:nvSpPr>
            <p:spPr bwMode="white">
              <a:xfrm rot="5263130">
                <a:off x="1859"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107" name="AutoShape 80">
                <a:extLst>
                  <a:ext uri="{FF2B5EF4-FFF2-40B4-BE49-F238E27FC236}">
                    <a16:creationId xmlns:a16="http://schemas.microsoft.com/office/drawing/2014/main" id="{2F687E0F-0819-4F29-BF80-BDA36CE27CBE}"/>
                  </a:ext>
                </a:extLst>
              </p:cNvPr>
              <p:cNvSpPr>
                <a:spLocks noChangeArrowheads="1"/>
              </p:cNvSpPr>
              <p:nvPr/>
            </p:nvSpPr>
            <p:spPr bwMode="white">
              <a:xfrm rot="6078281">
                <a:off x="1995" y="2274"/>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108" name="AutoShape 81">
                <a:extLst>
                  <a:ext uri="{FF2B5EF4-FFF2-40B4-BE49-F238E27FC236}">
                    <a16:creationId xmlns:a16="http://schemas.microsoft.com/office/drawing/2014/main" id="{97D1215E-6F5C-46E3-8C2E-382A4B342FFA}"/>
                  </a:ext>
                </a:extLst>
              </p:cNvPr>
              <p:cNvSpPr>
                <a:spLocks noChangeArrowheads="1"/>
              </p:cNvSpPr>
              <p:nvPr/>
            </p:nvSpPr>
            <p:spPr bwMode="white">
              <a:xfrm rot="6373927">
                <a:off x="2071" y="229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sp>
            <p:nvSpPr>
              <p:cNvPr id="109" name="AutoShape 82">
                <a:extLst>
                  <a:ext uri="{FF2B5EF4-FFF2-40B4-BE49-F238E27FC236}">
                    <a16:creationId xmlns:a16="http://schemas.microsoft.com/office/drawing/2014/main" id="{88BDE12A-5034-4AC2-8ACD-3C46A0020C52}"/>
                  </a:ext>
                </a:extLst>
              </p:cNvPr>
              <p:cNvSpPr>
                <a:spLocks noChangeArrowheads="1"/>
              </p:cNvSpPr>
              <p:nvPr/>
            </p:nvSpPr>
            <p:spPr bwMode="white">
              <a:xfrm rot="6906312">
                <a:off x="2161" y="2326"/>
                <a:ext cx="227" cy="816"/>
              </a:xfrm>
              <a:prstGeom prst="moon">
                <a:avLst>
                  <a:gd name="adj" fmla="val 49773"/>
                </a:avLst>
              </a:prstGeom>
              <a:solidFill>
                <a:srgbClr val="5F5F5F">
                  <a:alpha val="3922"/>
                </a:srgbClr>
              </a:solidFill>
              <a:ln w="9525">
                <a:noFill/>
                <a:miter lim="800000"/>
                <a:headEnd/>
                <a:tailEnd/>
              </a:ln>
            </p:spPr>
            <p:txBody>
              <a:bodyPr wrap="none" anchor="ctr"/>
              <a:lstStyle/>
              <a:p>
                <a:endParaRPr lang="zh-CN" altLang="en-US" sz="2400">
                  <a:solidFill>
                    <a:srgbClr val="000000"/>
                  </a:solidFill>
                  <a:latin typeface="微软雅黑" panose="020B0503020204020204" pitchFamily="34" charset="-122"/>
                  <a:ea typeface="微软雅黑" panose="020B0503020204020204" pitchFamily="34" charset="-122"/>
                </a:endParaRPr>
              </a:p>
            </p:txBody>
          </p:sp>
        </p:grpSp>
      </p:grpSp>
      <p:sp>
        <p:nvSpPr>
          <p:cNvPr id="114" name="Freeform 83">
            <a:extLst>
              <a:ext uri="{FF2B5EF4-FFF2-40B4-BE49-F238E27FC236}">
                <a16:creationId xmlns:a16="http://schemas.microsoft.com/office/drawing/2014/main" id="{AB85C322-6172-4331-9508-B7CA0F1891F3}"/>
              </a:ext>
            </a:extLst>
          </p:cNvPr>
          <p:cNvSpPr>
            <a:spLocks/>
          </p:cNvSpPr>
          <p:nvPr/>
        </p:nvSpPr>
        <p:spPr bwMode="gray">
          <a:xfrm>
            <a:off x="426734" y="3597189"/>
            <a:ext cx="612757" cy="1130562"/>
          </a:xfrm>
          <a:custGeom>
            <a:avLst/>
            <a:gdLst/>
            <a:ahLst/>
            <a:cxnLst>
              <a:cxn ang="0">
                <a:pos x="3" y="292"/>
              </a:cxn>
              <a:cxn ang="0">
                <a:pos x="386" y="712"/>
              </a:cxn>
              <a:cxn ang="0">
                <a:pos x="386" y="404"/>
              </a:cxn>
              <a:cxn ang="0">
                <a:pos x="0" y="0"/>
              </a:cxn>
              <a:cxn ang="0">
                <a:pos x="3" y="292"/>
              </a:cxn>
            </a:cxnLst>
            <a:rect l="0" t="0" r="r" b="b"/>
            <a:pathLst>
              <a:path w="386" h="712">
                <a:moveTo>
                  <a:pt x="3" y="292"/>
                </a:moveTo>
                <a:lnTo>
                  <a:pt x="386" y="712"/>
                </a:lnTo>
                <a:lnTo>
                  <a:pt x="386" y="404"/>
                </a:lnTo>
                <a:lnTo>
                  <a:pt x="0" y="0"/>
                </a:lnTo>
                <a:lnTo>
                  <a:pt x="3" y="292"/>
                </a:lnTo>
                <a:close/>
              </a:path>
            </a:pathLst>
          </a:custGeom>
          <a:gradFill rotWithShape="1">
            <a:gsLst>
              <a:gs pos="0">
                <a:srgbClr val="855ADA">
                  <a:alpha val="80000"/>
                </a:srgbClr>
              </a:gs>
              <a:gs pos="100000">
                <a:srgbClr val="855ADA">
                  <a:gamma/>
                  <a:tint val="48627"/>
                  <a:invGamma/>
                </a:srgbClr>
              </a:gs>
            </a:gsLst>
            <a:lin ang="2700000" scaled="1"/>
          </a:gradFill>
          <a:ln w="9525">
            <a:noFill/>
            <a:round/>
            <a:headEnd/>
            <a:tailEnd/>
          </a:ln>
          <a:effectLst/>
        </p:spPr>
        <p:txBody>
          <a:bodyPr lIns="68562" tIns="34281" rIns="68562" bIns="34281"/>
          <a:lstStyle/>
          <a:p>
            <a:pPr>
              <a:defRPr/>
            </a:pPr>
            <a:endParaRPr lang="zh-CN" altLang="en-US" kern="0">
              <a:solidFill>
                <a:srgbClr val="000000"/>
              </a:solidFill>
              <a:latin typeface="微软雅黑" panose="020B0503020204020204" pitchFamily="34" charset="-122"/>
              <a:ea typeface="微软雅黑" panose="020B0503020204020204" pitchFamily="34" charset="-122"/>
            </a:endParaRPr>
          </a:p>
        </p:txBody>
      </p:sp>
      <p:sp>
        <p:nvSpPr>
          <p:cNvPr id="115" name="TextBox 3">
            <a:extLst>
              <a:ext uri="{FF2B5EF4-FFF2-40B4-BE49-F238E27FC236}">
                <a16:creationId xmlns:a16="http://schemas.microsoft.com/office/drawing/2014/main" id="{5F611EA3-3917-418D-9BE5-1F15844028A7}"/>
              </a:ext>
            </a:extLst>
          </p:cNvPr>
          <p:cNvSpPr txBox="1"/>
          <p:nvPr/>
        </p:nvSpPr>
        <p:spPr>
          <a:xfrm>
            <a:off x="766334" y="975812"/>
            <a:ext cx="3962400" cy="435807"/>
          </a:xfrm>
          <a:prstGeom prst="rect">
            <a:avLst/>
          </a:prstGeom>
          <a:noFill/>
        </p:spPr>
        <p:txBody>
          <a:bodyPr wrap="square" lIns="68562" tIns="34281" rIns="68562" bIns="34281" rtlCol="0">
            <a:spAutoFit/>
          </a:bodyPr>
          <a:lstStyle/>
          <a:p>
            <a:pPr defTabSz="685617">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监督检查是保护能力不断提高的保障</a:t>
            </a:r>
            <a:endParaRPr lang="en-US" altLang="zh-CN" b="1" dirty="0">
              <a:solidFill>
                <a:srgbClr val="FF0000"/>
              </a:solidFill>
              <a:latin typeface="微软雅黑" panose="020B0503020204020204" pitchFamily="34" charset="-122"/>
              <a:ea typeface="微软雅黑" panose="020B0503020204020204" pitchFamily="34" charset="-122"/>
            </a:endParaRPr>
          </a:p>
        </p:txBody>
      </p:sp>
      <p:sp>
        <p:nvSpPr>
          <p:cNvPr id="116" name="Text Box 26">
            <a:extLst>
              <a:ext uri="{FF2B5EF4-FFF2-40B4-BE49-F238E27FC236}">
                <a16:creationId xmlns:a16="http://schemas.microsoft.com/office/drawing/2014/main" id="{8069FFA5-7BD8-4944-BE6E-96D857B8873B}"/>
              </a:ext>
            </a:extLst>
          </p:cNvPr>
          <p:cNvSpPr txBox="1">
            <a:spLocks noChangeArrowheads="1"/>
          </p:cNvSpPr>
          <p:nvPr/>
        </p:nvSpPr>
        <p:spPr bwMode="black">
          <a:xfrm>
            <a:off x="1070678" y="4296122"/>
            <a:ext cx="1931395" cy="307502"/>
          </a:xfrm>
          <a:prstGeom prst="rect">
            <a:avLst/>
          </a:prstGeom>
          <a:noFill/>
          <a:ln w="9525">
            <a:noFill/>
            <a:miter lim="800000"/>
            <a:headEnd/>
            <a:tailEnd/>
          </a:ln>
        </p:spPr>
        <p:txBody>
          <a:bodyPr wrap="square" lIns="68562" tIns="34281" rIns="68562" bIns="34281">
            <a:spAutoFit/>
          </a:bodyPr>
          <a:lstStyle/>
          <a:p>
            <a:pPr>
              <a:lnSpc>
                <a:spcPct val="180000"/>
              </a:lnSpc>
              <a:buFont typeface="Wingdings" panose="05000000000000000000" pitchFamily="2" charset="2"/>
              <a:buChar char="q"/>
            </a:pPr>
            <a:r>
              <a:rPr lang="zh-CN" altLang="en-US" sz="1000" b="1" kern="0" dirty="0">
                <a:latin typeface="微软雅黑" panose="020B0503020204020204" pitchFamily="34" charset="-122"/>
                <a:ea typeface="微软雅黑" panose="020B0503020204020204" pitchFamily="34" charset="-122"/>
              </a:rPr>
              <a:t>定级是等级保护的</a:t>
            </a:r>
            <a:r>
              <a:rPr lang="zh-CN" altLang="en-US" sz="1000" b="1" kern="0" dirty="0">
                <a:solidFill>
                  <a:srgbClr val="FF0000"/>
                </a:solidFill>
                <a:latin typeface="微软雅黑" panose="020B0503020204020204" pitchFamily="34" charset="-122"/>
                <a:ea typeface="微软雅黑" panose="020B0503020204020204" pitchFamily="34" charset="-122"/>
              </a:rPr>
              <a:t>首要环节</a:t>
            </a:r>
            <a:endParaRPr lang="en-US" altLang="zh-CN" sz="1000" b="1" dirty="0">
              <a:solidFill>
                <a:srgbClr val="33333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89356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cs typeface="微软雅黑"/>
              </a:rPr>
              <a:t>重要行业关键信息系统划分及定级建议</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aphicFrame>
        <p:nvGraphicFramePr>
          <p:cNvPr id="117" name="Group 195">
            <a:extLst>
              <a:ext uri="{FF2B5EF4-FFF2-40B4-BE49-F238E27FC236}">
                <a16:creationId xmlns:a16="http://schemas.microsoft.com/office/drawing/2014/main" id="{B39351B6-ED18-4150-85E8-AC694AE5FCDE}"/>
              </a:ext>
            </a:extLst>
          </p:cNvPr>
          <p:cNvGraphicFramePr>
            <a:graphicFrameLocks/>
          </p:cNvGraphicFramePr>
          <p:nvPr>
            <p:extLst>
              <p:ext uri="{D42A27DB-BD31-4B8C-83A1-F6EECF244321}">
                <p14:modId xmlns:p14="http://schemas.microsoft.com/office/powerpoint/2010/main" val="3814136799"/>
              </p:ext>
            </p:extLst>
          </p:nvPr>
        </p:nvGraphicFramePr>
        <p:xfrm>
          <a:off x="600708" y="811312"/>
          <a:ext cx="7933691" cy="4128988"/>
        </p:xfrm>
        <a:graphic>
          <a:graphicData uri="http://schemas.openxmlformats.org/drawingml/2006/table">
            <a:tbl>
              <a:tblPr>
                <a:tableStyleId>{3C2FFA5D-87B4-456A-9821-1D502468CF0F}</a:tableStyleId>
              </a:tblPr>
              <a:tblGrid>
                <a:gridCol w="1085769">
                  <a:extLst>
                    <a:ext uri="{9D8B030D-6E8A-4147-A177-3AD203B41FA5}">
                      <a16:colId xmlns:a16="http://schemas.microsoft.com/office/drawing/2014/main" val="20000"/>
                    </a:ext>
                  </a:extLst>
                </a:gridCol>
                <a:gridCol w="1392263">
                  <a:extLst>
                    <a:ext uri="{9D8B030D-6E8A-4147-A177-3AD203B41FA5}">
                      <a16:colId xmlns:a16="http://schemas.microsoft.com/office/drawing/2014/main" val="20001"/>
                    </a:ext>
                  </a:extLst>
                </a:gridCol>
                <a:gridCol w="2254464">
                  <a:extLst>
                    <a:ext uri="{9D8B030D-6E8A-4147-A177-3AD203B41FA5}">
                      <a16:colId xmlns:a16="http://schemas.microsoft.com/office/drawing/2014/main" val="20002"/>
                    </a:ext>
                  </a:extLst>
                </a:gridCol>
                <a:gridCol w="1410835">
                  <a:extLst>
                    <a:ext uri="{9D8B030D-6E8A-4147-A177-3AD203B41FA5}">
                      <a16:colId xmlns:a16="http://schemas.microsoft.com/office/drawing/2014/main" val="20003"/>
                    </a:ext>
                  </a:extLst>
                </a:gridCol>
                <a:gridCol w="1790360">
                  <a:extLst>
                    <a:ext uri="{9D8B030D-6E8A-4147-A177-3AD203B41FA5}">
                      <a16:colId xmlns:a16="http://schemas.microsoft.com/office/drawing/2014/main" val="20004"/>
                    </a:ext>
                  </a:extLst>
                </a:gridCol>
              </a:tblGrid>
              <a:tr h="421378">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微软雅黑" panose="020B0503020204020204" pitchFamily="34" charset="-122"/>
                          <a:ea typeface="微软雅黑" panose="020B0503020204020204" pitchFamily="34" charset="-122"/>
                        </a:rPr>
                        <a:t>等级</a:t>
                      </a:r>
                      <a:endParaRPr kumimoji="1"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微软雅黑" panose="020B0503020204020204" pitchFamily="34" charset="-122"/>
                          <a:ea typeface="微软雅黑" panose="020B0503020204020204" pitchFamily="34" charset="-122"/>
                        </a:rPr>
                        <a:t>对象</a:t>
                      </a:r>
                      <a:endParaRPr kumimoji="1"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微软雅黑" panose="020B0503020204020204" pitchFamily="34" charset="-122"/>
                          <a:ea typeface="微软雅黑" panose="020B0503020204020204" pitchFamily="34" charset="-122"/>
                        </a:rPr>
                        <a:t>侵害客体</a:t>
                      </a:r>
                      <a:endParaRPr kumimoji="1"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微软雅黑" panose="020B0503020204020204" pitchFamily="34" charset="-122"/>
                          <a:ea typeface="微软雅黑" panose="020B0503020204020204" pitchFamily="34" charset="-122"/>
                        </a:rPr>
                        <a:t>侵害程度</a:t>
                      </a:r>
                      <a:endParaRPr kumimoji="1"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u="none" strike="noStrike" cap="none" normalizeH="0" baseline="0" dirty="0">
                          <a:ln>
                            <a:noFill/>
                          </a:ln>
                          <a:effectLst/>
                          <a:latin typeface="微软雅黑" panose="020B0503020204020204" pitchFamily="34" charset="-122"/>
                          <a:ea typeface="微软雅黑" panose="020B0503020204020204" pitchFamily="34" charset="-122"/>
                        </a:rPr>
                        <a:t>监管强度</a:t>
                      </a:r>
                      <a:endParaRPr kumimoji="1" lang="zh-CN" altLang="en-US" sz="16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extLst>
                  <a:ext uri="{0D108BD9-81ED-4DB2-BD59-A6C34878D82A}">
                    <a16:rowId xmlns:a16="http://schemas.microsoft.com/office/drawing/2014/main" val="10000"/>
                  </a:ext>
                </a:extLst>
              </a:tr>
              <a:tr h="378771">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第一级</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rowSpan="3">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一般</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系统</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合法权益</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a:ln>
                            <a:noFill/>
                          </a:ln>
                          <a:effectLst/>
                          <a:latin typeface="微软雅黑" panose="020B0503020204020204" pitchFamily="34" charset="-122"/>
                          <a:ea typeface="微软雅黑" panose="020B0503020204020204" pitchFamily="34" charset="-122"/>
                        </a:rPr>
                        <a:t>损害</a:t>
                      </a:r>
                      <a:endParaRPr kumimoji="1" lang="zh-CN" altLang="en-US"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自主保护</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extLst>
                  <a:ext uri="{0D108BD9-81ED-4DB2-BD59-A6C34878D82A}">
                    <a16:rowId xmlns:a16="http://schemas.microsoft.com/office/drawing/2014/main" val="10001"/>
                  </a:ext>
                </a:extLst>
              </a:tr>
              <a:tr h="378771">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第二级</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vMerge="1">
                  <a:txBody>
                    <a:bodyPr/>
                    <a:lstStyle/>
                    <a:p>
                      <a:endParaRPr lang="en-US"/>
                    </a:p>
                  </a:txBody>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合法权益</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a:ln>
                            <a:noFill/>
                          </a:ln>
                          <a:effectLst/>
                          <a:latin typeface="微软雅黑" panose="020B0503020204020204" pitchFamily="34" charset="-122"/>
                          <a:ea typeface="微软雅黑" panose="020B0503020204020204" pitchFamily="34" charset="-122"/>
                        </a:rPr>
                        <a:t>严重损害</a:t>
                      </a:r>
                      <a:endParaRPr kumimoji="1" lang="zh-CN" altLang="en-US"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a:ln>
                            <a:noFill/>
                          </a:ln>
                          <a:effectLst/>
                          <a:latin typeface="微软雅黑" panose="020B0503020204020204" pitchFamily="34" charset="-122"/>
                          <a:ea typeface="微软雅黑" panose="020B0503020204020204" pitchFamily="34" charset="-122"/>
                        </a:rPr>
                        <a:t>指导</a:t>
                      </a:r>
                      <a:endParaRPr kumimoji="1" lang="zh-CN" altLang="en-US"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extLst>
                  <a:ext uri="{0D108BD9-81ED-4DB2-BD59-A6C34878D82A}">
                    <a16:rowId xmlns:a16="http://schemas.microsoft.com/office/drawing/2014/main" val="10002"/>
                  </a:ext>
                </a:extLst>
              </a:tr>
              <a:tr h="476620">
                <a:tc vMerge="1">
                  <a:txBody>
                    <a:bodyPr/>
                    <a:lstStyle/>
                    <a:p>
                      <a:endParaRPr lang="en-US"/>
                    </a:p>
                  </a:txBody>
                  <a:tcPr/>
                </a:tc>
                <a:tc vMerge="1">
                  <a:txBody>
                    <a:bodyPr/>
                    <a:lstStyle/>
                    <a:p>
                      <a:endParaRPr lang="en-US"/>
                    </a:p>
                  </a:txBody>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社会秩序和公共利益</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tabLst/>
                      </a:pPr>
                      <a:r>
                        <a:rPr kumimoji="1" lang="zh-CN" altLang="en-US" sz="1400" u="none" strike="noStrike" cap="none" normalizeH="0" baseline="0">
                          <a:ln>
                            <a:noFill/>
                          </a:ln>
                          <a:effectLst/>
                          <a:latin typeface="微软雅黑" panose="020B0503020204020204" pitchFamily="34" charset="-122"/>
                          <a:ea typeface="微软雅黑" panose="020B0503020204020204" pitchFamily="34" charset="-122"/>
                        </a:rPr>
                        <a:t>损害</a:t>
                      </a:r>
                      <a:endParaRPr kumimoji="1" lang="zh-CN" altLang="en-US"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vMerge="1">
                  <a:txBody>
                    <a:bodyPr/>
                    <a:lstStyle/>
                    <a:p>
                      <a:endParaRPr lang="en-US"/>
                    </a:p>
                  </a:txBody>
                  <a:tcPr/>
                </a:tc>
                <a:extLst>
                  <a:ext uri="{0D108BD9-81ED-4DB2-BD59-A6C34878D82A}">
                    <a16:rowId xmlns:a16="http://schemas.microsoft.com/office/drawing/2014/main" val="10003"/>
                  </a:ext>
                </a:extLst>
              </a:tr>
              <a:tr h="476620">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第三级</a:t>
                      </a:r>
                      <a:endParaRPr kumimoji="1" lang="zh-CN" altLang="en-US" sz="1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rowSpan="4">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重要</a:t>
                      </a:r>
                    </a:p>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系统</a:t>
                      </a:r>
                      <a:endParaRPr kumimoji="1" lang="zh-CN" altLang="en-US" sz="1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社会秩序和公共利益</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严重损害</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a:ln>
                            <a:noFill/>
                          </a:ln>
                          <a:effectLst/>
                          <a:latin typeface="微软雅黑" panose="020B0503020204020204" pitchFamily="34" charset="-122"/>
                          <a:ea typeface="微软雅黑" panose="020B0503020204020204" pitchFamily="34" charset="-122"/>
                        </a:rPr>
                        <a:t>监督检查</a:t>
                      </a:r>
                      <a:endParaRPr kumimoji="1" lang="zh-CN" altLang="en-US"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extLst>
                  <a:ext uri="{0D108BD9-81ED-4DB2-BD59-A6C34878D82A}">
                    <a16:rowId xmlns:a16="http://schemas.microsoft.com/office/drawing/2014/main" val="10004"/>
                  </a:ext>
                </a:extLst>
              </a:tr>
              <a:tr h="378771">
                <a:tc vMerge="1">
                  <a:txBody>
                    <a:bodyPr/>
                    <a:lstStyle/>
                    <a:p>
                      <a:endParaRPr lang="en-US"/>
                    </a:p>
                  </a:txBody>
                  <a:tcPr/>
                </a:tc>
                <a:tc vMerge="1">
                  <a:txBody>
                    <a:bodyPr/>
                    <a:lstStyle/>
                    <a:p>
                      <a:endParaRPr lang="en-US"/>
                    </a:p>
                  </a:txBody>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国家安全</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损害</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vMerge="1">
                  <a:txBody>
                    <a:bodyPr/>
                    <a:lstStyle/>
                    <a:p>
                      <a:endParaRPr lang="en-US"/>
                    </a:p>
                  </a:txBody>
                  <a:tcPr/>
                </a:tc>
                <a:extLst>
                  <a:ext uri="{0D108BD9-81ED-4DB2-BD59-A6C34878D82A}">
                    <a16:rowId xmlns:a16="http://schemas.microsoft.com/office/drawing/2014/main" val="10005"/>
                  </a:ext>
                </a:extLst>
              </a:tr>
              <a:tr h="619643">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rPr>
                        <a:t>第四级</a:t>
                      </a:r>
                      <a:endParaRPr kumimoji="1" lang="zh-CN" altLang="en-US" sz="1400" b="1" i="0" u="none" strike="noStrike" cap="none" normalizeH="0" baseline="0" dirty="0">
                        <a:ln>
                          <a:noFill/>
                        </a:ln>
                        <a:solidFill>
                          <a:srgbClr val="FF0000"/>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vMerge="1">
                  <a:txBody>
                    <a:bodyPr/>
                    <a:lstStyle/>
                    <a:p>
                      <a:endParaRPr lang="en-US"/>
                    </a:p>
                  </a:txBody>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a:ln>
                            <a:noFill/>
                          </a:ln>
                          <a:effectLst/>
                          <a:latin typeface="微软雅黑" panose="020B0503020204020204" pitchFamily="34" charset="-122"/>
                          <a:ea typeface="微软雅黑" panose="020B0503020204020204" pitchFamily="34" charset="-122"/>
                        </a:rPr>
                        <a:t>社会秩序和公共利益</a:t>
                      </a:r>
                      <a:endParaRPr kumimoji="1" lang="zh-CN" altLang="en-US" sz="1400" b="1" i="0" u="none" strike="noStrike" cap="none" normalizeH="0" baseline="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特别严重损害</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rowSpan="2">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强制监督检查</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extLst>
                  <a:ext uri="{0D108BD9-81ED-4DB2-BD59-A6C34878D82A}">
                    <a16:rowId xmlns:a16="http://schemas.microsoft.com/office/drawing/2014/main" val="10006"/>
                  </a:ext>
                </a:extLst>
              </a:tr>
              <a:tr h="378771">
                <a:tc vMerge="1">
                  <a:txBody>
                    <a:bodyPr/>
                    <a:lstStyle/>
                    <a:p>
                      <a:endParaRPr lang="en-US"/>
                    </a:p>
                  </a:txBody>
                  <a:tcPr/>
                </a:tc>
                <a:tc vMerge="1">
                  <a:txBody>
                    <a:bodyPr/>
                    <a:lstStyle/>
                    <a:p>
                      <a:endParaRPr lang="en-US"/>
                    </a:p>
                  </a:txBody>
                  <a:tcPr/>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国家安全</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90000"/>
                        <a:buFont typeface="Symbol" panose="05050102010706020507" pitchFamily="18" charset="2"/>
                        <a:buNone/>
                        <a:tabLst/>
                        <a:defRPr/>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严重损害</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vMerge="1">
                  <a:txBody>
                    <a:bodyPr/>
                    <a:lstStyle/>
                    <a:p>
                      <a:endParaRPr lang="en-US"/>
                    </a:p>
                  </a:txBody>
                  <a:tcPr/>
                </a:tc>
                <a:extLst>
                  <a:ext uri="{0D108BD9-81ED-4DB2-BD59-A6C34878D82A}">
                    <a16:rowId xmlns:a16="http://schemas.microsoft.com/office/drawing/2014/main" val="10007"/>
                  </a:ext>
                </a:extLst>
              </a:tr>
              <a:tr h="619643">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第五级</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极端重要系统</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国家安全</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特别严重损害</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tc>
                  <a:txBody>
                    <a:bodyPr/>
                    <a:lstStyle>
                      <a:lvl1pPr>
                        <a:spcBef>
                          <a:spcPct val="20000"/>
                        </a:spcBef>
                        <a:buClr>
                          <a:schemeClr val="tx2"/>
                        </a:buClr>
                        <a:buSzPct val="90000"/>
                        <a:buFont typeface="Symbol" panose="05050102010706020507" pitchFamily="18" charset="2"/>
                        <a:defRPr kumimoji="1" sz="2800" b="1">
                          <a:solidFill>
                            <a:schemeClr val="tx1"/>
                          </a:solidFill>
                          <a:latin typeface="Times New Roman" panose="02020603050405020304" pitchFamily="18" charset="0"/>
                          <a:ea typeface="楷体_GB2312" pitchFamily="49" charset="-122"/>
                        </a:defRPr>
                      </a:lvl1pPr>
                      <a:lvl2pPr>
                        <a:spcBef>
                          <a:spcPct val="20000"/>
                        </a:spcBef>
                        <a:defRPr kumimoji="1" sz="2400" b="1">
                          <a:solidFill>
                            <a:schemeClr val="tx1"/>
                          </a:solidFill>
                          <a:latin typeface="Times New Roman" panose="02020603050405020304" pitchFamily="18" charset="0"/>
                          <a:ea typeface="楷体_GB2312" pitchFamily="49" charset="-122"/>
                        </a:defRPr>
                      </a:lvl2pPr>
                      <a:lvl3pPr>
                        <a:spcBef>
                          <a:spcPct val="20000"/>
                        </a:spcBef>
                        <a:defRPr kumimoji="1" sz="2000" b="1">
                          <a:solidFill>
                            <a:schemeClr val="tx1"/>
                          </a:solidFill>
                          <a:latin typeface="Times New Roman" panose="02020603050405020304" pitchFamily="18" charset="0"/>
                          <a:ea typeface="楷体_GB2312" pitchFamily="49" charset="-122"/>
                        </a:defRPr>
                      </a:lvl3pPr>
                      <a:lvl4pPr>
                        <a:spcBef>
                          <a:spcPct val="20000"/>
                        </a:spcBef>
                        <a:defRPr kumimoji="1" sz="2000" b="1">
                          <a:solidFill>
                            <a:schemeClr val="tx1"/>
                          </a:solidFill>
                          <a:latin typeface="Times New Roman" panose="02020603050405020304" pitchFamily="18" charset="0"/>
                          <a:ea typeface="楷体_GB2312" pitchFamily="49" charset="-122"/>
                        </a:defRPr>
                      </a:lvl4pPr>
                      <a:lvl5pPr>
                        <a:spcBef>
                          <a:spcPct val="20000"/>
                        </a:spcBef>
                        <a:defRPr kumimoji="1" sz="2000" b="1">
                          <a:solidFill>
                            <a:schemeClr val="tx1"/>
                          </a:solidFill>
                          <a:latin typeface="Times New Roman" panose="02020603050405020304" pitchFamily="18" charset="0"/>
                          <a:ea typeface="楷体_GB2312" pitchFamily="49" charset="-122"/>
                        </a:defRPr>
                      </a:lvl5pPr>
                      <a:lvl6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6pPr>
                      <a:lvl7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7pPr>
                      <a:lvl8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8pPr>
                      <a:lvl9pPr fontAlgn="base">
                        <a:spcBef>
                          <a:spcPct val="20000"/>
                        </a:spcBef>
                        <a:spcAft>
                          <a:spcPct val="0"/>
                        </a:spcAft>
                        <a:defRPr kumimoji="1" sz="2000" b="1">
                          <a:solidFill>
                            <a:schemeClr val="tx1"/>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400" u="none" strike="noStrike" cap="none" normalizeH="0" baseline="0" dirty="0">
                          <a:ln>
                            <a:noFill/>
                          </a:ln>
                          <a:effectLst/>
                          <a:latin typeface="微软雅黑" panose="020B0503020204020204" pitchFamily="34" charset="-122"/>
                          <a:ea typeface="微软雅黑" panose="020B0503020204020204" pitchFamily="34" charset="-122"/>
                        </a:rPr>
                        <a:t>专门监督检查</a:t>
                      </a:r>
                      <a:endParaRPr kumimoji="1" lang="zh-CN" altLang="en-US" sz="1400" b="1" i="0" u="none" strike="noStrike" cap="none" normalizeH="0" baseline="0" dirty="0">
                        <a:ln>
                          <a:noFill/>
                        </a:ln>
                        <a:solidFill>
                          <a:schemeClr val="tx1"/>
                        </a:solidFill>
                        <a:effectLst/>
                        <a:latin typeface="微软雅黑" panose="020B0503020204020204" pitchFamily="34" charset="-122"/>
                        <a:ea typeface="微软雅黑" panose="020B0503020204020204" pitchFamily="34" charset="-122"/>
                      </a:endParaRPr>
                    </a:p>
                  </a:txBody>
                  <a:tcPr marL="121916" marR="121916" marT="60974" marB="60974" anchor="ctr" horzOverflow="overflow"/>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753268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5023"/>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3639311" y="0"/>
            <a:ext cx="1868424" cy="792500"/>
          </a:xfrm>
          <a:custGeom>
            <a:avLst/>
            <a:gdLst/>
            <a:ahLst/>
            <a:cxnLst/>
            <a:rect l="l" t="t" r="r" b="b"/>
            <a:pathLst>
              <a:path w="1868424" h="792500">
                <a:moveTo>
                  <a:pt x="0" y="0"/>
                </a:moveTo>
                <a:lnTo>
                  <a:pt x="399940" y="709244"/>
                </a:lnTo>
                <a:lnTo>
                  <a:pt x="432219" y="746578"/>
                </a:lnTo>
                <a:lnTo>
                  <a:pt x="465631" y="770468"/>
                </a:lnTo>
                <a:lnTo>
                  <a:pt x="501850" y="785444"/>
                </a:lnTo>
                <a:lnTo>
                  <a:pt x="551688" y="792479"/>
                </a:lnTo>
                <a:lnTo>
                  <a:pt x="1313713" y="792500"/>
                </a:lnTo>
                <a:lnTo>
                  <a:pt x="1325741" y="792267"/>
                </a:lnTo>
                <a:lnTo>
                  <a:pt x="1374164" y="782775"/>
                </a:lnTo>
                <a:lnTo>
                  <a:pt x="1411381" y="765315"/>
                </a:lnTo>
                <a:lnTo>
                  <a:pt x="1442040" y="741265"/>
                </a:lnTo>
                <a:lnTo>
                  <a:pt x="1473327" y="701675"/>
                </a:lnTo>
                <a:lnTo>
                  <a:pt x="1853108" y="34889"/>
                </a:lnTo>
                <a:lnTo>
                  <a:pt x="1868423" y="0"/>
                </a:lnTo>
                <a:lnTo>
                  <a:pt x="0" y="0"/>
                </a:lnTo>
              </a:path>
            </a:pathLst>
          </a:custGeom>
          <a:solidFill>
            <a:srgbClr val="F87908"/>
          </a:solidFill>
        </p:spPr>
        <p:txBody>
          <a:bodyPr wrap="square" lIns="0" tIns="0" rIns="0" bIns="0" rtlCol="0">
            <a:noAutofit/>
          </a:bodyPr>
          <a:lstStyle/>
          <a:p>
            <a:endParaRPr/>
          </a:p>
        </p:txBody>
      </p:sp>
      <p:sp>
        <p:nvSpPr>
          <p:cNvPr id="6" name="object 6"/>
          <p:cNvSpPr txBox="1"/>
          <p:nvPr/>
        </p:nvSpPr>
        <p:spPr>
          <a:xfrm>
            <a:off x="4128896" y="219328"/>
            <a:ext cx="876300" cy="810260"/>
          </a:xfrm>
          <a:prstGeom prst="rect">
            <a:avLst/>
          </a:prstGeom>
        </p:spPr>
        <p:txBody>
          <a:bodyPr vert="horz" wrap="square" lIns="0" tIns="0" rIns="0" bIns="0" rtlCol="0">
            <a:noAutofit/>
          </a:bodyPr>
          <a:lstStyle/>
          <a:p>
            <a:pPr marL="40005">
              <a:lnSpc>
                <a:spcPct val="100000"/>
              </a:lnSpc>
            </a:pPr>
            <a:r>
              <a:rPr sz="3200" b="1" spc="-35" dirty="0">
                <a:solidFill>
                  <a:srgbClr val="FFFFFF"/>
                </a:solidFill>
                <a:latin typeface="微软雅黑"/>
                <a:cs typeface="微软雅黑"/>
              </a:rPr>
              <a:t>目录</a:t>
            </a:r>
            <a:endParaRPr sz="3200">
              <a:latin typeface="微软雅黑"/>
              <a:cs typeface="微软雅黑"/>
            </a:endParaRPr>
          </a:p>
          <a:p>
            <a:pPr>
              <a:lnSpc>
                <a:spcPts val="950"/>
              </a:lnSpc>
              <a:spcBef>
                <a:spcPts val="49"/>
              </a:spcBef>
            </a:pPr>
            <a:endParaRPr sz="950"/>
          </a:p>
          <a:p>
            <a:pPr marL="12700">
              <a:lnSpc>
                <a:spcPct val="100000"/>
              </a:lnSpc>
            </a:pPr>
            <a:r>
              <a:rPr sz="1200" b="1" spc="-20" dirty="0">
                <a:solidFill>
                  <a:srgbClr val="FFFFFF"/>
                </a:solidFill>
                <a:latin typeface="微软雅黑"/>
                <a:cs typeface="微软雅黑"/>
              </a:rPr>
              <a:t>C</a:t>
            </a:r>
            <a:r>
              <a:rPr sz="1200" b="1" spc="0" dirty="0">
                <a:solidFill>
                  <a:srgbClr val="FFFFFF"/>
                </a:solidFill>
                <a:latin typeface="微软雅黑"/>
                <a:cs typeface="微软雅黑"/>
              </a:rPr>
              <a:t>O</a:t>
            </a:r>
            <a:r>
              <a:rPr sz="1200" b="1" spc="-10" dirty="0">
                <a:solidFill>
                  <a:srgbClr val="FFFFFF"/>
                </a:solidFill>
                <a:latin typeface="微软雅黑"/>
                <a:cs typeface="微软雅黑"/>
              </a:rPr>
              <a:t>NT</a:t>
            </a:r>
            <a:r>
              <a:rPr sz="1200" b="1" spc="-5" dirty="0">
                <a:solidFill>
                  <a:srgbClr val="FFFFFF"/>
                </a:solidFill>
                <a:latin typeface="微软雅黑"/>
                <a:cs typeface="微软雅黑"/>
              </a:rPr>
              <a:t>E</a:t>
            </a:r>
            <a:r>
              <a:rPr sz="1200" b="1" spc="-10" dirty="0">
                <a:solidFill>
                  <a:srgbClr val="FFFFFF"/>
                </a:solidFill>
                <a:latin typeface="微软雅黑"/>
                <a:cs typeface="微软雅黑"/>
              </a:rPr>
              <a:t>NTS</a:t>
            </a:r>
            <a:endParaRPr sz="1200">
              <a:latin typeface="微软雅黑"/>
              <a:cs typeface="微软雅黑"/>
            </a:endParaRPr>
          </a:p>
        </p:txBody>
      </p:sp>
      <p:sp>
        <p:nvSpPr>
          <p:cNvPr id="8" name="object 8"/>
          <p:cNvSpPr/>
          <p:nvPr/>
        </p:nvSpPr>
        <p:spPr>
          <a:xfrm>
            <a:off x="0" y="5035295"/>
            <a:ext cx="9144000" cy="109728"/>
          </a:xfrm>
          <a:custGeom>
            <a:avLst/>
            <a:gdLst/>
            <a:ahLst/>
            <a:cxnLst/>
            <a:rect l="l" t="t" r="r" b="b"/>
            <a:pathLst>
              <a:path w="9144000" h="109727">
                <a:moveTo>
                  <a:pt x="0" y="109727"/>
                </a:moveTo>
                <a:lnTo>
                  <a:pt x="9144000" y="109727"/>
                </a:lnTo>
                <a:lnTo>
                  <a:pt x="9144000" y="0"/>
                </a:lnTo>
                <a:lnTo>
                  <a:pt x="0" y="0"/>
                </a:lnTo>
                <a:lnTo>
                  <a:pt x="0" y="109727"/>
                </a:lnTo>
                <a:close/>
              </a:path>
            </a:pathLst>
          </a:custGeom>
          <a:solidFill>
            <a:srgbClr val="0D637B"/>
          </a:solidFill>
        </p:spPr>
        <p:txBody>
          <a:bodyPr wrap="square" lIns="0" tIns="0" rIns="0" bIns="0" rtlCol="0">
            <a:noAutofit/>
          </a:bodyPr>
          <a:lstStyle/>
          <a:p>
            <a:endParaRPr/>
          </a:p>
        </p:txBody>
      </p:sp>
      <p:grpSp>
        <p:nvGrpSpPr>
          <p:cNvPr id="31" name="组合 30">
            <a:extLst>
              <a:ext uri="{FF2B5EF4-FFF2-40B4-BE49-F238E27FC236}">
                <a16:creationId xmlns:a16="http://schemas.microsoft.com/office/drawing/2014/main" id="{6DB6DCA8-6932-4867-8763-B1AEBD69C06F}"/>
              </a:ext>
            </a:extLst>
          </p:cNvPr>
          <p:cNvGrpSpPr/>
          <p:nvPr/>
        </p:nvGrpSpPr>
        <p:grpSpPr>
          <a:xfrm>
            <a:off x="1386191" y="1847469"/>
            <a:ext cx="1019625" cy="849629"/>
            <a:chOff x="1386191" y="1847469"/>
            <a:chExt cx="1019625" cy="849629"/>
          </a:xfrm>
        </p:grpSpPr>
        <p:sp>
          <p:nvSpPr>
            <p:cNvPr id="9" name="object 9"/>
            <p:cNvSpPr/>
            <p:nvPr/>
          </p:nvSpPr>
          <p:spPr>
            <a:xfrm>
              <a:off x="1386191" y="1847469"/>
              <a:ext cx="1019625" cy="849629"/>
            </a:xfrm>
            <a:custGeom>
              <a:avLst/>
              <a:gdLst/>
              <a:ahLst/>
              <a:cxnLst/>
              <a:rect l="l" t="t" r="r" b="b"/>
              <a:pathLst>
                <a:path w="1019625" h="849629">
                  <a:moveTo>
                    <a:pt x="713372" y="0"/>
                  </a:moveTo>
                  <a:lnTo>
                    <a:pt x="293568" y="451"/>
                  </a:lnTo>
                  <a:lnTo>
                    <a:pt x="244030" y="19068"/>
                  </a:lnTo>
                  <a:lnTo>
                    <a:pt x="9535" y="384017"/>
                  </a:lnTo>
                  <a:lnTo>
                    <a:pt x="0" y="435281"/>
                  </a:lnTo>
                  <a:lnTo>
                    <a:pt x="2503" y="447933"/>
                  </a:lnTo>
                  <a:lnTo>
                    <a:pt x="223338" y="810742"/>
                  </a:lnTo>
                  <a:lnTo>
                    <a:pt x="266013" y="842732"/>
                  </a:lnTo>
                  <a:lnTo>
                    <a:pt x="303416" y="849629"/>
                  </a:lnTo>
                  <a:lnTo>
                    <a:pt x="724644" y="849308"/>
                  </a:lnTo>
                  <a:lnTo>
                    <a:pt x="774679" y="831589"/>
                  </a:lnTo>
                  <a:lnTo>
                    <a:pt x="1010573" y="465002"/>
                  </a:lnTo>
                  <a:lnTo>
                    <a:pt x="1019625" y="412814"/>
                  </a:lnTo>
                  <a:lnTo>
                    <a:pt x="1016887" y="400199"/>
                  </a:lnTo>
                  <a:lnTo>
                    <a:pt x="800701" y="44977"/>
                  </a:lnTo>
                  <a:lnTo>
                    <a:pt x="762720" y="11132"/>
                  </a:lnTo>
                  <a:lnTo>
                    <a:pt x="725899" y="451"/>
                  </a:lnTo>
                  <a:lnTo>
                    <a:pt x="713372" y="0"/>
                  </a:lnTo>
                  <a:close/>
                </a:path>
              </a:pathLst>
            </a:custGeom>
            <a:solidFill>
              <a:srgbClr val="2CB1A3"/>
            </a:solidFill>
          </p:spPr>
          <p:txBody>
            <a:bodyPr wrap="square" lIns="0" tIns="0" rIns="0" bIns="0" rtlCol="0">
              <a:noAutofit/>
            </a:bodyPr>
            <a:lstStyle/>
            <a:p>
              <a:endParaRPr/>
            </a:p>
          </p:txBody>
        </p:sp>
        <p:sp>
          <p:nvSpPr>
            <p:cNvPr id="10" name="object 10"/>
            <p:cNvSpPr/>
            <p:nvPr/>
          </p:nvSpPr>
          <p:spPr>
            <a:xfrm>
              <a:off x="1615947" y="2067559"/>
              <a:ext cx="561467" cy="431800"/>
            </a:xfrm>
            <a:custGeom>
              <a:avLst/>
              <a:gdLst/>
              <a:ahLst/>
              <a:cxnLst/>
              <a:rect l="l" t="t" r="r" b="b"/>
              <a:pathLst>
                <a:path w="561467" h="431800">
                  <a:moveTo>
                    <a:pt x="276987" y="421639"/>
                  </a:moveTo>
                  <a:lnTo>
                    <a:pt x="77216" y="421639"/>
                  </a:lnTo>
                  <a:lnTo>
                    <a:pt x="81280" y="422910"/>
                  </a:lnTo>
                  <a:lnTo>
                    <a:pt x="90043" y="425450"/>
                  </a:lnTo>
                  <a:lnTo>
                    <a:pt x="109727" y="427989"/>
                  </a:lnTo>
                  <a:lnTo>
                    <a:pt x="115062" y="429260"/>
                  </a:lnTo>
                  <a:lnTo>
                    <a:pt x="137287" y="431800"/>
                  </a:lnTo>
                  <a:lnTo>
                    <a:pt x="218439" y="431800"/>
                  </a:lnTo>
                  <a:lnTo>
                    <a:pt x="240156" y="429260"/>
                  </a:lnTo>
                  <a:lnTo>
                    <a:pt x="245363" y="427989"/>
                  </a:lnTo>
                  <a:lnTo>
                    <a:pt x="250444" y="427989"/>
                  </a:lnTo>
                  <a:lnTo>
                    <a:pt x="255269" y="426719"/>
                  </a:lnTo>
                  <a:lnTo>
                    <a:pt x="264541" y="425450"/>
                  </a:lnTo>
                  <a:lnTo>
                    <a:pt x="273050" y="422910"/>
                  </a:lnTo>
                  <a:lnTo>
                    <a:pt x="276987" y="421639"/>
                  </a:lnTo>
                  <a:close/>
                </a:path>
                <a:path w="561467" h="431800">
                  <a:moveTo>
                    <a:pt x="129412" y="314960"/>
                  </a:moveTo>
                  <a:lnTo>
                    <a:pt x="121666" y="316230"/>
                  </a:lnTo>
                  <a:lnTo>
                    <a:pt x="114426" y="316230"/>
                  </a:lnTo>
                  <a:lnTo>
                    <a:pt x="94742" y="317500"/>
                  </a:lnTo>
                  <a:lnTo>
                    <a:pt x="87502" y="317500"/>
                  </a:lnTo>
                  <a:lnTo>
                    <a:pt x="83312" y="318769"/>
                  </a:lnTo>
                  <a:lnTo>
                    <a:pt x="79120" y="318769"/>
                  </a:lnTo>
                  <a:lnTo>
                    <a:pt x="77216" y="320039"/>
                  </a:lnTo>
                  <a:lnTo>
                    <a:pt x="75183" y="320039"/>
                  </a:lnTo>
                  <a:lnTo>
                    <a:pt x="73279" y="321310"/>
                  </a:lnTo>
                  <a:lnTo>
                    <a:pt x="71500" y="322580"/>
                  </a:lnTo>
                  <a:lnTo>
                    <a:pt x="69595" y="322580"/>
                  </a:lnTo>
                  <a:lnTo>
                    <a:pt x="67944" y="323850"/>
                  </a:lnTo>
                  <a:lnTo>
                    <a:pt x="66167" y="325119"/>
                  </a:lnTo>
                  <a:lnTo>
                    <a:pt x="64643" y="326389"/>
                  </a:lnTo>
                  <a:lnTo>
                    <a:pt x="62992" y="327660"/>
                  </a:lnTo>
                  <a:lnTo>
                    <a:pt x="54101" y="337819"/>
                  </a:lnTo>
                  <a:lnTo>
                    <a:pt x="53086" y="339089"/>
                  </a:lnTo>
                  <a:lnTo>
                    <a:pt x="52324" y="340360"/>
                  </a:lnTo>
                  <a:lnTo>
                    <a:pt x="51562" y="342900"/>
                  </a:lnTo>
                  <a:lnTo>
                    <a:pt x="50800" y="344169"/>
                  </a:lnTo>
                  <a:lnTo>
                    <a:pt x="50292" y="345439"/>
                  </a:lnTo>
                  <a:lnTo>
                    <a:pt x="49783" y="347980"/>
                  </a:lnTo>
                  <a:lnTo>
                    <a:pt x="49402" y="349250"/>
                  </a:lnTo>
                  <a:lnTo>
                    <a:pt x="49149" y="351789"/>
                  </a:lnTo>
                  <a:lnTo>
                    <a:pt x="48979" y="354330"/>
                  </a:lnTo>
                  <a:lnTo>
                    <a:pt x="48894" y="403860"/>
                  </a:lnTo>
                  <a:lnTo>
                    <a:pt x="49402" y="405130"/>
                  </a:lnTo>
                  <a:lnTo>
                    <a:pt x="49656" y="406400"/>
                  </a:lnTo>
                  <a:lnTo>
                    <a:pt x="50037" y="407669"/>
                  </a:lnTo>
                  <a:lnTo>
                    <a:pt x="51307" y="408939"/>
                  </a:lnTo>
                  <a:lnTo>
                    <a:pt x="52705" y="410210"/>
                  </a:lnTo>
                  <a:lnTo>
                    <a:pt x="53467" y="411480"/>
                  </a:lnTo>
                  <a:lnTo>
                    <a:pt x="54482" y="412750"/>
                  </a:lnTo>
                  <a:lnTo>
                    <a:pt x="55499" y="412750"/>
                  </a:lnTo>
                  <a:lnTo>
                    <a:pt x="56514" y="414019"/>
                  </a:lnTo>
                  <a:lnTo>
                    <a:pt x="57785" y="414019"/>
                  </a:lnTo>
                  <a:lnTo>
                    <a:pt x="59055" y="415289"/>
                  </a:lnTo>
                  <a:lnTo>
                    <a:pt x="60325" y="415289"/>
                  </a:lnTo>
                  <a:lnTo>
                    <a:pt x="63245" y="417830"/>
                  </a:lnTo>
                  <a:lnTo>
                    <a:pt x="66293" y="419100"/>
                  </a:lnTo>
                  <a:lnTo>
                    <a:pt x="69595" y="420369"/>
                  </a:lnTo>
                  <a:lnTo>
                    <a:pt x="73279" y="421639"/>
                  </a:lnTo>
                  <a:lnTo>
                    <a:pt x="280797" y="421639"/>
                  </a:lnTo>
                  <a:lnTo>
                    <a:pt x="284225" y="420369"/>
                  </a:lnTo>
                  <a:lnTo>
                    <a:pt x="287527" y="419100"/>
                  </a:lnTo>
                  <a:lnTo>
                    <a:pt x="163702" y="419100"/>
                  </a:lnTo>
                  <a:lnTo>
                    <a:pt x="161670" y="417830"/>
                  </a:lnTo>
                  <a:lnTo>
                    <a:pt x="159766" y="416560"/>
                  </a:lnTo>
                  <a:lnTo>
                    <a:pt x="157733" y="415289"/>
                  </a:lnTo>
                  <a:lnTo>
                    <a:pt x="155829" y="414019"/>
                  </a:lnTo>
                  <a:lnTo>
                    <a:pt x="154177" y="412750"/>
                  </a:lnTo>
                  <a:lnTo>
                    <a:pt x="152400" y="410210"/>
                  </a:lnTo>
                  <a:lnTo>
                    <a:pt x="150749" y="408939"/>
                  </a:lnTo>
                  <a:lnTo>
                    <a:pt x="149098" y="406400"/>
                  </a:lnTo>
                  <a:lnTo>
                    <a:pt x="147700" y="403860"/>
                  </a:lnTo>
                  <a:lnTo>
                    <a:pt x="146176" y="401319"/>
                  </a:lnTo>
                  <a:lnTo>
                    <a:pt x="143382" y="396239"/>
                  </a:lnTo>
                  <a:lnTo>
                    <a:pt x="142112" y="393700"/>
                  </a:lnTo>
                  <a:lnTo>
                    <a:pt x="139826" y="387350"/>
                  </a:lnTo>
                  <a:lnTo>
                    <a:pt x="138683" y="384810"/>
                  </a:lnTo>
                  <a:lnTo>
                    <a:pt x="136651" y="377189"/>
                  </a:lnTo>
                  <a:lnTo>
                    <a:pt x="135762" y="374650"/>
                  </a:lnTo>
                  <a:lnTo>
                    <a:pt x="135000" y="370839"/>
                  </a:lnTo>
                  <a:lnTo>
                    <a:pt x="133476" y="361950"/>
                  </a:lnTo>
                  <a:lnTo>
                    <a:pt x="132714" y="358139"/>
                  </a:lnTo>
                  <a:lnTo>
                    <a:pt x="132206" y="354330"/>
                  </a:lnTo>
                  <a:lnTo>
                    <a:pt x="129508" y="318769"/>
                  </a:lnTo>
                  <a:lnTo>
                    <a:pt x="129412" y="314960"/>
                  </a:lnTo>
                  <a:close/>
                </a:path>
                <a:path w="561467" h="431800">
                  <a:moveTo>
                    <a:pt x="189356" y="358139"/>
                  </a:moveTo>
                  <a:lnTo>
                    <a:pt x="163702" y="358139"/>
                  </a:lnTo>
                  <a:lnTo>
                    <a:pt x="163702" y="419100"/>
                  </a:lnTo>
                  <a:lnTo>
                    <a:pt x="189356" y="419100"/>
                  </a:lnTo>
                  <a:lnTo>
                    <a:pt x="189356" y="358139"/>
                  </a:lnTo>
                  <a:close/>
                </a:path>
                <a:path w="561467" h="431800">
                  <a:moveTo>
                    <a:pt x="223774" y="314960"/>
                  </a:moveTo>
                  <a:lnTo>
                    <a:pt x="223519" y="325119"/>
                  </a:lnTo>
                  <a:lnTo>
                    <a:pt x="223266" y="330200"/>
                  </a:lnTo>
                  <a:lnTo>
                    <a:pt x="222757" y="335280"/>
                  </a:lnTo>
                  <a:lnTo>
                    <a:pt x="222376" y="340360"/>
                  </a:lnTo>
                  <a:lnTo>
                    <a:pt x="221614" y="349250"/>
                  </a:lnTo>
                  <a:lnTo>
                    <a:pt x="220980" y="354330"/>
                  </a:lnTo>
                  <a:lnTo>
                    <a:pt x="220472" y="358139"/>
                  </a:lnTo>
                  <a:lnTo>
                    <a:pt x="219582" y="361950"/>
                  </a:lnTo>
                  <a:lnTo>
                    <a:pt x="218948" y="367030"/>
                  </a:lnTo>
                  <a:lnTo>
                    <a:pt x="217424" y="374650"/>
                  </a:lnTo>
                  <a:lnTo>
                    <a:pt x="215392" y="381000"/>
                  </a:lnTo>
                  <a:lnTo>
                    <a:pt x="214502" y="384810"/>
                  </a:lnTo>
                  <a:lnTo>
                    <a:pt x="213360" y="387350"/>
                  </a:lnTo>
                  <a:lnTo>
                    <a:pt x="212217" y="391160"/>
                  </a:lnTo>
                  <a:lnTo>
                    <a:pt x="208406" y="398780"/>
                  </a:lnTo>
                  <a:lnTo>
                    <a:pt x="205486" y="403860"/>
                  </a:lnTo>
                  <a:lnTo>
                    <a:pt x="203962" y="406400"/>
                  </a:lnTo>
                  <a:lnTo>
                    <a:pt x="200787" y="410210"/>
                  </a:lnTo>
                  <a:lnTo>
                    <a:pt x="199008" y="412750"/>
                  </a:lnTo>
                  <a:lnTo>
                    <a:pt x="197231" y="414019"/>
                  </a:lnTo>
                  <a:lnTo>
                    <a:pt x="191516" y="417830"/>
                  </a:lnTo>
                  <a:lnTo>
                    <a:pt x="189356" y="419100"/>
                  </a:lnTo>
                  <a:lnTo>
                    <a:pt x="287527" y="419100"/>
                  </a:lnTo>
                  <a:lnTo>
                    <a:pt x="290575" y="417830"/>
                  </a:lnTo>
                  <a:lnTo>
                    <a:pt x="293243" y="415289"/>
                  </a:lnTo>
                  <a:lnTo>
                    <a:pt x="294513" y="415289"/>
                  </a:lnTo>
                  <a:lnTo>
                    <a:pt x="295656" y="414019"/>
                  </a:lnTo>
                  <a:lnTo>
                    <a:pt x="296799" y="414019"/>
                  </a:lnTo>
                  <a:lnTo>
                    <a:pt x="297942" y="412750"/>
                  </a:lnTo>
                  <a:lnTo>
                    <a:pt x="299847" y="411480"/>
                  </a:lnTo>
                  <a:lnTo>
                    <a:pt x="300608" y="410210"/>
                  </a:lnTo>
                  <a:lnTo>
                    <a:pt x="301244" y="410210"/>
                  </a:lnTo>
                  <a:lnTo>
                    <a:pt x="302006" y="408939"/>
                  </a:lnTo>
                  <a:lnTo>
                    <a:pt x="302641" y="407669"/>
                  </a:lnTo>
                  <a:lnTo>
                    <a:pt x="303149" y="407669"/>
                  </a:lnTo>
                  <a:lnTo>
                    <a:pt x="303530" y="406400"/>
                  </a:lnTo>
                  <a:lnTo>
                    <a:pt x="304038" y="403860"/>
                  </a:lnTo>
                  <a:lnTo>
                    <a:pt x="303911" y="350519"/>
                  </a:lnTo>
                  <a:lnTo>
                    <a:pt x="303783" y="349250"/>
                  </a:lnTo>
                  <a:lnTo>
                    <a:pt x="303275" y="347980"/>
                  </a:lnTo>
                  <a:lnTo>
                    <a:pt x="302894" y="345439"/>
                  </a:lnTo>
                  <a:lnTo>
                    <a:pt x="301625" y="342900"/>
                  </a:lnTo>
                  <a:lnTo>
                    <a:pt x="300863" y="340360"/>
                  </a:lnTo>
                  <a:lnTo>
                    <a:pt x="299974" y="339089"/>
                  </a:lnTo>
                  <a:lnTo>
                    <a:pt x="298957" y="337819"/>
                  </a:lnTo>
                  <a:lnTo>
                    <a:pt x="297942" y="335280"/>
                  </a:lnTo>
                  <a:lnTo>
                    <a:pt x="295656" y="332739"/>
                  </a:lnTo>
                  <a:lnTo>
                    <a:pt x="293116" y="330200"/>
                  </a:lnTo>
                  <a:lnTo>
                    <a:pt x="287019" y="325119"/>
                  </a:lnTo>
                  <a:lnTo>
                    <a:pt x="285242" y="323850"/>
                  </a:lnTo>
                  <a:lnTo>
                    <a:pt x="283591" y="322580"/>
                  </a:lnTo>
                  <a:lnTo>
                    <a:pt x="279781" y="321310"/>
                  </a:lnTo>
                  <a:lnTo>
                    <a:pt x="278002" y="320039"/>
                  </a:lnTo>
                  <a:lnTo>
                    <a:pt x="275970" y="320039"/>
                  </a:lnTo>
                  <a:lnTo>
                    <a:pt x="274066" y="318769"/>
                  </a:lnTo>
                  <a:lnTo>
                    <a:pt x="269875" y="318769"/>
                  </a:lnTo>
                  <a:lnTo>
                    <a:pt x="265556" y="317500"/>
                  </a:lnTo>
                  <a:lnTo>
                    <a:pt x="258444" y="317500"/>
                  </a:lnTo>
                  <a:lnTo>
                    <a:pt x="238632" y="316230"/>
                  </a:lnTo>
                  <a:lnTo>
                    <a:pt x="231520" y="316230"/>
                  </a:lnTo>
                  <a:lnTo>
                    <a:pt x="223774" y="314960"/>
                  </a:lnTo>
                  <a:close/>
                </a:path>
                <a:path w="561467" h="431800">
                  <a:moveTo>
                    <a:pt x="561467" y="40639"/>
                  </a:moveTo>
                  <a:lnTo>
                    <a:pt x="526161" y="40639"/>
                  </a:lnTo>
                  <a:lnTo>
                    <a:pt x="526161" y="345439"/>
                  </a:lnTo>
                  <a:lnTo>
                    <a:pt x="344805" y="345439"/>
                  </a:lnTo>
                  <a:lnTo>
                    <a:pt x="344805" y="377189"/>
                  </a:lnTo>
                  <a:lnTo>
                    <a:pt x="561467" y="377189"/>
                  </a:lnTo>
                  <a:lnTo>
                    <a:pt x="561467" y="40639"/>
                  </a:lnTo>
                  <a:close/>
                </a:path>
                <a:path w="561467" h="431800">
                  <a:moveTo>
                    <a:pt x="192150" y="356869"/>
                  </a:moveTo>
                  <a:lnTo>
                    <a:pt x="161036" y="356869"/>
                  </a:lnTo>
                  <a:lnTo>
                    <a:pt x="162813" y="358139"/>
                  </a:lnTo>
                  <a:lnTo>
                    <a:pt x="191262" y="358139"/>
                  </a:lnTo>
                  <a:lnTo>
                    <a:pt x="192150" y="356869"/>
                  </a:lnTo>
                  <a:close/>
                </a:path>
                <a:path w="561467" h="431800">
                  <a:moveTo>
                    <a:pt x="194563" y="355600"/>
                  </a:moveTo>
                  <a:lnTo>
                    <a:pt x="158623" y="355600"/>
                  </a:lnTo>
                  <a:lnTo>
                    <a:pt x="159512" y="356869"/>
                  </a:lnTo>
                  <a:lnTo>
                    <a:pt x="193675" y="356869"/>
                  </a:lnTo>
                  <a:lnTo>
                    <a:pt x="194563" y="355600"/>
                  </a:lnTo>
                  <a:close/>
                </a:path>
                <a:path w="561467" h="431800">
                  <a:moveTo>
                    <a:pt x="194691" y="332739"/>
                  </a:moveTo>
                  <a:lnTo>
                    <a:pt x="158495" y="332739"/>
                  </a:lnTo>
                  <a:lnTo>
                    <a:pt x="157733" y="334010"/>
                  </a:lnTo>
                  <a:lnTo>
                    <a:pt x="156463" y="335280"/>
                  </a:lnTo>
                  <a:lnTo>
                    <a:pt x="155829" y="335280"/>
                  </a:lnTo>
                  <a:lnTo>
                    <a:pt x="155575" y="336550"/>
                  </a:lnTo>
                  <a:lnTo>
                    <a:pt x="155194" y="337819"/>
                  </a:lnTo>
                  <a:lnTo>
                    <a:pt x="154686" y="339089"/>
                  </a:lnTo>
                  <a:lnTo>
                    <a:pt x="154812" y="350519"/>
                  </a:lnTo>
                  <a:lnTo>
                    <a:pt x="155320" y="351789"/>
                  </a:lnTo>
                  <a:lnTo>
                    <a:pt x="156082" y="354330"/>
                  </a:lnTo>
                  <a:lnTo>
                    <a:pt x="157352" y="355600"/>
                  </a:lnTo>
                  <a:lnTo>
                    <a:pt x="195833" y="355600"/>
                  </a:lnTo>
                  <a:lnTo>
                    <a:pt x="196342" y="354330"/>
                  </a:lnTo>
                  <a:lnTo>
                    <a:pt x="196976" y="354330"/>
                  </a:lnTo>
                  <a:lnTo>
                    <a:pt x="197738" y="351789"/>
                  </a:lnTo>
                  <a:lnTo>
                    <a:pt x="198119" y="351789"/>
                  </a:lnTo>
                  <a:lnTo>
                    <a:pt x="198374" y="350519"/>
                  </a:lnTo>
                  <a:lnTo>
                    <a:pt x="198374" y="337819"/>
                  </a:lnTo>
                  <a:lnTo>
                    <a:pt x="198119" y="337819"/>
                  </a:lnTo>
                  <a:lnTo>
                    <a:pt x="197738" y="336550"/>
                  </a:lnTo>
                  <a:lnTo>
                    <a:pt x="196723" y="335280"/>
                  </a:lnTo>
                  <a:lnTo>
                    <a:pt x="195452" y="334010"/>
                  </a:lnTo>
                  <a:lnTo>
                    <a:pt x="194691" y="332739"/>
                  </a:lnTo>
                  <a:close/>
                </a:path>
                <a:path w="561467" h="431800">
                  <a:moveTo>
                    <a:pt x="192150" y="331469"/>
                  </a:moveTo>
                  <a:lnTo>
                    <a:pt x="161925" y="331469"/>
                  </a:lnTo>
                  <a:lnTo>
                    <a:pt x="159257" y="332739"/>
                  </a:lnTo>
                  <a:lnTo>
                    <a:pt x="193039" y="332739"/>
                  </a:lnTo>
                  <a:lnTo>
                    <a:pt x="192150" y="331469"/>
                  </a:lnTo>
                  <a:close/>
                </a:path>
                <a:path w="561467" h="431800">
                  <a:moveTo>
                    <a:pt x="201422" y="160019"/>
                  </a:moveTo>
                  <a:lnTo>
                    <a:pt x="151764" y="160019"/>
                  </a:lnTo>
                  <a:lnTo>
                    <a:pt x="149987" y="161289"/>
                  </a:lnTo>
                  <a:lnTo>
                    <a:pt x="146431" y="162560"/>
                  </a:lnTo>
                  <a:lnTo>
                    <a:pt x="114554" y="189230"/>
                  </a:lnTo>
                  <a:lnTo>
                    <a:pt x="112522" y="191769"/>
                  </a:lnTo>
                  <a:lnTo>
                    <a:pt x="110362" y="195580"/>
                  </a:lnTo>
                  <a:lnTo>
                    <a:pt x="108457" y="198119"/>
                  </a:lnTo>
                  <a:lnTo>
                    <a:pt x="106806" y="201930"/>
                  </a:lnTo>
                  <a:lnTo>
                    <a:pt x="99313" y="240030"/>
                  </a:lnTo>
                  <a:lnTo>
                    <a:pt x="99441" y="241300"/>
                  </a:lnTo>
                  <a:lnTo>
                    <a:pt x="99441" y="243839"/>
                  </a:lnTo>
                  <a:lnTo>
                    <a:pt x="99949" y="247650"/>
                  </a:lnTo>
                  <a:lnTo>
                    <a:pt x="100330" y="248919"/>
                  </a:lnTo>
                  <a:lnTo>
                    <a:pt x="100837" y="251460"/>
                  </a:lnTo>
                  <a:lnTo>
                    <a:pt x="101218" y="254000"/>
                  </a:lnTo>
                  <a:lnTo>
                    <a:pt x="101726" y="255269"/>
                  </a:lnTo>
                  <a:lnTo>
                    <a:pt x="102488" y="257810"/>
                  </a:lnTo>
                  <a:lnTo>
                    <a:pt x="102997" y="259080"/>
                  </a:lnTo>
                  <a:lnTo>
                    <a:pt x="103758" y="261619"/>
                  </a:lnTo>
                  <a:lnTo>
                    <a:pt x="104393" y="262889"/>
                  </a:lnTo>
                  <a:lnTo>
                    <a:pt x="106172" y="266700"/>
                  </a:lnTo>
                  <a:lnTo>
                    <a:pt x="106933" y="269239"/>
                  </a:lnTo>
                  <a:lnTo>
                    <a:pt x="110998" y="275589"/>
                  </a:lnTo>
                  <a:lnTo>
                    <a:pt x="113283" y="279400"/>
                  </a:lnTo>
                  <a:lnTo>
                    <a:pt x="115569" y="281939"/>
                  </a:lnTo>
                  <a:lnTo>
                    <a:pt x="120776" y="288289"/>
                  </a:lnTo>
                  <a:lnTo>
                    <a:pt x="141858" y="306069"/>
                  </a:lnTo>
                  <a:lnTo>
                    <a:pt x="145161" y="308610"/>
                  </a:lnTo>
                  <a:lnTo>
                    <a:pt x="148336" y="309880"/>
                  </a:lnTo>
                  <a:lnTo>
                    <a:pt x="154939" y="312419"/>
                  </a:lnTo>
                  <a:lnTo>
                    <a:pt x="161289" y="314960"/>
                  </a:lnTo>
                  <a:lnTo>
                    <a:pt x="167639" y="316230"/>
                  </a:lnTo>
                  <a:lnTo>
                    <a:pt x="170687" y="317500"/>
                  </a:lnTo>
                  <a:lnTo>
                    <a:pt x="182499" y="317500"/>
                  </a:lnTo>
                  <a:lnTo>
                    <a:pt x="185547" y="316230"/>
                  </a:lnTo>
                  <a:lnTo>
                    <a:pt x="191897" y="314960"/>
                  </a:lnTo>
                  <a:lnTo>
                    <a:pt x="198247" y="312419"/>
                  </a:lnTo>
                  <a:lnTo>
                    <a:pt x="201549" y="311150"/>
                  </a:lnTo>
                  <a:lnTo>
                    <a:pt x="204724" y="309880"/>
                  </a:lnTo>
                  <a:lnTo>
                    <a:pt x="208025" y="308610"/>
                  </a:lnTo>
                  <a:lnTo>
                    <a:pt x="211200" y="306069"/>
                  </a:lnTo>
                  <a:lnTo>
                    <a:pt x="214502" y="304800"/>
                  </a:lnTo>
                  <a:lnTo>
                    <a:pt x="217550" y="302260"/>
                  </a:lnTo>
                  <a:lnTo>
                    <a:pt x="169799" y="302260"/>
                  </a:lnTo>
                  <a:lnTo>
                    <a:pt x="167258" y="300989"/>
                  </a:lnTo>
                  <a:lnTo>
                    <a:pt x="164845" y="300989"/>
                  </a:lnTo>
                  <a:lnTo>
                    <a:pt x="162306" y="299719"/>
                  </a:lnTo>
                  <a:lnTo>
                    <a:pt x="159893" y="298450"/>
                  </a:lnTo>
                  <a:lnTo>
                    <a:pt x="149732" y="293369"/>
                  </a:lnTo>
                  <a:lnTo>
                    <a:pt x="147319" y="290830"/>
                  </a:lnTo>
                  <a:lnTo>
                    <a:pt x="142494" y="287019"/>
                  </a:lnTo>
                  <a:lnTo>
                    <a:pt x="140081" y="285750"/>
                  </a:lnTo>
                  <a:lnTo>
                    <a:pt x="135508" y="280669"/>
                  </a:lnTo>
                  <a:lnTo>
                    <a:pt x="121157" y="259080"/>
                  </a:lnTo>
                  <a:lnTo>
                    <a:pt x="119887" y="256539"/>
                  </a:lnTo>
                  <a:lnTo>
                    <a:pt x="118999" y="252730"/>
                  </a:lnTo>
                  <a:lnTo>
                    <a:pt x="117982" y="250189"/>
                  </a:lnTo>
                  <a:lnTo>
                    <a:pt x="116712" y="243839"/>
                  </a:lnTo>
                  <a:lnTo>
                    <a:pt x="116543" y="241300"/>
                  </a:lnTo>
                  <a:lnTo>
                    <a:pt x="116458" y="232410"/>
                  </a:lnTo>
                  <a:lnTo>
                    <a:pt x="116967" y="227330"/>
                  </a:lnTo>
                  <a:lnTo>
                    <a:pt x="118744" y="218439"/>
                  </a:lnTo>
                  <a:lnTo>
                    <a:pt x="120268" y="217169"/>
                  </a:lnTo>
                  <a:lnTo>
                    <a:pt x="123443" y="212089"/>
                  </a:lnTo>
                  <a:lnTo>
                    <a:pt x="125094" y="210819"/>
                  </a:lnTo>
                  <a:lnTo>
                    <a:pt x="127381" y="208280"/>
                  </a:lnTo>
                  <a:lnTo>
                    <a:pt x="129539" y="205739"/>
                  </a:lnTo>
                  <a:lnTo>
                    <a:pt x="131952" y="203200"/>
                  </a:lnTo>
                  <a:lnTo>
                    <a:pt x="133223" y="203200"/>
                  </a:lnTo>
                  <a:lnTo>
                    <a:pt x="133731" y="201930"/>
                  </a:lnTo>
                  <a:lnTo>
                    <a:pt x="246380" y="201930"/>
                  </a:lnTo>
                  <a:lnTo>
                    <a:pt x="244601" y="198119"/>
                  </a:lnTo>
                  <a:lnTo>
                    <a:pt x="242697" y="195580"/>
                  </a:lnTo>
                  <a:lnTo>
                    <a:pt x="240792" y="191769"/>
                  </a:lnTo>
                  <a:lnTo>
                    <a:pt x="238506" y="189230"/>
                  </a:lnTo>
                  <a:lnTo>
                    <a:pt x="236347" y="185419"/>
                  </a:lnTo>
                  <a:lnTo>
                    <a:pt x="231267" y="180339"/>
                  </a:lnTo>
                  <a:lnTo>
                    <a:pt x="222885" y="172719"/>
                  </a:lnTo>
                  <a:lnTo>
                    <a:pt x="216788" y="167639"/>
                  </a:lnTo>
                  <a:lnTo>
                    <a:pt x="213487" y="166369"/>
                  </a:lnTo>
                  <a:lnTo>
                    <a:pt x="210057" y="163830"/>
                  </a:lnTo>
                  <a:lnTo>
                    <a:pt x="206629" y="162560"/>
                  </a:lnTo>
                  <a:lnTo>
                    <a:pt x="204977" y="161289"/>
                  </a:lnTo>
                  <a:lnTo>
                    <a:pt x="201422" y="160019"/>
                  </a:lnTo>
                  <a:close/>
                </a:path>
                <a:path w="561467" h="431800">
                  <a:moveTo>
                    <a:pt x="246380" y="201930"/>
                  </a:moveTo>
                  <a:lnTo>
                    <a:pt x="138175" y="201930"/>
                  </a:lnTo>
                  <a:lnTo>
                    <a:pt x="138937" y="203200"/>
                  </a:lnTo>
                  <a:lnTo>
                    <a:pt x="141605" y="203200"/>
                  </a:lnTo>
                  <a:lnTo>
                    <a:pt x="143382" y="205739"/>
                  </a:lnTo>
                  <a:lnTo>
                    <a:pt x="144399" y="205739"/>
                  </a:lnTo>
                  <a:lnTo>
                    <a:pt x="145542" y="207010"/>
                  </a:lnTo>
                  <a:lnTo>
                    <a:pt x="147700" y="209550"/>
                  </a:lnTo>
                  <a:lnTo>
                    <a:pt x="149987" y="212089"/>
                  </a:lnTo>
                  <a:lnTo>
                    <a:pt x="151383" y="213360"/>
                  </a:lnTo>
                  <a:lnTo>
                    <a:pt x="152907" y="214630"/>
                  </a:lnTo>
                  <a:lnTo>
                    <a:pt x="154686" y="215900"/>
                  </a:lnTo>
                  <a:lnTo>
                    <a:pt x="156591" y="215900"/>
                  </a:lnTo>
                  <a:lnTo>
                    <a:pt x="158623" y="217169"/>
                  </a:lnTo>
                  <a:lnTo>
                    <a:pt x="160781" y="218439"/>
                  </a:lnTo>
                  <a:lnTo>
                    <a:pt x="163068" y="219710"/>
                  </a:lnTo>
                  <a:lnTo>
                    <a:pt x="165481" y="220980"/>
                  </a:lnTo>
                  <a:lnTo>
                    <a:pt x="168020" y="222250"/>
                  </a:lnTo>
                  <a:lnTo>
                    <a:pt x="170687" y="222250"/>
                  </a:lnTo>
                  <a:lnTo>
                    <a:pt x="176275" y="224789"/>
                  </a:lnTo>
                  <a:lnTo>
                    <a:pt x="179324" y="224789"/>
                  </a:lnTo>
                  <a:lnTo>
                    <a:pt x="182244" y="226060"/>
                  </a:lnTo>
                  <a:lnTo>
                    <a:pt x="185293" y="226060"/>
                  </a:lnTo>
                  <a:lnTo>
                    <a:pt x="197993" y="228600"/>
                  </a:lnTo>
                  <a:lnTo>
                    <a:pt x="204724" y="229869"/>
                  </a:lnTo>
                  <a:lnTo>
                    <a:pt x="217805" y="231139"/>
                  </a:lnTo>
                  <a:lnTo>
                    <a:pt x="224281" y="232410"/>
                  </a:lnTo>
                  <a:lnTo>
                    <a:pt x="236600" y="232410"/>
                  </a:lnTo>
                  <a:lnTo>
                    <a:pt x="236855" y="236219"/>
                  </a:lnTo>
                  <a:lnTo>
                    <a:pt x="230631" y="261619"/>
                  </a:lnTo>
                  <a:lnTo>
                    <a:pt x="228981" y="265430"/>
                  </a:lnTo>
                  <a:lnTo>
                    <a:pt x="210693" y="287019"/>
                  </a:lnTo>
                  <a:lnTo>
                    <a:pt x="205867" y="290830"/>
                  </a:lnTo>
                  <a:lnTo>
                    <a:pt x="200787" y="294639"/>
                  </a:lnTo>
                  <a:lnTo>
                    <a:pt x="198247" y="295910"/>
                  </a:lnTo>
                  <a:lnTo>
                    <a:pt x="195833" y="297180"/>
                  </a:lnTo>
                  <a:lnTo>
                    <a:pt x="190754" y="299719"/>
                  </a:lnTo>
                  <a:lnTo>
                    <a:pt x="188341" y="300989"/>
                  </a:lnTo>
                  <a:lnTo>
                    <a:pt x="185800" y="300989"/>
                  </a:lnTo>
                  <a:lnTo>
                    <a:pt x="183514" y="302260"/>
                  </a:lnTo>
                  <a:lnTo>
                    <a:pt x="217550" y="302260"/>
                  </a:lnTo>
                  <a:lnTo>
                    <a:pt x="220725" y="299719"/>
                  </a:lnTo>
                  <a:lnTo>
                    <a:pt x="223774" y="297180"/>
                  </a:lnTo>
                  <a:lnTo>
                    <a:pt x="229616" y="292100"/>
                  </a:lnTo>
                  <a:lnTo>
                    <a:pt x="232282" y="288289"/>
                  </a:lnTo>
                  <a:lnTo>
                    <a:pt x="234950" y="285750"/>
                  </a:lnTo>
                  <a:lnTo>
                    <a:pt x="237489" y="281939"/>
                  </a:lnTo>
                  <a:lnTo>
                    <a:pt x="239902" y="279400"/>
                  </a:lnTo>
                  <a:lnTo>
                    <a:pt x="242188" y="275589"/>
                  </a:lnTo>
                  <a:lnTo>
                    <a:pt x="244220" y="273050"/>
                  </a:lnTo>
                  <a:lnTo>
                    <a:pt x="246125" y="269239"/>
                  </a:lnTo>
                  <a:lnTo>
                    <a:pt x="247014" y="266700"/>
                  </a:lnTo>
                  <a:lnTo>
                    <a:pt x="247776" y="265430"/>
                  </a:lnTo>
                  <a:lnTo>
                    <a:pt x="248666" y="262889"/>
                  </a:lnTo>
                  <a:lnTo>
                    <a:pt x="249427" y="261619"/>
                  </a:lnTo>
                  <a:lnTo>
                    <a:pt x="250062" y="259080"/>
                  </a:lnTo>
                  <a:lnTo>
                    <a:pt x="251968" y="254000"/>
                  </a:lnTo>
                  <a:lnTo>
                    <a:pt x="252349" y="251460"/>
                  </a:lnTo>
                  <a:lnTo>
                    <a:pt x="253111" y="247650"/>
                  </a:lnTo>
                  <a:lnTo>
                    <a:pt x="253873" y="241300"/>
                  </a:lnTo>
                  <a:lnTo>
                    <a:pt x="253788" y="231139"/>
                  </a:lnTo>
                  <a:lnTo>
                    <a:pt x="253619" y="228600"/>
                  </a:lnTo>
                  <a:lnTo>
                    <a:pt x="253111" y="224789"/>
                  </a:lnTo>
                  <a:lnTo>
                    <a:pt x="252475" y="220980"/>
                  </a:lnTo>
                  <a:lnTo>
                    <a:pt x="250444" y="213360"/>
                  </a:lnTo>
                  <a:lnTo>
                    <a:pt x="249300" y="209550"/>
                  </a:lnTo>
                  <a:lnTo>
                    <a:pt x="246380" y="201930"/>
                  </a:lnTo>
                  <a:close/>
                </a:path>
                <a:path w="561467" h="431800">
                  <a:moveTo>
                    <a:pt x="323850" y="237489"/>
                  </a:moveTo>
                  <a:lnTo>
                    <a:pt x="276606" y="237489"/>
                  </a:lnTo>
                  <a:lnTo>
                    <a:pt x="276606" y="302260"/>
                  </a:lnTo>
                  <a:lnTo>
                    <a:pt x="323850" y="302260"/>
                  </a:lnTo>
                  <a:lnTo>
                    <a:pt x="323850" y="237489"/>
                  </a:lnTo>
                  <a:close/>
                </a:path>
                <a:path w="561467" h="431800">
                  <a:moveTo>
                    <a:pt x="53720" y="40639"/>
                  </a:moveTo>
                  <a:lnTo>
                    <a:pt x="18414" y="40639"/>
                  </a:lnTo>
                  <a:lnTo>
                    <a:pt x="18414" y="298450"/>
                  </a:lnTo>
                  <a:lnTo>
                    <a:pt x="53720" y="298450"/>
                  </a:lnTo>
                  <a:lnTo>
                    <a:pt x="53720" y="40639"/>
                  </a:lnTo>
                  <a:close/>
                </a:path>
                <a:path w="561467" h="431800">
                  <a:moveTo>
                    <a:pt x="406400" y="198119"/>
                  </a:moveTo>
                  <a:lnTo>
                    <a:pt x="359282" y="198119"/>
                  </a:lnTo>
                  <a:lnTo>
                    <a:pt x="359282" y="298450"/>
                  </a:lnTo>
                  <a:lnTo>
                    <a:pt x="406400" y="298450"/>
                  </a:lnTo>
                  <a:lnTo>
                    <a:pt x="406400" y="198119"/>
                  </a:lnTo>
                  <a:close/>
                </a:path>
                <a:path w="561467" h="431800">
                  <a:moveTo>
                    <a:pt x="489076" y="110489"/>
                  </a:moveTo>
                  <a:lnTo>
                    <a:pt x="441832" y="110489"/>
                  </a:lnTo>
                  <a:lnTo>
                    <a:pt x="441832" y="298450"/>
                  </a:lnTo>
                  <a:lnTo>
                    <a:pt x="489076" y="298450"/>
                  </a:lnTo>
                  <a:lnTo>
                    <a:pt x="489076" y="110489"/>
                  </a:lnTo>
                  <a:close/>
                </a:path>
                <a:path w="561467" h="431800">
                  <a:moveTo>
                    <a:pt x="197738" y="158750"/>
                  </a:moveTo>
                  <a:lnTo>
                    <a:pt x="155320" y="158750"/>
                  </a:lnTo>
                  <a:lnTo>
                    <a:pt x="153669" y="160019"/>
                  </a:lnTo>
                  <a:lnTo>
                    <a:pt x="199517" y="160019"/>
                  </a:lnTo>
                  <a:lnTo>
                    <a:pt x="197738" y="158750"/>
                  </a:lnTo>
                  <a:close/>
                </a:path>
                <a:path w="561467" h="431800">
                  <a:moveTo>
                    <a:pt x="186436" y="156210"/>
                  </a:moveTo>
                  <a:lnTo>
                    <a:pt x="166750" y="156210"/>
                  </a:lnTo>
                  <a:lnTo>
                    <a:pt x="164719" y="157480"/>
                  </a:lnTo>
                  <a:lnTo>
                    <a:pt x="162941" y="157480"/>
                  </a:lnTo>
                  <a:lnTo>
                    <a:pt x="159131" y="158750"/>
                  </a:lnTo>
                  <a:lnTo>
                    <a:pt x="194056" y="158750"/>
                  </a:lnTo>
                  <a:lnTo>
                    <a:pt x="186436" y="156210"/>
                  </a:lnTo>
                  <a:close/>
                </a:path>
                <a:path w="561467" h="431800">
                  <a:moveTo>
                    <a:pt x="585215" y="0"/>
                  </a:moveTo>
                  <a:lnTo>
                    <a:pt x="0" y="0"/>
                  </a:lnTo>
                  <a:lnTo>
                    <a:pt x="0" y="40639"/>
                  </a:lnTo>
                  <a:lnTo>
                    <a:pt x="585215" y="40639"/>
                  </a:lnTo>
                  <a:lnTo>
                    <a:pt x="585215" y="0"/>
                  </a:lnTo>
                  <a:close/>
                </a:path>
              </a:pathLst>
            </a:custGeom>
            <a:solidFill>
              <a:srgbClr val="FFFFFF"/>
            </a:solidFill>
          </p:spPr>
          <p:txBody>
            <a:bodyPr wrap="square" lIns="0" tIns="0" rIns="0" bIns="0" rtlCol="0">
              <a:noAutofit/>
            </a:bodyPr>
            <a:lstStyle/>
            <a:p>
              <a:endParaRPr/>
            </a:p>
          </p:txBody>
        </p:sp>
      </p:grpSp>
      <p:sp>
        <p:nvSpPr>
          <p:cNvPr id="11" name="object 11"/>
          <p:cNvSpPr txBox="1"/>
          <p:nvPr/>
        </p:nvSpPr>
        <p:spPr>
          <a:xfrm>
            <a:off x="990600" y="2839466"/>
            <a:ext cx="1796414" cy="317500"/>
          </a:xfrm>
          <a:prstGeom prst="rect">
            <a:avLst/>
          </a:prstGeom>
        </p:spPr>
        <p:txBody>
          <a:bodyPr vert="horz" wrap="square" lIns="0" tIns="0" rIns="0" bIns="0" rtlCol="0">
            <a:noAutofit/>
          </a:bodyPr>
          <a:lstStyle/>
          <a:p>
            <a:pPr marL="12700">
              <a:lnSpc>
                <a:spcPct val="100000"/>
              </a:lnSpc>
            </a:pPr>
            <a:r>
              <a:rPr lang="zh-CN" altLang="en-US" sz="2000" b="1" spc="-25" dirty="0">
                <a:solidFill>
                  <a:srgbClr val="FFFFFF"/>
                </a:solidFill>
                <a:latin typeface="微软雅黑" panose="020B0503020204020204" pitchFamily="34" charset="-122"/>
                <a:ea typeface="微软雅黑" panose="020B0503020204020204" pitchFamily="34" charset="-122"/>
                <a:cs typeface="微软雅黑"/>
              </a:rPr>
              <a:t>网络安全法解读</a:t>
            </a:r>
            <a:endParaRPr sz="2000" dirty="0">
              <a:latin typeface="微软雅黑" panose="020B0503020204020204" pitchFamily="34" charset="-122"/>
              <a:ea typeface="微软雅黑" panose="020B0503020204020204" pitchFamily="34" charset="-122"/>
              <a:cs typeface="微软雅黑"/>
            </a:endParaRPr>
          </a:p>
        </p:txBody>
      </p:sp>
      <p:sp>
        <p:nvSpPr>
          <p:cNvPr id="12" name="object 12"/>
          <p:cNvSpPr/>
          <p:nvPr/>
        </p:nvSpPr>
        <p:spPr>
          <a:xfrm>
            <a:off x="4101282" y="1802384"/>
            <a:ext cx="959311" cy="865378"/>
          </a:xfrm>
          <a:prstGeom prst="rect">
            <a:avLst/>
          </a:prstGeom>
          <a:blipFill>
            <a:blip r:embed="rId3" cstate="print"/>
            <a:stretch>
              <a:fillRect/>
            </a:stretch>
          </a:blipFill>
        </p:spPr>
        <p:txBody>
          <a:bodyPr wrap="square" lIns="0" tIns="0" rIns="0" bIns="0" rtlCol="0">
            <a:noAutofit/>
          </a:bodyPr>
          <a:lstStyle/>
          <a:p>
            <a:endParaRPr/>
          </a:p>
        </p:txBody>
      </p:sp>
      <p:sp>
        <p:nvSpPr>
          <p:cNvPr id="13" name="object 13"/>
          <p:cNvSpPr txBox="1"/>
          <p:nvPr/>
        </p:nvSpPr>
        <p:spPr>
          <a:xfrm>
            <a:off x="6077330" y="2839466"/>
            <a:ext cx="2362200" cy="317500"/>
          </a:xfrm>
          <a:prstGeom prst="rect">
            <a:avLst/>
          </a:prstGeom>
        </p:spPr>
        <p:txBody>
          <a:bodyPr vert="horz" wrap="square" lIns="0" tIns="0" rIns="0" bIns="0" rtlCol="0">
            <a:noAutofit/>
          </a:bodyPr>
          <a:lstStyle/>
          <a:p>
            <a:pPr marL="12700">
              <a:lnSpc>
                <a:spcPct val="100000"/>
              </a:lnSpc>
            </a:pPr>
            <a:r>
              <a:rPr lang="zh-CN" altLang="en-US" sz="2000" b="1" dirty="0">
                <a:solidFill>
                  <a:schemeClr val="bg1"/>
                </a:solidFill>
                <a:latin typeface="微软雅黑" panose="020B0503020204020204" pitchFamily="34" charset="-122"/>
                <a:ea typeface="微软雅黑" panose="020B0503020204020204" pitchFamily="34" charset="-122"/>
                <a:cs typeface="微软雅黑"/>
              </a:rPr>
              <a:t>新等级保护差异变化</a:t>
            </a:r>
            <a:endParaRPr sz="2000" b="1" dirty="0">
              <a:solidFill>
                <a:schemeClr val="bg1"/>
              </a:solidFill>
              <a:latin typeface="微软雅黑" panose="020B0503020204020204" pitchFamily="34" charset="-122"/>
              <a:ea typeface="微软雅黑" panose="020B0503020204020204" pitchFamily="34" charset="-122"/>
              <a:cs typeface="微软雅黑"/>
            </a:endParaRPr>
          </a:p>
        </p:txBody>
      </p:sp>
      <p:sp>
        <p:nvSpPr>
          <p:cNvPr id="14" name="object 14"/>
          <p:cNvSpPr txBox="1"/>
          <p:nvPr/>
        </p:nvSpPr>
        <p:spPr>
          <a:xfrm>
            <a:off x="3544823" y="2839466"/>
            <a:ext cx="2057400" cy="317500"/>
          </a:xfrm>
          <a:prstGeom prst="rect">
            <a:avLst/>
          </a:prstGeom>
        </p:spPr>
        <p:txBody>
          <a:bodyPr vert="horz" wrap="square" lIns="0" tIns="0" rIns="0" bIns="0" rtlCol="0">
            <a:noAutofit/>
          </a:bodyPr>
          <a:lstStyle/>
          <a:p>
            <a:pPr marL="12700">
              <a:lnSpc>
                <a:spcPct val="100000"/>
              </a:lnSpc>
            </a:pPr>
            <a:r>
              <a:rPr lang="zh-CN" altLang="en-US" sz="2000" b="1" spc="-25" dirty="0">
                <a:solidFill>
                  <a:srgbClr val="FFFFFF"/>
                </a:solidFill>
                <a:latin typeface="微软雅黑" panose="020B0503020204020204" pitchFamily="34" charset="-122"/>
                <a:ea typeface="微软雅黑" panose="020B0503020204020204" pitchFamily="34" charset="-122"/>
                <a:cs typeface="微软雅黑"/>
              </a:rPr>
              <a:t>等级保护解决方案</a:t>
            </a:r>
            <a:endParaRPr sz="2000" dirty="0">
              <a:latin typeface="微软雅黑" panose="020B0503020204020204" pitchFamily="34" charset="-122"/>
              <a:ea typeface="微软雅黑" panose="020B0503020204020204" pitchFamily="34" charset="-122"/>
              <a:cs typeface="微软雅黑"/>
            </a:endParaRPr>
          </a:p>
        </p:txBody>
      </p:sp>
      <p:grpSp>
        <p:nvGrpSpPr>
          <p:cNvPr id="32" name="组合 31">
            <a:extLst>
              <a:ext uri="{FF2B5EF4-FFF2-40B4-BE49-F238E27FC236}">
                <a16:creationId xmlns:a16="http://schemas.microsoft.com/office/drawing/2014/main" id="{91BD7149-7570-4975-B47F-5168AB53EB43}"/>
              </a:ext>
            </a:extLst>
          </p:cNvPr>
          <p:cNvGrpSpPr/>
          <p:nvPr/>
        </p:nvGrpSpPr>
        <p:grpSpPr>
          <a:xfrm>
            <a:off x="6756059" y="1844420"/>
            <a:ext cx="946635" cy="849629"/>
            <a:chOff x="6756059" y="1844420"/>
            <a:chExt cx="946635" cy="849629"/>
          </a:xfrm>
        </p:grpSpPr>
        <p:sp>
          <p:nvSpPr>
            <p:cNvPr id="15" name="object 15"/>
            <p:cNvSpPr/>
            <p:nvPr/>
          </p:nvSpPr>
          <p:spPr>
            <a:xfrm>
              <a:off x="6756059" y="1844420"/>
              <a:ext cx="946635" cy="849629"/>
            </a:xfrm>
            <a:custGeom>
              <a:avLst/>
              <a:gdLst/>
              <a:ahLst/>
              <a:cxnLst/>
              <a:rect l="l" t="t" r="r" b="b"/>
              <a:pathLst>
                <a:path w="946635" h="849629">
                  <a:moveTo>
                    <a:pt x="662264" y="0"/>
                  </a:moveTo>
                  <a:lnTo>
                    <a:pt x="276273" y="131"/>
                  </a:lnTo>
                  <a:lnTo>
                    <a:pt x="227779" y="18163"/>
                  </a:lnTo>
                  <a:lnTo>
                    <a:pt x="8983" y="383712"/>
                  </a:lnTo>
                  <a:lnTo>
                    <a:pt x="0" y="435058"/>
                  </a:lnTo>
                  <a:lnTo>
                    <a:pt x="2298" y="447792"/>
                  </a:lnTo>
                  <a:lnTo>
                    <a:pt x="205361" y="807827"/>
                  </a:lnTo>
                  <a:lnTo>
                    <a:pt x="244637" y="841695"/>
                  </a:lnTo>
                  <a:lnTo>
                    <a:pt x="281772" y="849629"/>
                  </a:lnTo>
                  <a:lnTo>
                    <a:pt x="668999" y="849571"/>
                  </a:lnTo>
                  <a:lnTo>
                    <a:pt x="718054" y="832464"/>
                  </a:lnTo>
                  <a:lnTo>
                    <a:pt x="938055" y="465293"/>
                  </a:lnTo>
                  <a:lnTo>
                    <a:pt x="946635" y="413035"/>
                  </a:lnTo>
                  <a:lnTo>
                    <a:pt x="944105" y="400338"/>
                  </a:lnTo>
                  <a:lnTo>
                    <a:pt x="740349" y="40104"/>
                  </a:lnTo>
                  <a:lnTo>
                    <a:pt x="699366" y="6905"/>
                  </a:lnTo>
                  <a:lnTo>
                    <a:pt x="662264" y="0"/>
                  </a:lnTo>
                  <a:close/>
                </a:path>
              </a:pathLst>
            </a:custGeom>
            <a:solidFill>
              <a:srgbClr val="4AACC5"/>
            </a:solidFill>
          </p:spPr>
          <p:txBody>
            <a:bodyPr wrap="square" lIns="0" tIns="0" rIns="0" bIns="0" rtlCol="0">
              <a:noAutofit/>
            </a:bodyPr>
            <a:lstStyle/>
            <a:p>
              <a:endParaRPr/>
            </a:p>
          </p:txBody>
        </p:sp>
        <p:sp>
          <p:nvSpPr>
            <p:cNvPr id="16" name="object 16"/>
            <p:cNvSpPr/>
            <p:nvPr/>
          </p:nvSpPr>
          <p:spPr>
            <a:xfrm>
              <a:off x="7069074" y="2066544"/>
              <a:ext cx="405764" cy="460248"/>
            </a:xfrm>
            <a:custGeom>
              <a:avLst/>
              <a:gdLst/>
              <a:ahLst/>
              <a:cxnLst/>
              <a:rect l="l" t="t" r="r" b="b"/>
              <a:pathLst>
                <a:path w="405764" h="460248">
                  <a:moveTo>
                    <a:pt x="378713" y="0"/>
                  </a:moveTo>
                  <a:lnTo>
                    <a:pt x="53918" y="0"/>
                  </a:lnTo>
                  <a:lnTo>
                    <a:pt x="27050" y="406146"/>
                  </a:lnTo>
                  <a:lnTo>
                    <a:pt x="7493" y="406146"/>
                  </a:lnTo>
                  <a:lnTo>
                    <a:pt x="13462" y="412242"/>
                  </a:lnTo>
                  <a:lnTo>
                    <a:pt x="13462" y="427100"/>
                  </a:lnTo>
                  <a:lnTo>
                    <a:pt x="7493" y="433197"/>
                  </a:lnTo>
                  <a:lnTo>
                    <a:pt x="27050" y="433380"/>
                  </a:lnTo>
                  <a:lnTo>
                    <a:pt x="23310" y="446968"/>
                  </a:lnTo>
                  <a:lnTo>
                    <a:pt x="13624" y="456593"/>
                  </a:lnTo>
                  <a:lnTo>
                    <a:pt x="0" y="460248"/>
                  </a:lnTo>
                  <a:lnTo>
                    <a:pt x="324795" y="460247"/>
                  </a:lnTo>
                  <a:lnTo>
                    <a:pt x="338383" y="456507"/>
                  </a:lnTo>
                  <a:lnTo>
                    <a:pt x="348008" y="446821"/>
                  </a:lnTo>
                  <a:lnTo>
                    <a:pt x="351613" y="433380"/>
                  </a:lnTo>
                  <a:lnTo>
                    <a:pt x="351663" y="54102"/>
                  </a:lnTo>
                  <a:lnTo>
                    <a:pt x="46606" y="54099"/>
                  </a:lnTo>
                  <a:lnTo>
                    <a:pt x="40512" y="48006"/>
                  </a:lnTo>
                  <a:lnTo>
                    <a:pt x="40512" y="33147"/>
                  </a:lnTo>
                  <a:lnTo>
                    <a:pt x="46609" y="27050"/>
                  </a:lnTo>
                  <a:lnTo>
                    <a:pt x="405715" y="27050"/>
                  </a:lnTo>
                  <a:lnTo>
                    <a:pt x="405764" y="26867"/>
                  </a:lnTo>
                  <a:lnTo>
                    <a:pt x="402024" y="13279"/>
                  </a:lnTo>
                  <a:lnTo>
                    <a:pt x="392338" y="3654"/>
                  </a:lnTo>
                  <a:lnTo>
                    <a:pt x="378713" y="0"/>
                  </a:lnTo>
                  <a:close/>
                </a:path>
                <a:path w="405764" h="460248">
                  <a:moveTo>
                    <a:pt x="405715" y="27050"/>
                  </a:moveTo>
                  <a:lnTo>
                    <a:pt x="81152" y="27050"/>
                  </a:lnTo>
                  <a:lnTo>
                    <a:pt x="77498" y="40675"/>
                  </a:lnTo>
                  <a:lnTo>
                    <a:pt x="67873" y="50361"/>
                  </a:lnTo>
                  <a:lnTo>
                    <a:pt x="54285" y="54101"/>
                  </a:lnTo>
                  <a:lnTo>
                    <a:pt x="46609" y="54102"/>
                  </a:lnTo>
                  <a:lnTo>
                    <a:pt x="379048" y="54099"/>
                  </a:lnTo>
                  <a:lnTo>
                    <a:pt x="392566" y="50306"/>
                  </a:lnTo>
                  <a:lnTo>
                    <a:pt x="402134" y="40580"/>
                  </a:lnTo>
                  <a:lnTo>
                    <a:pt x="405715" y="27050"/>
                  </a:lnTo>
                  <a:close/>
                </a:path>
              </a:pathLst>
            </a:custGeom>
            <a:solidFill>
              <a:srgbClr val="FFFFFF"/>
            </a:solidFill>
          </p:spPr>
          <p:txBody>
            <a:bodyPr wrap="square" lIns="0" tIns="0" rIns="0" bIns="0" rtlCol="0">
              <a:noAutofit/>
            </a:bodyPr>
            <a:lstStyle/>
            <a:p>
              <a:endParaRPr/>
            </a:p>
          </p:txBody>
        </p:sp>
      </p:grpSp>
      <p:sp>
        <p:nvSpPr>
          <p:cNvPr id="17" name="object 17"/>
          <p:cNvSpPr/>
          <p:nvPr/>
        </p:nvSpPr>
        <p:spPr>
          <a:xfrm>
            <a:off x="7054599" y="2093594"/>
            <a:ext cx="108201" cy="433196"/>
          </a:xfrm>
          <a:custGeom>
            <a:avLst/>
            <a:gdLst/>
            <a:ahLst/>
            <a:cxnLst/>
            <a:rect l="l" t="t" r="r" b="b"/>
            <a:pathLst>
              <a:path w="108201" h="433196">
                <a:moveTo>
                  <a:pt x="108201" y="0"/>
                </a:moveTo>
                <a:lnTo>
                  <a:pt x="73657" y="0"/>
                </a:lnTo>
                <a:lnTo>
                  <a:pt x="67561" y="6096"/>
                </a:lnTo>
                <a:lnTo>
                  <a:pt x="67561" y="20955"/>
                </a:lnTo>
                <a:lnTo>
                  <a:pt x="73657" y="27051"/>
                </a:lnTo>
                <a:lnTo>
                  <a:pt x="81334" y="27050"/>
                </a:lnTo>
                <a:lnTo>
                  <a:pt x="94922" y="23310"/>
                </a:lnTo>
                <a:lnTo>
                  <a:pt x="104547" y="13624"/>
                </a:lnTo>
                <a:lnTo>
                  <a:pt x="108201" y="0"/>
                </a:lnTo>
                <a:close/>
              </a:path>
              <a:path w="108201" h="433196">
                <a:moveTo>
                  <a:pt x="34541" y="379095"/>
                </a:moveTo>
                <a:lnTo>
                  <a:pt x="26589" y="379098"/>
                </a:lnTo>
                <a:lnTo>
                  <a:pt x="13129" y="382936"/>
                </a:lnTo>
                <a:lnTo>
                  <a:pt x="3609" y="392696"/>
                </a:lnTo>
                <a:lnTo>
                  <a:pt x="0" y="406480"/>
                </a:lnTo>
                <a:lnTo>
                  <a:pt x="3793" y="419998"/>
                </a:lnTo>
                <a:lnTo>
                  <a:pt x="13519" y="429566"/>
                </a:lnTo>
                <a:lnTo>
                  <a:pt x="27232" y="433196"/>
                </a:lnTo>
                <a:lnTo>
                  <a:pt x="40820" y="429456"/>
                </a:lnTo>
                <a:lnTo>
                  <a:pt x="50445" y="419770"/>
                </a:lnTo>
                <a:lnTo>
                  <a:pt x="54099" y="406146"/>
                </a:lnTo>
                <a:lnTo>
                  <a:pt x="34541" y="406146"/>
                </a:lnTo>
                <a:lnTo>
                  <a:pt x="40510" y="400050"/>
                </a:lnTo>
                <a:lnTo>
                  <a:pt x="40510" y="385191"/>
                </a:lnTo>
                <a:lnTo>
                  <a:pt x="34541" y="379095"/>
                </a:lnTo>
                <a:close/>
              </a:path>
            </a:pathLst>
          </a:custGeom>
          <a:solidFill>
            <a:srgbClr val="CDCDCD"/>
          </a:solidFill>
        </p:spPr>
        <p:txBody>
          <a:bodyPr wrap="square" lIns="0" tIns="0" rIns="0" bIns="0" rtlCol="0">
            <a:noAutofit/>
          </a:bodyPr>
          <a:lstStyle/>
          <a:p>
            <a:endParaRPr/>
          </a:p>
        </p:txBody>
      </p:sp>
      <p:sp>
        <p:nvSpPr>
          <p:cNvPr id="18" name="object 18"/>
          <p:cNvSpPr/>
          <p:nvPr/>
        </p:nvSpPr>
        <p:spPr>
          <a:xfrm>
            <a:off x="7042023" y="2066544"/>
            <a:ext cx="432814" cy="460248"/>
          </a:xfrm>
          <a:custGeom>
            <a:avLst/>
            <a:gdLst/>
            <a:ahLst/>
            <a:cxnLst/>
            <a:rect l="l" t="t" r="r" b="b"/>
            <a:pathLst>
              <a:path w="432814" h="460248">
                <a:moveTo>
                  <a:pt x="54101" y="406146"/>
                </a:moveTo>
                <a:lnTo>
                  <a:pt x="54101" y="27050"/>
                </a:lnTo>
                <a:lnTo>
                  <a:pt x="57755" y="13426"/>
                </a:lnTo>
                <a:lnTo>
                  <a:pt x="67380" y="3740"/>
                </a:lnTo>
                <a:lnTo>
                  <a:pt x="80969" y="0"/>
                </a:lnTo>
                <a:lnTo>
                  <a:pt x="405764" y="0"/>
                </a:lnTo>
                <a:lnTo>
                  <a:pt x="419389" y="3654"/>
                </a:lnTo>
                <a:lnTo>
                  <a:pt x="429074" y="13279"/>
                </a:lnTo>
                <a:lnTo>
                  <a:pt x="432814" y="26867"/>
                </a:lnTo>
                <a:lnTo>
                  <a:pt x="429184" y="40580"/>
                </a:lnTo>
                <a:lnTo>
                  <a:pt x="419616" y="50306"/>
                </a:lnTo>
                <a:lnTo>
                  <a:pt x="406098" y="54099"/>
                </a:lnTo>
                <a:lnTo>
                  <a:pt x="378713" y="54102"/>
                </a:lnTo>
                <a:lnTo>
                  <a:pt x="378713" y="433197"/>
                </a:lnTo>
                <a:lnTo>
                  <a:pt x="375058" y="446821"/>
                </a:lnTo>
                <a:lnTo>
                  <a:pt x="365433" y="456507"/>
                </a:lnTo>
                <a:lnTo>
                  <a:pt x="351845" y="460247"/>
                </a:lnTo>
                <a:lnTo>
                  <a:pt x="27050" y="460248"/>
                </a:lnTo>
                <a:lnTo>
                  <a:pt x="13425" y="456593"/>
                </a:lnTo>
                <a:lnTo>
                  <a:pt x="3739" y="446968"/>
                </a:lnTo>
                <a:lnTo>
                  <a:pt x="0" y="433380"/>
                </a:lnTo>
                <a:lnTo>
                  <a:pt x="3630" y="419667"/>
                </a:lnTo>
                <a:lnTo>
                  <a:pt x="13198" y="409941"/>
                </a:lnTo>
                <a:lnTo>
                  <a:pt x="26715" y="406148"/>
                </a:lnTo>
                <a:lnTo>
                  <a:pt x="54101" y="406146"/>
                </a:lnTo>
                <a:close/>
              </a:path>
            </a:pathLst>
          </a:custGeom>
          <a:ln w="24384">
            <a:solidFill>
              <a:srgbClr val="D9D9D9"/>
            </a:solidFill>
          </a:ln>
        </p:spPr>
        <p:txBody>
          <a:bodyPr wrap="square" lIns="0" tIns="0" rIns="0" bIns="0" rtlCol="0">
            <a:noAutofit/>
          </a:bodyPr>
          <a:lstStyle/>
          <a:p>
            <a:endParaRPr/>
          </a:p>
        </p:txBody>
      </p:sp>
      <p:sp>
        <p:nvSpPr>
          <p:cNvPr id="19" name="object 19"/>
          <p:cNvSpPr/>
          <p:nvPr/>
        </p:nvSpPr>
        <p:spPr>
          <a:xfrm>
            <a:off x="7122161" y="2066544"/>
            <a:ext cx="40639" cy="54102"/>
          </a:xfrm>
          <a:custGeom>
            <a:avLst/>
            <a:gdLst/>
            <a:ahLst/>
            <a:cxnLst/>
            <a:rect l="l" t="t" r="r" b="b"/>
            <a:pathLst>
              <a:path w="40639" h="54102">
                <a:moveTo>
                  <a:pt x="13588" y="0"/>
                </a:moveTo>
                <a:lnTo>
                  <a:pt x="27213" y="3654"/>
                </a:lnTo>
                <a:lnTo>
                  <a:pt x="36899" y="13279"/>
                </a:lnTo>
                <a:lnTo>
                  <a:pt x="40639" y="26867"/>
                </a:lnTo>
                <a:lnTo>
                  <a:pt x="37009" y="40580"/>
                </a:lnTo>
                <a:lnTo>
                  <a:pt x="27441" y="50306"/>
                </a:lnTo>
                <a:lnTo>
                  <a:pt x="13923" y="54099"/>
                </a:lnTo>
                <a:lnTo>
                  <a:pt x="6096" y="54102"/>
                </a:lnTo>
                <a:lnTo>
                  <a:pt x="0" y="48006"/>
                </a:lnTo>
                <a:lnTo>
                  <a:pt x="0" y="40640"/>
                </a:lnTo>
                <a:lnTo>
                  <a:pt x="0" y="33147"/>
                </a:lnTo>
                <a:lnTo>
                  <a:pt x="6096" y="27050"/>
                </a:lnTo>
                <a:lnTo>
                  <a:pt x="13588" y="27050"/>
                </a:lnTo>
                <a:lnTo>
                  <a:pt x="40639" y="27050"/>
                </a:lnTo>
              </a:path>
            </a:pathLst>
          </a:custGeom>
          <a:ln w="24384">
            <a:solidFill>
              <a:srgbClr val="D9D9D9"/>
            </a:solidFill>
          </a:ln>
        </p:spPr>
        <p:txBody>
          <a:bodyPr wrap="square" lIns="0" tIns="0" rIns="0" bIns="0" rtlCol="0">
            <a:noAutofit/>
          </a:bodyPr>
          <a:lstStyle/>
          <a:p>
            <a:endParaRPr/>
          </a:p>
        </p:txBody>
      </p:sp>
      <p:sp>
        <p:nvSpPr>
          <p:cNvPr id="20" name="object 20"/>
          <p:cNvSpPr/>
          <p:nvPr/>
        </p:nvSpPr>
        <p:spPr>
          <a:xfrm>
            <a:off x="7170039" y="2120645"/>
            <a:ext cx="297561" cy="0"/>
          </a:xfrm>
          <a:custGeom>
            <a:avLst/>
            <a:gdLst/>
            <a:ahLst/>
            <a:cxnLst/>
            <a:rect l="l" t="t" r="r" b="b"/>
            <a:pathLst>
              <a:path w="297561">
                <a:moveTo>
                  <a:pt x="297561" y="0"/>
                </a:moveTo>
                <a:lnTo>
                  <a:pt x="0" y="0"/>
                </a:lnTo>
              </a:path>
            </a:pathLst>
          </a:custGeom>
          <a:ln w="24384">
            <a:solidFill>
              <a:srgbClr val="D9D9D9"/>
            </a:solidFill>
          </a:ln>
        </p:spPr>
        <p:txBody>
          <a:bodyPr wrap="square" lIns="0" tIns="0" rIns="0" bIns="0" rtlCol="0">
            <a:noAutofit/>
          </a:bodyPr>
          <a:lstStyle/>
          <a:p>
            <a:endParaRPr/>
          </a:p>
        </p:txBody>
      </p:sp>
      <p:sp>
        <p:nvSpPr>
          <p:cNvPr id="21" name="object 21"/>
          <p:cNvSpPr/>
          <p:nvPr/>
        </p:nvSpPr>
        <p:spPr>
          <a:xfrm>
            <a:off x="7086600" y="2472689"/>
            <a:ext cx="27050" cy="27050"/>
          </a:xfrm>
          <a:custGeom>
            <a:avLst/>
            <a:gdLst/>
            <a:ahLst/>
            <a:cxnLst/>
            <a:rect l="l" t="t" r="r" b="b"/>
            <a:pathLst>
              <a:path w="27050" h="27050">
                <a:moveTo>
                  <a:pt x="0" y="0"/>
                </a:moveTo>
                <a:lnTo>
                  <a:pt x="7493" y="0"/>
                </a:lnTo>
                <a:lnTo>
                  <a:pt x="13462" y="6095"/>
                </a:lnTo>
                <a:lnTo>
                  <a:pt x="13462" y="13588"/>
                </a:lnTo>
                <a:lnTo>
                  <a:pt x="13462" y="20954"/>
                </a:lnTo>
                <a:lnTo>
                  <a:pt x="7493" y="27050"/>
                </a:lnTo>
                <a:lnTo>
                  <a:pt x="0" y="27050"/>
                </a:lnTo>
                <a:lnTo>
                  <a:pt x="27050" y="27050"/>
                </a:lnTo>
              </a:path>
            </a:pathLst>
          </a:custGeom>
          <a:ln w="24384">
            <a:solidFill>
              <a:srgbClr val="D9D9D9"/>
            </a:solidFill>
          </a:ln>
        </p:spPr>
        <p:txBody>
          <a:bodyPr wrap="square" lIns="0" tIns="0" rIns="0" bIns="0" rtlCol="0">
            <a:noAutofit/>
          </a:bodyPr>
          <a:lstStyle/>
          <a:p>
            <a:endParaRPr/>
          </a:p>
        </p:txBody>
      </p:sp>
      <p:sp>
        <p:nvSpPr>
          <p:cNvPr id="22" name="object 22"/>
          <p:cNvSpPr/>
          <p:nvPr/>
        </p:nvSpPr>
        <p:spPr>
          <a:xfrm>
            <a:off x="7059550" y="2472689"/>
            <a:ext cx="27050" cy="54101"/>
          </a:xfrm>
          <a:custGeom>
            <a:avLst/>
            <a:gdLst/>
            <a:ahLst/>
            <a:cxnLst/>
            <a:rect l="l" t="t" r="r" b="b"/>
            <a:pathLst>
              <a:path w="27050" h="54101">
                <a:moveTo>
                  <a:pt x="0" y="54101"/>
                </a:moveTo>
                <a:lnTo>
                  <a:pt x="13624" y="50447"/>
                </a:lnTo>
                <a:lnTo>
                  <a:pt x="23310" y="40822"/>
                </a:lnTo>
                <a:lnTo>
                  <a:pt x="27050" y="27234"/>
                </a:lnTo>
                <a:lnTo>
                  <a:pt x="27050" y="0"/>
                </a:lnTo>
              </a:path>
            </a:pathLst>
          </a:custGeom>
          <a:ln w="24383">
            <a:solidFill>
              <a:srgbClr val="D9D9D9"/>
            </a:solidFill>
          </a:ln>
        </p:spPr>
        <p:txBody>
          <a:bodyPr wrap="square" lIns="0" tIns="0" rIns="0" bIns="0" rtlCol="0">
            <a:noAutofit/>
          </a:bodyPr>
          <a:lstStyle/>
          <a:p>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147023" rIns="0" bIns="0" rtlCol="0">
            <a:noAutofit/>
          </a:bodyPr>
          <a:lstStyle/>
          <a:p>
            <a:pPr marL="448945">
              <a:lnSpc>
                <a:spcPts val="3354"/>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等级保护建设核心思想</a:t>
            </a:r>
            <a:endParaRPr sz="2800" dirty="0">
              <a:latin typeface="微软雅黑" panose="020B0503020204020204" pitchFamily="34" charset="-122"/>
              <a:ea typeface="微软雅黑" panose="020B0503020204020204" pitchFamily="34" charset="-122"/>
              <a:cs typeface="微软雅黑"/>
            </a:endParaRPr>
          </a:p>
        </p:txBody>
      </p:sp>
      <p:sp>
        <p:nvSpPr>
          <p:cNvPr id="4" name="object 4"/>
          <p:cNvSpPr txBox="1"/>
          <p:nvPr/>
        </p:nvSpPr>
        <p:spPr>
          <a:xfrm>
            <a:off x="690320" y="596900"/>
            <a:ext cx="7767880" cy="573629"/>
          </a:xfrm>
          <a:prstGeom prst="rect">
            <a:avLst/>
          </a:prstGeom>
        </p:spPr>
        <p:txBody>
          <a:bodyPr vert="horz" wrap="square" lIns="0" tIns="0" rIns="0" bIns="0" rtlCol="0">
            <a:noAutofit/>
          </a:bodyPr>
          <a:lstStyle/>
          <a:p>
            <a:pPr marL="12700">
              <a:lnSpc>
                <a:spcPts val="2155"/>
              </a:lnSpc>
            </a:pPr>
            <a:r>
              <a:rPr lang="zh-CN" altLang="en-US" sz="1600" b="1" dirty="0">
                <a:latin typeface="微软雅黑" panose="020B0503020204020204" pitchFamily="34" charset="-122"/>
                <a:ea typeface="微软雅黑" panose="020B0503020204020204" pitchFamily="34" charset="-122"/>
                <a:cs typeface="微软雅黑"/>
              </a:rPr>
              <a:t>信息系统的安全设计应基于业务流程自身特点，建立“</a:t>
            </a:r>
            <a:r>
              <a:rPr lang="zh-CN" altLang="en-US" sz="1600" b="1" dirty="0">
                <a:solidFill>
                  <a:srgbClr val="FF0000"/>
                </a:solidFill>
                <a:latin typeface="微软雅黑" panose="020B0503020204020204" pitchFamily="34" charset="-122"/>
                <a:ea typeface="微软雅黑" panose="020B0503020204020204" pitchFamily="34" charset="-122"/>
                <a:cs typeface="微软雅黑"/>
              </a:rPr>
              <a:t>可信、可控、可管</a:t>
            </a:r>
            <a:r>
              <a:rPr lang="zh-CN" altLang="en-US" sz="1600" b="1" dirty="0">
                <a:latin typeface="微软雅黑" panose="020B0503020204020204" pitchFamily="34" charset="-122"/>
                <a:ea typeface="微软雅黑" panose="020B0503020204020204" pitchFamily="34" charset="-122"/>
                <a:cs typeface="微软雅黑"/>
              </a:rPr>
              <a:t>”的安全防护体系，使得系统能够按照预期运行，免受信息安全攻击和破坏。</a:t>
            </a:r>
          </a:p>
        </p:txBody>
      </p:sp>
      <p:sp>
        <p:nvSpPr>
          <p:cNvPr id="5" name="object 5"/>
          <p:cNvSpPr/>
          <p:nvPr/>
        </p:nvSpPr>
        <p:spPr>
          <a:xfrm>
            <a:off x="914400" y="1744979"/>
            <a:ext cx="1446854" cy="1303527"/>
          </a:xfrm>
          <a:custGeom>
            <a:avLst/>
            <a:gdLst/>
            <a:ahLst/>
            <a:cxnLst/>
            <a:rect l="l" t="t" r="r" b="b"/>
            <a:pathLst>
              <a:path w="1446854" h="1303527">
                <a:moveTo>
                  <a:pt x="1012066" y="0"/>
                </a:moveTo>
                <a:lnTo>
                  <a:pt x="425244" y="74"/>
                </a:lnTo>
                <a:lnTo>
                  <a:pt x="379252" y="10945"/>
                </a:lnTo>
                <a:lnTo>
                  <a:pt x="342297" y="32687"/>
                </a:lnTo>
                <a:lnTo>
                  <a:pt x="316527" y="60936"/>
                </a:lnTo>
                <a:lnTo>
                  <a:pt x="15285" y="586508"/>
                </a:lnTo>
                <a:lnTo>
                  <a:pt x="1578" y="632323"/>
                </a:lnTo>
                <a:lnTo>
                  <a:pt x="0" y="662318"/>
                </a:lnTo>
                <a:lnTo>
                  <a:pt x="1541" y="675354"/>
                </a:lnTo>
                <a:lnTo>
                  <a:pt x="18647" y="722757"/>
                </a:lnTo>
                <a:lnTo>
                  <a:pt x="312713" y="1236819"/>
                </a:lnTo>
                <a:lnTo>
                  <a:pt x="344715" y="1272610"/>
                </a:lnTo>
                <a:lnTo>
                  <a:pt x="381115" y="1294320"/>
                </a:lnTo>
                <a:lnTo>
                  <a:pt x="418359" y="1302971"/>
                </a:lnTo>
                <a:lnTo>
                  <a:pt x="430787" y="1303527"/>
                </a:lnTo>
                <a:lnTo>
                  <a:pt x="1019394" y="1303517"/>
                </a:lnTo>
                <a:lnTo>
                  <a:pt x="1066573" y="1293473"/>
                </a:lnTo>
                <a:lnTo>
                  <a:pt x="1103212" y="1272485"/>
                </a:lnTo>
                <a:lnTo>
                  <a:pt x="1129276" y="1244669"/>
                </a:lnTo>
                <a:lnTo>
                  <a:pt x="1426889" y="725357"/>
                </a:lnTo>
                <a:lnTo>
                  <a:pt x="1443385" y="683022"/>
                </a:lnTo>
                <a:lnTo>
                  <a:pt x="1446854" y="638979"/>
                </a:lnTo>
                <a:lnTo>
                  <a:pt x="1445100" y="626033"/>
                </a:lnTo>
                <a:lnTo>
                  <a:pt x="1433286" y="589774"/>
                </a:lnTo>
                <a:lnTo>
                  <a:pt x="1132577" y="63860"/>
                </a:lnTo>
                <a:lnTo>
                  <a:pt x="1099840" y="29543"/>
                </a:lnTo>
                <a:lnTo>
                  <a:pt x="1061658" y="7955"/>
                </a:lnTo>
                <a:lnTo>
                  <a:pt x="1012066" y="0"/>
                </a:lnTo>
                <a:close/>
              </a:path>
            </a:pathLst>
          </a:custGeom>
          <a:solidFill>
            <a:srgbClr val="0D637B"/>
          </a:solidFill>
        </p:spPr>
        <p:txBody>
          <a:bodyPr wrap="square" lIns="0" tIns="0" rIns="0" bIns="0" rtlCol="0">
            <a:noAutofit/>
          </a:bodyPr>
          <a:lstStyle/>
          <a:p>
            <a:endParaRPr/>
          </a:p>
        </p:txBody>
      </p:sp>
      <p:sp>
        <p:nvSpPr>
          <p:cNvPr id="6" name="object 6"/>
          <p:cNvSpPr txBox="1"/>
          <p:nvPr/>
        </p:nvSpPr>
        <p:spPr>
          <a:xfrm>
            <a:off x="1333504" y="2232405"/>
            <a:ext cx="531495" cy="330454"/>
          </a:xfrm>
          <a:prstGeom prst="rect">
            <a:avLst/>
          </a:prstGeom>
        </p:spPr>
        <p:txBody>
          <a:bodyPr vert="horz" wrap="square" lIns="0" tIns="0" rIns="0" bIns="0" rtlCol="0">
            <a:noAutofit/>
          </a:bodyPr>
          <a:lstStyle/>
          <a:p>
            <a:pPr marL="12700">
              <a:lnSpc>
                <a:spcPct val="100000"/>
              </a:lnSpc>
            </a:pPr>
            <a:r>
              <a:rPr lang="zh-CN" altLang="en-US" sz="2000" b="1" dirty="0">
                <a:solidFill>
                  <a:schemeClr val="bg1"/>
                </a:solidFill>
                <a:latin typeface="微软雅黑" panose="020B0503020204020204" pitchFamily="34" charset="-122"/>
                <a:ea typeface="微软雅黑" panose="020B0503020204020204" pitchFamily="34" charset="-122"/>
                <a:cs typeface="微软雅黑"/>
              </a:rPr>
              <a:t>可信</a:t>
            </a:r>
            <a:endParaRPr sz="2000" b="1" dirty="0">
              <a:solidFill>
                <a:schemeClr val="bg1"/>
              </a:solidFill>
              <a:latin typeface="微软雅黑" panose="020B0503020204020204" pitchFamily="34" charset="-122"/>
              <a:ea typeface="微软雅黑" panose="020B0503020204020204" pitchFamily="34" charset="-122"/>
              <a:cs typeface="微软雅黑"/>
            </a:endParaRPr>
          </a:p>
        </p:txBody>
      </p:sp>
      <p:sp>
        <p:nvSpPr>
          <p:cNvPr id="7" name="object 7"/>
          <p:cNvSpPr/>
          <p:nvPr/>
        </p:nvSpPr>
        <p:spPr>
          <a:xfrm>
            <a:off x="2195719" y="1191259"/>
            <a:ext cx="6025820" cy="1158240"/>
          </a:xfrm>
          <a:custGeom>
            <a:avLst/>
            <a:gdLst/>
            <a:ahLst/>
            <a:cxnLst/>
            <a:rect l="l" t="t" r="r" b="b"/>
            <a:pathLst>
              <a:path w="6025820" h="1158240">
                <a:moveTo>
                  <a:pt x="575170" y="0"/>
                </a:moveTo>
                <a:lnTo>
                  <a:pt x="1992490" y="0"/>
                </a:lnTo>
                <a:lnTo>
                  <a:pt x="4154157" y="0"/>
                </a:lnTo>
                <a:lnTo>
                  <a:pt x="5571477" y="0"/>
                </a:lnTo>
                <a:lnTo>
                  <a:pt x="5571477" y="508"/>
                </a:lnTo>
                <a:lnTo>
                  <a:pt x="5639422" y="508"/>
                </a:lnTo>
                <a:lnTo>
                  <a:pt x="5651854" y="836"/>
                </a:lnTo>
                <a:lnTo>
                  <a:pt x="5700807" y="15362"/>
                </a:lnTo>
                <a:lnTo>
                  <a:pt x="5732820" y="39840"/>
                </a:lnTo>
                <a:lnTo>
                  <a:pt x="6008103" y="514223"/>
                </a:lnTo>
                <a:lnTo>
                  <a:pt x="6024723" y="562015"/>
                </a:lnTo>
                <a:lnTo>
                  <a:pt x="6025820" y="575142"/>
                </a:lnTo>
                <a:lnTo>
                  <a:pt x="6025236" y="589526"/>
                </a:lnTo>
                <a:lnTo>
                  <a:pt x="6016495" y="626947"/>
                </a:lnTo>
                <a:lnTo>
                  <a:pt x="5749658" y="1096264"/>
                </a:lnTo>
                <a:lnTo>
                  <a:pt x="5715702" y="1133792"/>
                </a:lnTo>
                <a:lnTo>
                  <a:pt x="5680888" y="1151859"/>
                </a:lnTo>
                <a:lnTo>
                  <a:pt x="5643567" y="1157765"/>
                </a:lnTo>
                <a:lnTo>
                  <a:pt x="5571477" y="1157732"/>
                </a:lnTo>
                <a:lnTo>
                  <a:pt x="5571477" y="1158240"/>
                </a:lnTo>
                <a:lnTo>
                  <a:pt x="4154157" y="1158240"/>
                </a:lnTo>
                <a:lnTo>
                  <a:pt x="1992490" y="1158240"/>
                </a:lnTo>
                <a:lnTo>
                  <a:pt x="575170" y="1158240"/>
                </a:lnTo>
                <a:lnTo>
                  <a:pt x="575170" y="1157732"/>
                </a:lnTo>
                <a:lnTo>
                  <a:pt x="382765" y="1157732"/>
                </a:lnTo>
                <a:lnTo>
                  <a:pt x="370293" y="1157102"/>
                </a:lnTo>
                <a:lnTo>
                  <a:pt x="333177" y="1147328"/>
                </a:lnTo>
                <a:lnTo>
                  <a:pt x="300374" y="1125785"/>
                </a:lnTo>
                <a:lnTo>
                  <a:pt x="16878" y="642112"/>
                </a:lnTo>
                <a:lnTo>
                  <a:pt x="865" y="594228"/>
                </a:lnTo>
                <a:lnTo>
                  <a:pt x="0" y="580951"/>
                </a:lnTo>
                <a:lnTo>
                  <a:pt x="632" y="567195"/>
                </a:lnTo>
                <a:lnTo>
                  <a:pt x="9755" y="530170"/>
                </a:lnTo>
                <a:lnTo>
                  <a:pt x="275323" y="63881"/>
                </a:lnTo>
                <a:lnTo>
                  <a:pt x="308817" y="25799"/>
                </a:lnTo>
                <a:lnTo>
                  <a:pt x="343918" y="7049"/>
                </a:lnTo>
                <a:lnTo>
                  <a:pt x="575170" y="508"/>
                </a:lnTo>
                <a:lnTo>
                  <a:pt x="575170" y="0"/>
                </a:lnTo>
                <a:close/>
              </a:path>
            </a:pathLst>
          </a:custGeom>
          <a:ln w="9144">
            <a:solidFill>
              <a:srgbClr val="0D637B"/>
            </a:solidFill>
          </a:ln>
        </p:spPr>
        <p:txBody>
          <a:bodyPr wrap="square" lIns="0" tIns="0" rIns="0" bIns="0" rtlCol="0">
            <a:noAutofit/>
          </a:bodyPr>
          <a:lstStyle/>
          <a:p>
            <a:endParaRPr/>
          </a:p>
        </p:txBody>
      </p:sp>
      <p:sp>
        <p:nvSpPr>
          <p:cNvPr id="8" name="object 8"/>
          <p:cNvSpPr/>
          <p:nvPr/>
        </p:nvSpPr>
        <p:spPr>
          <a:xfrm>
            <a:off x="2109216" y="2458211"/>
            <a:ext cx="1446854" cy="1303527"/>
          </a:xfrm>
          <a:custGeom>
            <a:avLst/>
            <a:gdLst/>
            <a:ahLst/>
            <a:cxnLst/>
            <a:rect l="l" t="t" r="r" b="b"/>
            <a:pathLst>
              <a:path w="1446854" h="1303527">
                <a:moveTo>
                  <a:pt x="1012066" y="0"/>
                </a:moveTo>
                <a:lnTo>
                  <a:pt x="425244" y="74"/>
                </a:lnTo>
                <a:lnTo>
                  <a:pt x="379252" y="10945"/>
                </a:lnTo>
                <a:lnTo>
                  <a:pt x="342297" y="32687"/>
                </a:lnTo>
                <a:lnTo>
                  <a:pt x="316527" y="60936"/>
                </a:lnTo>
                <a:lnTo>
                  <a:pt x="15297" y="586516"/>
                </a:lnTo>
                <a:lnTo>
                  <a:pt x="1576" y="632328"/>
                </a:lnTo>
                <a:lnTo>
                  <a:pt x="0" y="662323"/>
                </a:lnTo>
                <a:lnTo>
                  <a:pt x="1540" y="675359"/>
                </a:lnTo>
                <a:lnTo>
                  <a:pt x="18672" y="722757"/>
                </a:lnTo>
                <a:lnTo>
                  <a:pt x="312713" y="1236819"/>
                </a:lnTo>
                <a:lnTo>
                  <a:pt x="344715" y="1272610"/>
                </a:lnTo>
                <a:lnTo>
                  <a:pt x="381115" y="1294320"/>
                </a:lnTo>
                <a:lnTo>
                  <a:pt x="418360" y="1302971"/>
                </a:lnTo>
                <a:lnTo>
                  <a:pt x="430787" y="1303527"/>
                </a:lnTo>
                <a:lnTo>
                  <a:pt x="1019394" y="1303517"/>
                </a:lnTo>
                <a:lnTo>
                  <a:pt x="1066573" y="1293473"/>
                </a:lnTo>
                <a:lnTo>
                  <a:pt x="1103212" y="1272485"/>
                </a:lnTo>
                <a:lnTo>
                  <a:pt x="1129276" y="1244669"/>
                </a:lnTo>
                <a:lnTo>
                  <a:pt x="1426889" y="725357"/>
                </a:lnTo>
                <a:lnTo>
                  <a:pt x="1443385" y="683022"/>
                </a:lnTo>
                <a:lnTo>
                  <a:pt x="1446854" y="638979"/>
                </a:lnTo>
                <a:lnTo>
                  <a:pt x="1445100" y="626033"/>
                </a:lnTo>
                <a:lnTo>
                  <a:pt x="1433286" y="589774"/>
                </a:lnTo>
                <a:lnTo>
                  <a:pt x="1132577" y="63860"/>
                </a:lnTo>
                <a:lnTo>
                  <a:pt x="1099840" y="29543"/>
                </a:lnTo>
                <a:lnTo>
                  <a:pt x="1061658" y="7955"/>
                </a:lnTo>
                <a:lnTo>
                  <a:pt x="1012066" y="0"/>
                </a:lnTo>
                <a:close/>
              </a:path>
            </a:pathLst>
          </a:custGeom>
          <a:solidFill>
            <a:srgbClr val="2CB1A3"/>
          </a:solidFill>
        </p:spPr>
        <p:txBody>
          <a:bodyPr wrap="square" lIns="0" tIns="0" rIns="0" bIns="0" rtlCol="0">
            <a:noAutofit/>
          </a:bodyPr>
          <a:lstStyle/>
          <a:p>
            <a:endParaRPr/>
          </a:p>
        </p:txBody>
      </p:sp>
      <p:sp>
        <p:nvSpPr>
          <p:cNvPr id="9" name="object 9"/>
          <p:cNvSpPr/>
          <p:nvPr/>
        </p:nvSpPr>
        <p:spPr>
          <a:xfrm>
            <a:off x="914408" y="3153155"/>
            <a:ext cx="1446827" cy="1306550"/>
          </a:xfrm>
          <a:custGeom>
            <a:avLst/>
            <a:gdLst/>
            <a:ahLst/>
            <a:cxnLst/>
            <a:rect l="l" t="t" r="r" b="b"/>
            <a:pathLst>
              <a:path w="1446827" h="1306550">
                <a:moveTo>
                  <a:pt x="1012058" y="0"/>
                </a:moveTo>
                <a:lnTo>
                  <a:pt x="425203" y="76"/>
                </a:lnTo>
                <a:lnTo>
                  <a:pt x="379232" y="10990"/>
                </a:lnTo>
                <a:lnTo>
                  <a:pt x="342289" y="32814"/>
                </a:lnTo>
                <a:lnTo>
                  <a:pt x="316519" y="61063"/>
                </a:lnTo>
                <a:lnTo>
                  <a:pt x="15192" y="588077"/>
                </a:lnTo>
                <a:lnTo>
                  <a:pt x="1563" y="633936"/>
                </a:lnTo>
                <a:lnTo>
                  <a:pt x="0" y="663958"/>
                </a:lnTo>
                <a:lnTo>
                  <a:pt x="1547" y="676993"/>
                </a:lnTo>
                <a:lnTo>
                  <a:pt x="18639" y="724407"/>
                </a:lnTo>
                <a:lnTo>
                  <a:pt x="312750" y="1239762"/>
                </a:lnTo>
                <a:lnTo>
                  <a:pt x="344737" y="1275609"/>
                </a:lnTo>
                <a:lnTo>
                  <a:pt x="381113" y="1297315"/>
                </a:lnTo>
                <a:lnTo>
                  <a:pt x="418353" y="1305991"/>
                </a:lnTo>
                <a:lnTo>
                  <a:pt x="430779" y="1306550"/>
                </a:lnTo>
                <a:lnTo>
                  <a:pt x="1019467" y="1306543"/>
                </a:lnTo>
                <a:lnTo>
                  <a:pt x="1066615" y="1296455"/>
                </a:lnTo>
                <a:lnTo>
                  <a:pt x="1103249" y="1275424"/>
                </a:lnTo>
                <a:lnTo>
                  <a:pt x="1129276" y="1247578"/>
                </a:lnTo>
                <a:lnTo>
                  <a:pt x="1427033" y="726762"/>
                </a:lnTo>
                <a:lnTo>
                  <a:pt x="1443402" y="684463"/>
                </a:lnTo>
                <a:lnTo>
                  <a:pt x="1446827" y="640281"/>
                </a:lnTo>
                <a:lnTo>
                  <a:pt x="1445061" y="627355"/>
                </a:lnTo>
                <a:lnTo>
                  <a:pt x="1433260" y="591070"/>
                </a:lnTo>
                <a:lnTo>
                  <a:pt x="1132508" y="63952"/>
                </a:lnTo>
                <a:lnTo>
                  <a:pt x="1099783" y="29597"/>
                </a:lnTo>
                <a:lnTo>
                  <a:pt x="1061628" y="7985"/>
                </a:lnTo>
                <a:lnTo>
                  <a:pt x="1012058" y="0"/>
                </a:lnTo>
                <a:close/>
              </a:path>
            </a:pathLst>
          </a:custGeom>
          <a:solidFill>
            <a:srgbClr val="74AE46"/>
          </a:solidFill>
        </p:spPr>
        <p:txBody>
          <a:bodyPr wrap="square" lIns="0" tIns="0" rIns="0" bIns="0" rtlCol="0">
            <a:noAutofit/>
          </a:bodyPr>
          <a:lstStyle/>
          <a:p>
            <a:endParaRPr/>
          </a:p>
        </p:txBody>
      </p:sp>
      <p:sp>
        <p:nvSpPr>
          <p:cNvPr id="10" name="object 10"/>
          <p:cNvSpPr/>
          <p:nvPr/>
        </p:nvSpPr>
        <p:spPr>
          <a:xfrm>
            <a:off x="3613039" y="2526283"/>
            <a:ext cx="4608500" cy="1158240"/>
          </a:xfrm>
          <a:custGeom>
            <a:avLst/>
            <a:gdLst/>
            <a:ahLst/>
            <a:cxnLst/>
            <a:rect l="l" t="t" r="r" b="b"/>
            <a:pathLst>
              <a:path w="4608500" h="1158239">
                <a:moveTo>
                  <a:pt x="575170" y="0"/>
                </a:moveTo>
                <a:lnTo>
                  <a:pt x="4154157" y="0"/>
                </a:lnTo>
                <a:lnTo>
                  <a:pt x="4154157" y="507"/>
                </a:lnTo>
                <a:lnTo>
                  <a:pt x="4222102" y="507"/>
                </a:lnTo>
                <a:lnTo>
                  <a:pt x="4271577" y="9637"/>
                </a:lnTo>
                <a:lnTo>
                  <a:pt x="4306239" y="31131"/>
                </a:lnTo>
                <a:lnTo>
                  <a:pt x="4590783" y="514223"/>
                </a:lnTo>
                <a:lnTo>
                  <a:pt x="4607403" y="562015"/>
                </a:lnTo>
                <a:lnTo>
                  <a:pt x="4608500" y="575142"/>
                </a:lnTo>
                <a:lnTo>
                  <a:pt x="4607916" y="589526"/>
                </a:lnTo>
                <a:lnTo>
                  <a:pt x="4599175" y="626947"/>
                </a:lnTo>
                <a:lnTo>
                  <a:pt x="4332338" y="1096264"/>
                </a:lnTo>
                <a:lnTo>
                  <a:pt x="4298382" y="1133792"/>
                </a:lnTo>
                <a:lnTo>
                  <a:pt x="4263568" y="1151859"/>
                </a:lnTo>
                <a:lnTo>
                  <a:pt x="4226247" y="1157765"/>
                </a:lnTo>
                <a:lnTo>
                  <a:pt x="4154157" y="1157732"/>
                </a:lnTo>
                <a:lnTo>
                  <a:pt x="4154157" y="1158240"/>
                </a:lnTo>
                <a:lnTo>
                  <a:pt x="575170" y="1158240"/>
                </a:lnTo>
                <a:lnTo>
                  <a:pt x="575170" y="1157732"/>
                </a:lnTo>
                <a:lnTo>
                  <a:pt x="382765" y="1157732"/>
                </a:lnTo>
                <a:lnTo>
                  <a:pt x="333177" y="1147328"/>
                </a:lnTo>
                <a:lnTo>
                  <a:pt x="300374" y="1125785"/>
                </a:lnTo>
                <a:lnTo>
                  <a:pt x="16878" y="642112"/>
                </a:lnTo>
                <a:lnTo>
                  <a:pt x="865" y="594228"/>
                </a:lnTo>
                <a:lnTo>
                  <a:pt x="0" y="580951"/>
                </a:lnTo>
                <a:lnTo>
                  <a:pt x="632" y="567195"/>
                </a:lnTo>
                <a:lnTo>
                  <a:pt x="9755" y="530170"/>
                </a:lnTo>
                <a:lnTo>
                  <a:pt x="275323" y="63881"/>
                </a:lnTo>
                <a:lnTo>
                  <a:pt x="308817" y="25799"/>
                </a:lnTo>
                <a:lnTo>
                  <a:pt x="343918" y="7049"/>
                </a:lnTo>
                <a:lnTo>
                  <a:pt x="575170" y="507"/>
                </a:lnTo>
                <a:lnTo>
                  <a:pt x="575170" y="0"/>
                </a:lnTo>
                <a:close/>
              </a:path>
            </a:pathLst>
          </a:custGeom>
          <a:ln w="9144">
            <a:solidFill>
              <a:srgbClr val="2CB1A3"/>
            </a:solidFill>
          </a:ln>
        </p:spPr>
        <p:txBody>
          <a:bodyPr wrap="square" lIns="0" tIns="0" rIns="0" bIns="0" rtlCol="0">
            <a:noAutofit/>
          </a:bodyPr>
          <a:lstStyle/>
          <a:p>
            <a:endParaRPr/>
          </a:p>
        </p:txBody>
      </p:sp>
      <p:sp>
        <p:nvSpPr>
          <p:cNvPr id="11" name="object 11"/>
          <p:cNvSpPr/>
          <p:nvPr/>
        </p:nvSpPr>
        <p:spPr>
          <a:xfrm>
            <a:off x="2195719" y="3858260"/>
            <a:ext cx="6025821" cy="1158240"/>
          </a:xfrm>
          <a:custGeom>
            <a:avLst/>
            <a:gdLst/>
            <a:ahLst/>
            <a:cxnLst/>
            <a:rect l="l" t="t" r="r" b="b"/>
            <a:pathLst>
              <a:path w="6025821" h="1158239">
                <a:moveTo>
                  <a:pt x="575170" y="0"/>
                </a:moveTo>
                <a:lnTo>
                  <a:pt x="1992490" y="0"/>
                </a:lnTo>
                <a:lnTo>
                  <a:pt x="4154157" y="0"/>
                </a:lnTo>
                <a:lnTo>
                  <a:pt x="5571477" y="0"/>
                </a:lnTo>
                <a:lnTo>
                  <a:pt x="5571477" y="508"/>
                </a:lnTo>
                <a:lnTo>
                  <a:pt x="5639422" y="508"/>
                </a:lnTo>
                <a:lnTo>
                  <a:pt x="5651854" y="836"/>
                </a:lnTo>
                <a:lnTo>
                  <a:pt x="5700807" y="15362"/>
                </a:lnTo>
                <a:lnTo>
                  <a:pt x="5732821" y="39840"/>
                </a:lnTo>
                <a:lnTo>
                  <a:pt x="6008103" y="514248"/>
                </a:lnTo>
                <a:lnTo>
                  <a:pt x="6024726" y="562018"/>
                </a:lnTo>
                <a:lnTo>
                  <a:pt x="6025821" y="575159"/>
                </a:lnTo>
                <a:lnTo>
                  <a:pt x="6025235" y="589563"/>
                </a:lnTo>
                <a:lnTo>
                  <a:pt x="6016476" y="627000"/>
                </a:lnTo>
                <a:lnTo>
                  <a:pt x="5749658" y="1096213"/>
                </a:lnTo>
                <a:lnTo>
                  <a:pt x="5715714" y="1133787"/>
                </a:lnTo>
                <a:lnTo>
                  <a:pt x="5680897" y="1151851"/>
                </a:lnTo>
                <a:lnTo>
                  <a:pt x="5643581" y="1157798"/>
                </a:lnTo>
                <a:lnTo>
                  <a:pt x="5571477" y="1157770"/>
                </a:lnTo>
                <a:lnTo>
                  <a:pt x="5571477" y="1158240"/>
                </a:lnTo>
                <a:lnTo>
                  <a:pt x="4154157" y="1158240"/>
                </a:lnTo>
                <a:lnTo>
                  <a:pt x="1992490" y="1158240"/>
                </a:lnTo>
                <a:lnTo>
                  <a:pt x="575170" y="1158240"/>
                </a:lnTo>
                <a:lnTo>
                  <a:pt x="575170" y="1157770"/>
                </a:lnTo>
                <a:lnTo>
                  <a:pt x="382765" y="1157770"/>
                </a:lnTo>
                <a:lnTo>
                  <a:pt x="370296" y="1157140"/>
                </a:lnTo>
                <a:lnTo>
                  <a:pt x="333189" y="1147339"/>
                </a:lnTo>
                <a:lnTo>
                  <a:pt x="300383" y="1125808"/>
                </a:lnTo>
                <a:lnTo>
                  <a:pt x="16878" y="642099"/>
                </a:lnTo>
                <a:lnTo>
                  <a:pt x="865" y="594210"/>
                </a:lnTo>
                <a:lnTo>
                  <a:pt x="0" y="580936"/>
                </a:lnTo>
                <a:lnTo>
                  <a:pt x="633" y="567183"/>
                </a:lnTo>
                <a:lnTo>
                  <a:pt x="9773" y="530126"/>
                </a:lnTo>
                <a:lnTo>
                  <a:pt x="275323" y="63881"/>
                </a:lnTo>
                <a:lnTo>
                  <a:pt x="308817" y="25799"/>
                </a:lnTo>
                <a:lnTo>
                  <a:pt x="343918" y="7049"/>
                </a:lnTo>
                <a:lnTo>
                  <a:pt x="575170" y="508"/>
                </a:lnTo>
                <a:lnTo>
                  <a:pt x="575170" y="0"/>
                </a:lnTo>
                <a:close/>
              </a:path>
            </a:pathLst>
          </a:custGeom>
          <a:ln w="9144">
            <a:solidFill>
              <a:srgbClr val="74AE46"/>
            </a:solidFill>
          </a:ln>
        </p:spPr>
        <p:txBody>
          <a:bodyPr wrap="square" lIns="0" tIns="0" rIns="0" bIns="0" rtlCol="0">
            <a:noAutofit/>
          </a:bodyPr>
          <a:lstStyle/>
          <a:p>
            <a:endParaRPr/>
          </a:p>
        </p:txBody>
      </p:sp>
      <p:sp>
        <p:nvSpPr>
          <p:cNvPr id="12" name="object 12"/>
          <p:cNvSpPr/>
          <p:nvPr/>
        </p:nvSpPr>
        <p:spPr>
          <a:xfrm>
            <a:off x="1929006" y="2235199"/>
            <a:ext cx="359628" cy="323088"/>
          </a:xfrm>
          <a:custGeom>
            <a:avLst/>
            <a:gdLst/>
            <a:ahLst/>
            <a:cxnLst/>
            <a:rect l="l" t="t" r="r" b="b"/>
            <a:pathLst>
              <a:path w="359628" h="323088">
                <a:moveTo>
                  <a:pt x="101727" y="0"/>
                </a:moveTo>
                <a:lnTo>
                  <a:pt x="5080" y="143256"/>
                </a:lnTo>
                <a:lnTo>
                  <a:pt x="1778" y="148589"/>
                </a:lnTo>
                <a:lnTo>
                  <a:pt x="0" y="154812"/>
                </a:lnTo>
                <a:lnTo>
                  <a:pt x="0" y="168147"/>
                </a:lnTo>
                <a:lnTo>
                  <a:pt x="1778" y="174370"/>
                </a:lnTo>
                <a:lnTo>
                  <a:pt x="4953" y="179577"/>
                </a:lnTo>
                <a:lnTo>
                  <a:pt x="80264" y="310769"/>
                </a:lnTo>
                <a:lnTo>
                  <a:pt x="84581" y="315213"/>
                </a:lnTo>
                <a:lnTo>
                  <a:pt x="89916" y="318262"/>
                </a:lnTo>
                <a:lnTo>
                  <a:pt x="95631" y="321690"/>
                </a:lnTo>
                <a:lnTo>
                  <a:pt x="101981" y="323088"/>
                </a:lnTo>
                <a:lnTo>
                  <a:pt x="108204" y="322960"/>
                </a:lnTo>
                <a:lnTo>
                  <a:pt x="258953" y="322833"/>
                </a:lnTo>
                <a:lnTo>
                  <a:pt x="264668" y="321182"/>
                </a:lnTo>
                <a:lnTo>
                  <a:pt x="275209" y="315087"/>
                </a:lnTo>
                <a:lnTo>
                  <a:pt x="279654" y="310388"/>
                </a:lnTo>
                <a:lnTo>
                  <a:pt x="354965" y="179196"/>
                </a:lnTo>
                <a:lnTo>
                  <a:pt x="358013" y="173989"/>
                </a:lnTo>
                <a:lnTo>
                  <a:pt x="359628" y="168147"/>
                </a:lnTo>
                <a:lnTo>
                  <a:pt x="359593" y="154812"/>
                </a:lnTo>
                <a:lnTo>
                  <a:pt x="358013" y="149097"/>
                </a:lnTo>
                <a:lnTo>
                  <a:pt x="354965" y="144018"/>
                </a:lnTo>
                <a:lnTo>
                  <a:pt x="279400" y="12318"/>
                </a:lnTo>
                <a:lnTo>
                  <a:pt x="275081" y="7873"/>
                </a:lnTo>
                <a:lnTo>
                  <a:pt x="264414" y="1523"/>
                </a:lnTo>
                <a:lnTo>
                  <a:pt x="258318" y="126"/>
                </a:lnTo>
                <a:lnTo>
                  <a:pt x="101727" y="0"/>
                </a:lnTo>
                <a:close/>
              </a:path>
            </a:pathLst>
          </a:custGeom>
          <a:solidFill>
            <a:srgbClr val="36C2E8"/>
          </a:solidFill>
        </p:spPr>
        <p:txBody>
          <a:bodyPr wrap="square" lIns="0" tIns="0" rIns="0" bIns="0" rtlCol="0">
            <a:noAutofit/>
          </a:bodyPr>
          <a:lstStyle/>
          <a:p>
            <a:endParaRPr/>
          </a:p>
        </p:txBody>
      </p:sp>
      <p:sp>
        <p:nvSpPr>
          <p:cNvPr id="13" name="object 13"/>
          <p:cNvSpPr txBox="1"/>
          <p:nvPr/>
        </p:nvSpPr>
        <p:spPr>
          <a:xfrm>
            <a:off x="2019050" y="2233929"/>
            <a:ext cx="181610" cy="317500"/>
          </a:xfrm>
          <a:prstGeom prst="rect">
            <a:avLst/>
          </a:prstGeom>
        </p:spPr>
        <p:txBody>
          <a:bodyPr vert="horz" wrap="square" lIns="0" tIns="0" rIns="0" bIns="0" rtlCol="0">
            <a:noAutofit/>
          </a:bodyPr>
          <a:lstStyle/>
          <a:p>
            <a:pPr marL="12700">
              <a:lnSpc>
                <a:spcPct val="100000"/>
              </a:lnSpc>
            </a:pPr>
            <a:r>
              <a:rPr sz="2000" b="1" spc="-15" dirty="0">
                <a:solidFill>
                  <a:srgbClr val="0D637B"/>
                </a:solidFill>
                <a:latin typeface="微软雅黑"/>
                <a:cs typeface="微软雅黑"/>
              </a:rPr>
              <a:t>1</a:t>
            </a:r>
            <a:endParaRPr sz="2000">
              <a:latin typeface="微软雅黑"/>
              <a:cs typeface="微软雅黑"/>
            </a:endParaRPr>
          </a:p>
        </p:txBody>
      </p:sp>
      <p:sp>
        <p:nvSpPr>
          <p:cNvPr id="15" name="object 15"/>
          <p:cNvSpPr/>
          <p:nvPr/>
        </p:nvSpPr>
        <p:spPr>
          <a:xfrm>
            <a:off x="3111631" y="2948431"/>
            <a:ext cx="362674" cy="326136"/>
          </a:xfrm>
          <a:custGeom>
            <a:avLst/>
            <a:gdLst/>
            <a:ahLst/>
            <a:cxnLst/>
            <a:rect l="l" t="t" r="r" b="b"/>
            <a:pathLst>
              <a:path w="362674" h="326136">
                <a:moveTo>
                  <a:pt x="102616" y="0"/>
                </a:moveTo>
                <a:lnTo>
                  <a:pt x="5206" y="144652"/>
                </a:lnTo>
                <a:lnTo>
                  <a:pt x="1905" y="149987"/>
                </a:lnTo>
                <a:lnTo>
                  <a:pt x="0" y="156209"/>
                </a:lnTo>
                <a:lnTo>
                  <a:pt x="0" y="169671"/>
                </a:lnTo>
                <a:lnTo>
                  <a:pt x="1905" y="176021"/>
                </a:lnTo>
                <a:lnTo>
                  <a:pt x="5080" y="181356"/>
                </a:lnTo>
                <a:lnTo>
                  <a:pt x="77978" y="308482"/>
                </a:lnTo>
                <a:lnTo>
                  <a:pt x="80898" y="313689"/>
                </a:lnTo>
                <a:lnTo>
                  <a:pt x="85217" y="318134"/>
                </a:lnTo>
                <a:lnTo>
                  <a:pt x="90678" y="321182"/>
                </a:lnTo>
                <a:lnTo>
                  <a:pt x="96519" y="324612"/>
                </a:lnTo>
                <a:lnTo>
                  <a:pt x="102869" y="326136"/>
                </a:lnTo>
                <a:lnTo>
                  <a:pt x="109093" y="326008"/>
                </a:lnTo>
                <a:lnTo>
                  <a:pt x="261239" y="325881"/>
                </a:lnTo>
                <a:lnTo>
                  <a:pt x="266827" y="324231"/>
                </a:lnTo>
                <a:lnTo>
                  <a:pt x="272033" y="321182"/>
                </a:lnTo>
                <a:lnTo>
                  <a:pt x="277621" y="318007"/>
                </a:lnTo>
                <a:lnTo>
                  <a:pt x="281940" y="313308"/>
                </a:lnTo>
                <a:lnTo>
                  <a:pt x="284988" y="308101"/>
                </a:lnTo>
                <a:lnTo>
                  <a:pt x="360933" y="175640"/>
                </a:lnTo>
                <a:lnTo>
                  <a:pt x="362674" y="169671"/>
                </a:lnTo>
                <a:lnTo>
                  <a:pt x="362600" y="156209"/>
                </a:lnTo>
                <a:lnTo>
                  <a:pt x="360933" y="150494"/>
                </a:lnTo>
                <a:lnTo>
                  <a:pt x="357885" y="145287"/>
                </a:lnTo>
                <a:lnTo>
                  <a:pt x="284662" y="17525"/>
                </a:lnTo>
                <a:lnTo>
                  <a:pt x="281813" y="12445"/>
                </a:lnTo>
                <a:lnTo>
                  <a:pt x="277494" y="8000"/>
                </a:lnTo>
                <a:lnTo>
                  <a:pt x="266572" y="1650"/>
                </a:lnTo>
                <a:lnTo>
                  <a:pt x="260477" y="126"/>
                </a:lnTo>
                <a:lnTo>
                  <a:pt x="102616" y="0"/>
                </a:lnTo>
                <a:close/>
              </a:path>
            </a:pathLst>
          </a:custGeom>
          <a:solidFill>
            <a:srgbClr val="76DCD1"/>
          </a:solidFill>
        </p:spPr>
        <p:txBody>
          <a:bodyPr wrap="square" lIns="0" tIns="0" rIns="0" bIns="0" rtlCol="0">
            <a:noAutofit/>
          </a:bodyPr>
          <a:lstStyle/>
          <a:p>
            <a:endParaRPr/>
          </a:p>
        </p:txBody>
      </p:sp>
      <p:sp>
        <p:nvSpPr>
          <p:cNvPr id="16" name="object 16"/>
          <p:cNvSpPr txBox="1"/>
          <p:nvPr/>
        </p:nvSpPr>
        <p:spPr>
          <a:xfrm>
            <a:off x="3202816" y="2949574"/>
            <a:ext cx="181610" cy="316865"/>
          </a:xfrm>
          <a:prstGeom prst="rect">
            <a:avLst/>
          </a:prstGeom>
        </p:spPr>
        <p:txBody>
          <a:bodyPr vert="horz" wrap="square" lIns="0" tIns="0" rIns="0" bIns="0" rtlCol="0">
            <a:noAutofit/>
          </a:bodyPr>
          <a:lstStyle/>
          <a:p>
            <a:pPr marL="12700">
              <a:lnSpc>
                <a:spcPct val="100000"/>
              </a:lnSpc>
            </a:pPr>
            <a:r>
              <a:rPr sz="2000" b="1" spc="-15" dirty="0">
                <a:solidFill>
                  <a:srgbClr val="2CB1A3"/>
                </a:solidFill>
                <a:latin typeface="微软雅黑"/>
                <a:cs typeface="微软雅黑"/>
              </a:rPr>
              <a:t>2</a:t>
            </a:r>
            <a:endParaRPr sz="2000">
              <a:latin typeface="微软雅黑"/>
              <a:cs typeface="微软雅黑"/>
            </a:endParaRPr>
          </a:p>
        </p:txBody>
      </p:sp>
      <p:sp>
        <p:nvSpPr>
          <p:cNvPr id="18" name="object 18"/>
          <p:cNvSpPr/>
          <p:nvPr/>
        </p:nvSpPr>
        <p:spPr>
          <a:xfrm>
            <a:off x="1929006" y="3643375"/>
            <a:ext cx="359629" cy="326135"/>
          </a:xfrm>
          <a:custGeom>
            <a:avLst/>
            <a:gdLst/>
            <a:ahLst/>
            <a:cxnLst/>
            <a:rect l="l" t="t" r="r" b="b"/>
            <a:pathLst>
              <a:path w="359629" h="326136">
                <a:moveTo>
                  <a:pt x="101727" y="0"/>
                </a:moveTo>
                <a:lnTo>
                  <a:pt x="5080" y="144653"/>
                </a:lnTo>
                <a:lnTo>
                  <a:pt x="1778" y="149987"/>
                </a:lnTo>
                <a:lnTo>
                  <a:pt x="0" y="156210"/>
                </a:lnTo>
                <a:lnTo>
                  <a:pt x="0" y="169672"/>
                </a:lnTo>
                <a:lnTo>
                  <a:pt x="1778" y="176022"/>
                </a:lnTo>
                <a:lnTo>
                  <a:pt x="4953" y="181356"/>
                </a:lnTo>
                <a:lnTo>
                  <a:pt x="77343" y="308533"/>
                </a:lnTo>
                <a:lnTo>
                  <a:pt x="80264" y="313740"/>
                </a:lnTo>
                <a:lnTo>
                  <a:pt x="84581" y="318135"/>
                </a:lnTo>
                <a:lnTo>
                  <a:pt x="89916" y="321208"/>
                </a:lnTo>
                <a:lnTo>
                  <a:pt x="95631" y="324675"/>
                </a:lnTo>
                <a:lnTo>
                  <a:pt x="101981" y="326136"/>
                </a:lnTo>
                <a:lnTo>
                  <a:pt x="108204" y="325996"/>
                </a:lnTo>
                <a:lnTo>
                  <a:pt x="253365" y="325996"/>
                </a:lnTo>
                <a:lnTo>
                  <a:pt x="258953" y="325869"/>
                </a:lnTo>
                <a:lnTo>
                  <a:pt x="264668" y="324269"/>
                </a:lnTo>
                <a:lnTo>
                  <a:pt x="269748" y="321208"/>
                </a:lnTo>
                <a:lnTo>
                  <a:pt x="275209" y="318008"/>
                </a:lnTo>
                <a:lnTo>
                  <a:pt x="279654" y="313334"/>
                </a:lnTo>
                <a:lnTo>
                  <a:pt x="282575" y="308140"/>
                </a:lnTo>
                <a:lnTo>
                  <a:pt x="358013" y="175641"/>
                </a:lnTo>
                <a:lnTo>
                  <a:pt x="359629" y="169672"/>
                </a:lnTo>
                <a:lnTo>
                  <a:pt x="359560" y="156210"/>
                </a:lnTo>
                <a:lnTo>
                  <a:pt x="358013" y="150495"/>
                </a:lnTo>
                <a:lnTo>
                  <a:pt x="354965" y="145288"/>
                </a:lnTo>
                <a:lnTo>
                  <a:pt x="282249" y="17526"/>
                </a:lnTo>
                <a:lnTo>
                  <a:pt x="279400" y="12446"/>
                </a:lnTo>
                <a:lnTo>
                  <a:pt x="275081" y="8001"/>
                </a:lnTo>
                <a:lnTo>
                  <a:pt x="264414" y="1651"/>
                </a:lnTo>
                <a:lnTo>
                  <a:pt x="258318" y="127"/>
                </a:lnTo>
                <a:lnTo>
                  <a:pt x="101727" y="0"/>
                </a:lnTo>
                <a:close/>
              </a:path>
            </a:pathLst>
          </a:custGeom>
          <a:solidFill>
            <a:srgbClr val="ABD18E"/>
          </a:solidFill>
        </p:spPr>
        <p:txBody>
          <a:bodyPr wrap="square" lIns="0" tIns="0" rIns="0" bIns="0" rtlCol="0">
            <a:noAutofit/>
          </a:bodyPr>
          <a:lstStyle/>
          <a:p>
            <a:endParaRPr/>
          </a:p>
        </p:txBody>
      </p:sp>
      <p:sp>
        <p:nvSpPr>
          <p:cNvPr id="19" name="object 19"/>
          <p:cNvSpPr txBox="1"/>
          <p:nvPr/>
        </p:nvSpPr>
        <p:spPr>
          <a:xfrm>
            <a:off x="2019050" y="3644518"/>
            <a:ext cx="181610" cy="316865"/>
          </a:xfrm>
          <a:prstGeom prst="rect">
            <a:avLst/>
          </a:prstGeom>
        </p:spPr>
        <p:txBody>
          <a:bodyPr vert="horz" wrap="square" lIns="0" tIns="0" rIns="0" bIns="0" rtlCol="0">
            <a:noAutofit/>
          </a:bodyPr>
          <a:lstStyle/>
          <a:p>
            <a:pPr marL="12700">
              <a:lnSpc>
                <a:spcPct val="100000"/>
              </a:lnSpc>
            </a:pPr>
            <a:r>
              <a:rPr sz="2000" b="1" spc="-15" dirty="0">
                <a:solidFill>
                  <a:srgbClr val="74AE46"/>
                </a:solidFill>
                <a:latin typeface="微软雅黑"/>
                <a:cs typeface="微软雅黑"/>
              </a:rPr>
              <a:t>3</a:t>
            </a:r>
            <a:endParaRPr sz="2000">
              <a:latin typeface="微软雅黑"/>
              <a:cs typeface="微软雅黑"/>
            </a:endParaRPr>
          </a:p>
        </p:txBody>
      </p:sp>
      <p:sp>
        <p:nvSpPr>
          <p:cNvPr id="20" name="object 20"/>
          <p:cNvSpPr txBox="1"/>
          <p:nvPr/>
        </p:nvSpPr>
        <p:spPr>
          <a:xfrm>
            <a:off x="2245999" y="1393541"/>
            <a:ext cx="5638800" cy="968148"/>
          </a:xfrm>
          <a:prstGeom prst="rect">
            <a:avLst/>
          </a:prstGeom>
        </p:spPr>
        <p:txBody>
          <a:bodyPr vert="horz" wrap="square" lIns="0" tIns="0" rIns="0" bIns="0" rtlCol="0">
            <a:noAutofit/>
          </a:bodyPr>
          <a:lstStyle/>
          <a:p>
            <a:pPr marL="342740" lvl="1" eaLnBrk="0" hangingPunct="0">
              <a:spcBef>
                <a:spcPct val="10000"/>
              </a:spcBef>
              <a:spcAft>
                <a:spcPct val="25000"/>
              </a:spcAft>
              <a:buClr>
                <a:prstClr val="black"/>
              </a:buClr>
              <a:buSzPct val="80000"/>
            </a:pPr>
            <a:r>
              <a:rPr lang="zh-CN" altLang="en-US" sz="1200" b="1" dirty="0">
                <a:solidFill>
                  <a:srgbClr val="000000"/>
                </a:solidFill>
                <a:ea typeface="微软雅黑"/>
              </a:rPr>
              <a:t>即以可信认证为基础，构建一个可信的业务系统执行环境，即用户、平台、程序都是可信的，确保用户无法被冒充、病毒无法执行、入侵行为无法成功。可信的环境保证业务系统永远都按照设计预期的方式执行，不会出现非预期的流程，从而保障了业务系统安全可信</a:t>
            </a:r>
            <a:r>
              <a:rPr lang="zh-CN" altLang="en-US" sz="1200" dirty="0">
                <a:solidFill>
                  <a:srgbClr val="000000"/>
                </a:solidFill>
                <a:ea typeface="微软雅黑"/>
              </a:rPr>
              <a:t>。</a:t>
            </a:r>
          </a:p>
        </p:txBody>
      </p:sp>
      <p:sp>
        <p:nvSpPr>
          <p:cNvPr id="21" name="object 21"/>
          <p:cNvSpPr txBox="1"/>
          <p:nvPr/>
        </p:nvSpPr>
        <p:spPr>
          <a:xfrm>
            <a:off x="3846199" y="2639059"/>
            <a:ext cx="4277424" cy="934959"/>
          </a:xfrm>
          <a:prstGeom prst="rect">
            <a:avLst/>
          </a:prstGeom>
        </p:spPr>
        <p:txBody>
          <a:bodyPr vert="horz" wrap="square" lIns="0" tIns="0" rIns="0" bIns="0" rtlCol="0">
            <a:noAutofit/>
          </a:bodyPr>
          <a:lstStyle/>
          <a:p>
            <a:pPr marL="12700" marR="12700"/>
            <a:r>
              <a:rPr lang="zh-CN" altLang="en-US" sz="1200" b="1" dirty="0">
                <a:solidFill>
                  <a:srgbClr val="000000"/>
                </a:solidFill>
                <a:ea typeface="微软雅黑"/>
              </a:rPr>
              <a:t>即以访问控制技术为核心，实现主体对客体的受控访问，保证所有的访问行为均在可控范围之内进行，在防范内部攻击的同时有效防止了从外部发起的攻击行为。对用户访问权限的控制可以确保系统中的用户不会出现越权操作，永远都按系统设计的策略进行资源访问，保证了系统的信息安全可控。</a:t>
            </a:r>
          </a:p>
        </p:txBody>
      </p:sp>
      <p:sp>
        <p:nvSpPr>
          <p:cNvPr id="22" name="object 22"/>
          <p:cNvSpPr txBox="1"/>
          <p:nvPr/>
        </p:nvSpPr>
        <p:spPr>
          <a:xfrm>
            <a:off x="2486537" y="4135529"/>
            <a:ext cx="5398262" cy="649833"/>
          </a:xfrm>
          <a:prstGeom prst="rect">
            <a:avLst/>
          </a:prstGeom>
        </p:spPr>
        <p:txBody>
          <a:bodyPr vert="horz" wrap="square" lIns="0" tIns="0" rIns="0" bIns="0" rtlCol="0">
            <a:noAutofit/>
          </a:bodyPr>
          <a:lstStyle/>
          <a:p>
            <a:pPr marL="12700">
              <a:lnSpc>
                <a:spcPct val="100000"/>
              </a:lnSpc>
            </a:pPr>
            <a:r>
              <a:rPr lang="zh-CN" altLang="en-US" sz="1200" b="1" dirty="0">
                <a:solidFill>
                  <a:srgbClr val="000000"/>
                </a:solidFill>
                <a:ea typeface="微软雅黑"/>
              </a:rPr>
              <a:t>即通过构建集中管控、最小权限管理与三权分立的管理平台，为管理员创建一个工作平台，使其可以进行技术平台支撑下的安全策略管理，从而保证信息系统安全可管。</a:t>
            </a:r>
            <a:endParaRPr sz="1200" b="1" dirty="0">
              <a:latin typeface="微软雅黑"/>
              <a:cs typeface="微软雅黑"/>
            </a:endParaRPr>
          </a:p>
        </p:txBody>
      </p:sp>
      <p:sp>
        <p:nvSpPr>
          <p:cNvPr id="23" name="object 6">
            <a:extLst>
              <a:ext uri="{FF2B5EF4-FFF2-40B4-BE49-F238E27FC236}">
                <a16:creationId xmlns:a16="http://schemas.microsoft.com/office/drawing/2014/main" id="{4DE879BB-FD6F-49E9-B756-40523D4CA07C}"/>
              </a:ext>
            </a:extLst>
          </p:cNvPr>
          <p:cNvSpPr txBox="1"/>
          <p:nvPr/>
        </p:nvSpPr>
        <p:spPr>
          <a:xfrm>
            <a:off x="2506193" y="2948431"/>
            <a:ext cx="531495" cy="330454"/>
          </a:xfrm>
          <a:prstGeom prst="rect">
            <a:avLst/>
          </a:prstGeom>
        </p:spPr>
        <p:txBody>
          <a:bodyPr vert="horz" wrap="square" lIns="0" tIns="0" rIns="0" bIns="0" rtlCol="0">
            <a:noAutofit/>
          </a:bodyPr>
          <a:lstStyle/>
          <a:p>
            <a:pPr marL="12700">
              <a:lnSpc>
                <a:spcPct val="100000"/>
              </a:lnSpc>
            </a:pPr>
            <a:r>
              <a:rPr lang="zh-CN" altLang="en-US" sz="2000" b="1" dirty="0">
                <a:solidFill>
                  <a:schemeClr val="bg1"/>
                </a:solidFill>
                <a:latin typeface="微软雅黑" panose="020B0503020204020204" pitchFamily="34" charset="-122"/>
                <a:ea typeface="微软雅黑" panose="020B0503020204020204" pitchFamily="34" charset="-122"/>
                <a:cs typeface="微软雅黑"/>
              </a:rPr>
              <a:t>可控</a:t>
            </a:r>
            <a:endParaRPr sz="2000" b="1" dirty="0">
              <a:solidFill>
                <a:schemeClr val="bg1"/>
              </a:solidFill>
              <a:latin typeface="微软雅黑" panose="020B0503020204020204" pitchFamily="34" charset="-122"/>
              <a:ea typeface="微软雅黑" panose="020B0503020204020204" pitchFamily="34" charset="-122"/>
              <a:cs typeface="微软雅黑"/>
            </a:endParaRPr>
          </a:p>
        </p:txBody>
      </p:sp>
      <p:sp>
        <p:nvSpPr>
          <p:cNvPr id="24" name="object 6">
            <a:extLst>
              <a:ext uri="{FF2B5EF4-FFF2-40B4-BE49-F238E27FC236}">
                <a16:creationId xmlns:a16="http://schemas.microsoft.com/office/drawing/2014/main" id="{D8D39F3B-8B8B-43FD-9900-B6EB971CB8D1}"/>
              </a:ext>
            </a:extLst>
          </p:cNvPr>
          <p:cNvSpPr txBox="1"/>
          <p:nvPr/>
        </p:nvSpPr>
        <p:spPr>
          <a:xfrm>
            <a:off x="1351360" y="3639056"/>
            <a:ext cx="531495" cy="330454"/>
          </a:xfrm>
          <a:prstGeom prst="rect">
            <a:avLst/>
          </a:prstGeom>
        </p:spPr>
        <p:txBody>
          <a:bodyPr vert="horz" wrap="square" lIns="0" tIns="0" rIns="0" bIns="0" rtlCol="0">
            <a:noAutofit/>
          </a:bodyPr>
          <a:lstStyle/>
          <a:p>
            <a:pPr marL="12700">
              <a:lnSpc>
                <a:spcPct val="100000"/>
              </a:lnSpc>
            </a:pPr>
            <a:r>
              <a:rPr lang="zh-CN" altLang="en-US" sz="2000" b="1" dirty="0">
                <a:solidFill>
                  <a:schemeClr val="bg1"/>
                </a:solidFill>
                <a:latin typeface="微软雅黑" panose="020B0503020204020204" pitchFamily="34" charset="-122"/>
                <a:ea typeface="微软雅黑" panose="020B0503020204020204" pitchFamily="34" charset="-122"/>
                <a:cs typeface="微软雅黑"/>
              </a:rPr>
              <a:t>可管</a:t>
            </a:r>
            <a:endParaRPr sz="2000" b="1" dirty="0">
              <a:solidFill>
                <a:schemeClr val="bg1"/>
              </a:solidFill>
              <a:latin typeface="微软雅黑" panose="020B0503020204020204" pitchFamily="34" charset="-122"/>
              <a:ea typeface="微软雅黑" panose="020B0503020204020204" pitchFamily="34" charset="-122"/>
              <a:cs typeface="微软雅黑"/>
            </a:endParaRPr>
          </a:p>
        </p:txBody>
      </p:sp>
    </p:spTree>
    <p:extLst>
      <p:ext uri="{BB962C8B-B14F-4D97-AF65-F5344CB8AC3E}">
        <p14:creationId xmlns:p14="http://schemas.microsoft.com/office/powerpoint/2010/main" val="2706277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147023" rIns="0" bIns="0" rtlCol="0">
            <a:noAutofit/>
          </a:bodyPr>
          <a:lstStyle/>
          <a:p>
            <a:pPr marL="448945">
              <a:lnSpc>
                <a:spcPts val="3354"/>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等级保护防护框架</a:t>
            </a:r>
            <a:endParaRPr sz="2800" dirty="0">
              <a:latin typeface="微软雅黑" panose="020B0503020204020204" pitchFamily="34" charset="-122"/>
              <a:ea typeface="微软雅黑" panose="020B0503020204020204" pitchFamily="34" charset="-122"/>
              <a:cs typeface="微软雅黑"/>
            </a:endParaRPr>
          </a:p>
        </p:txBody>
      </p:sp>
      <p:grpSp>
        <p:nvGrpSpPr>
          <p:cNvPr id="165" name="组合 164">
            <a:extLst>
              <a:ext uri="{FF2B5EF4-FFF2-40B4-BE49-F238E27FC236}">
                <a16:creationId xmlns:a16="http://schemas.microsoft.com/office/drawing/2014/main" id="{41300338-5946-4334-8149-8696A3E9F13A}"/>
              </a:ext>
            </a:extLst>
          </p:cNvPr>
          <p:cNvGrpSpPr/>
          <p:nvPr/>
        </p:nvGrpSpPr>
        <p:grpSpPr>
          <a:xfrm>
            <a:off x="381000" y="673100"/>
            <a:ext cx="8229600" cy="4063957"/>
            <a:chOff x="0" y="856326"/>
            <a:chExt cx="9144000" cy="5891212"/>
          </a:xfrm>
        </p:grpSpPr>
        <p:sp>
          <p:nvSpPr>
            <p:cNvPr id="166" name="Rectangle 2">
              <a:extLst>
                <a:ext uri="{FF2B5EF4-FFF2-40B4-BE49-F238E27FC236}">
                  <a16:creationId xmlns:a16="http://schemas.microsoft.com/office/drawing/2014/main" id="{65B1A60E-8355-4F0D-95A1-9698D9821A56}"/>
                </a:ext>
              </a:extLst>
            </p:cNvPr>
            <p:cNvSpPr>
              <a:spLocks noChangeArrowheads="1"/>
            </p:cNvSpPr>
            <p:nvPr/>
          </p:nvSpPr>
          <p:spPr bwMode="gray">
            <a:xfrm>
              <a:off x="0" y="856326"/>
              <a:ext cx="9144000" cy="5891212"/>
            </a:xfrm>
            <a:prstGeom prst="rect">
              <a:avLst/>
            </a:prstGeom>
            <a:solidFill>
              <a:srgbClr val="FFFFFF">
                <a:alpha val="25098"/>
              </a:srgbClr>
            </a:solidFill>
            <a:ln w="9525" algn="ctr">
              <a:noFill/>
              <a:miter lim="800000"/>
              <a:headEnd/>
              <a:tailEnd/>
            </a:ln>
          </p:spPr>
          <p:txBody>
            <a:bodyPr wrap="none" anchor="ctr"/>
            <a:lstStyle/>
            <a:p>
              <a:endParaRPr lang="zh-CN" altLang="en-US"/>
            </a:p>
          </p:txBody>
        </p:sp>
        <p:grpSp>
          <p:nvGrpSpPr>
            <p:cNvPr id="167" name="Group 3">
              <a:extLst>
                <a:ext uri="{FF2B5EF4-FFF2-40B4-BE49-F238E27FC236}">
                  <a16:creationId xmlns:a16="http://schemas.microsoft.com/office/drawing/2014/main" id="{2B377519-EDA7-4E1A-9815-1766DB06FE63}"/>
                </a:ext>
              </a:extLst>
            </p:cNvPr>
            <p:cNvGrpSpPr>
              <a:grpSpLocks/>
            </p:cNvGrpSpPr>
            <p:nvPr/>
          </p:nvGrpSpPr>
          <p:grpSpPr bwMode="auto">
            <a:xfrm>
              <a:off x="781050" y="3983038"/>
              <a:ext cx="7551738" cy="1427162"/>
              <a:chOff x="664" y="1951"/>
              <a:chExt cx="4308" cy="2120"/>
            </a:xfrm>
          </p:grpSpPr>
          <p:sp>
            <p:nvSpPr>
              <p:cNvPr id="185" name="Freeform 4">
                <a:extLst>
                  <a:ext uri="{FF2B5EF4-FFF2-40B4-BE49-F238E27FC236}">
                    <a16:creationId xmlns:a16="http://schemas.microsoft.com/office/drawing/2014/main" id="{E9FB67F8-9A26-4837-A054-C5CA66623F74}"/>
                  </a:ext>
                </a:extLst>
              </p:cNvPr>
              <p:cNvSpPr>
                <a:spLocks/>
              </p:cNvSpPr>
              <p:nvPr/>
            </p:nvSpPr>
            <p:spPr bwMode="gray">
              <a:xfrm>
                <a:off x="743" y="2045"/>
                <a:ext cx="1267" cy="1938"/>
              </a:xfrm>
              <a:custGeom>
                <a:avLst/>
                <a:gdLst>
                  <a:gd name="T0" fmla="*/ 49 w 1692"/>
                  <a:gd name="T1" fmla="*/ 109 h 2586"/>
                  <a:gd name="T2" fmla="*/ 135 w 1692"/>
                  <a:gd name="T3" fmla="*/ 88 h 2586"/>
                  <a:gd name="T4" fmla="*/ 182 w 1692"/>
                  <a:gd name="T5" fmla="*/ 101 h 2586"/>
                  <a:gd name="T6" fmla="*/ 175 w 1692"/>
                  <a:gd name="T7" fmla="*/ 187 h 2586"/>
                  <a:gd name="T8" fmla="*/ 115 w 1692"/>
                  <a:gd name="T9" fmla="*/ 245 h 2586"/>
                  <a:gd name="T10" fmla="*/ 91 w 1692"/>
                  <a:gd name="T11" fmla="*/ 301 h 2586"/>
                  <a:gd name="T12" fmla="*/ 119 w 1692"/>
                  <a:gd name="T13" fmla="*/ 405 h 2586"/>
                  <a:gd name="T14" fmla="*/ 133 w 1692"/>
                  <a:gd name="T15" fmla="*/ 404 h 2586"/>
                  <a:gd name="T16" fmla="*/ 138 w 1692"/>
                  <a:gd name="T17" fmla="*/ 381 h 2586"/>
                  <a:gd name="T18" fmla="*/ 201 w 1692"/>
                  <a:gd name="T19" fmla="*/ 486 h 2586"/>
                  <a:gd name="T20" fmla="*/ 273 w 1692"/>
                  <a:gd name="T21" fmla="*/ 505 h 2586"/>
                  <a:gd name="T22" fmla="*/ 334 w 1692"/>
                  <a:gd name="T23" fmla="*/ 568 h 2586"/>
                  <a:gd name="T24" fmla="*/ 358 w 1692"/>
                  <a:gd name="T25" fmla="*/ 599 h 2586"/>
                  <a:gd name="T26" fmla="*/ 323 w 1692"/>
                  <a:gd name="T27" fmla="*/ 677 h 2586"/>
                  <a:gd name="T28" fmla="*/ 385 w 1692"/>
                  <a:gd name="T29" fmla="*/ 749 h 2586"/>
                  <a:gd name="T30" fmla="*/ 434 w 1692"/>
                  <a:gd name="T31" fmla="*/ 851 h 2586"/>
                  <a:gd name="T32" fmla="*/ 459 w 1692"/>
                  <a:gd name="T33" fmla="*/ 972 h 2586"/>
                  <a:gd name="T34" fmla="*/ 501 w 1692"/>
                  <a:gd name="T35" fmla="*/ 1069 h 2586"/>
                  <a:gd name="T36" fmla="*/ 537 w 1692"/>
                  <a:gd name="T37" fmla="*/ 1061 h 2586"/>
                  <a:gd name="T38" fmla="*/ 523 w 1692"/>
                  <a:gd name="T39" fmla="*/ 1007 h 2586"/>
                  <a:gd name="T40" fmla="*/ 541 w 1692"/>
                  <a:gd name="T41" fmla="*/ 970 h 2586"/>
                  <a:gd name="T42" fmla="*/ 574 w 1692"/>
                  <a:gd name="T43" fmla="*/ 938 h 2586"/>
                  <a:gd name="T44" fmla="*/ 608 w 1692"/>
                  <a:gd name="T45" fmla="*/ 874 h 2586"/>
                  <a:gd name="T46" fmla="*/ 658 w 1692"/>
                  <a:gd name="T47" fmla="*/ 821 h 2586"/>
                  <a:gd name="T48" fmla="*/ 681 w 1692"/>
                  <a:gd name="T49" fmla="*/ 734 h 2586"/>
                  <a:gd name="T50" fmla="*/ 651 w 1692"/>
                  <a:gd name="T51" fmla="*/ 647 h 2586"/>
                  <a:gd name="T52" fmla="*/ 577 w 1692"/>
                  <a:gd name="T53" fmla="*/ 594 h 2586"/>
                  <a:gd name="T54" fmla="*/ 464 w 1692"/>
                  <a:gd name="T55" fmla="*/ 539 h 2586"/>
                  <a:gd name="T56" fmla="*/ 409 w 1692"/>
                  <a:gd name="T57" fmla="*/ 530 h 2586"/>
                  <a:gd name="T58" fmla="*/ 380 w 1692"/>
                  <a:gd name="T59" fmla="*/ 534 h 2586"/>
                  <a:gd name="T60" fmla="*/ 334 w 1692"/>
                  <a:gd name="T61" fmla="*/ 550 h 2586"/>
                  <a:gd name="T62" fmla="*/ 318 w 1692"/>
                  <a:gd name="T63" fmla="*/ 494 h 2586"/>
                  <a:gd name="T64" fmla="*/ 309 w 1692"/>
                  <a:gd name="T65" fmla="*/ 447 h 2586"/>
                  <a:gd name="T66" fmla="*/ 265 w 1692"/>
                  <a:gd name="T67" fmla="*/ 465 h 2586"/>
                  <a:gd name="T68" fmla="*/ 238 w 1692"/>
                  <a:gd name="T69" fmla="*/ 400 h 2586"/>
                  <a:gd name="T70" fmla="*/ 311 w 1692"/>
                  <a:gd name="T71" fmla="*/ 384 h 2586"/>
                  <a:gd name="T72" fmla="*/ 354 w 1692"/>
                  <a:gd name="T73" fmla="*/ 381 h 2586"/>
                  <a:gd name="T74" fmla="*/ 376 w 1692"/>
                  <a:gd name="T75" fmla="*/ 378 h 2586"/>
                  <a:gd name="T76" fmla="*/ 444 w 1692"/>
                  <a:gd name="T77" fmla="*/ 316 h 2586"/>
                  <a:gd name="T78" fmla="*/ 497 w 1692"/>
                  <a:gd name="T79" fmla="*/ 286 h 2586"/>
                  <a:gd name="T80" fmla="*/ 537 w 1692"/>
                  <a:gd name="T81" fmla="*/ 268 h 2586"/>
                  <a:gd name="T82" fmla="*/ 562 w 1692"/>
                  <a:gd name="T83" fmla="*/ 226 h 2586"/>
                  <a:gd name="T84" fmla="*/ 541 w 1692"/>
                  <a:gd name="T85" fmla="*/ 216 h 2586"/>
                  <a:gd name="T86" fmla="*/ 641 w 1692"/>
                  <a:gd name="T87" fmla="*/ 192 h 2586"/>
                  <a:gd name="T88" fmla="*/ 591 w 1692"/>
                  <a:gd name="T89" fmla="*/ 144 h 2586"/>
                  <a:gd name="T90" fmla="*/ 557 w 1692"/>
                  <a:gd name="T91" fmla="*/ 111 h 2586"/>
                  <a:gd name="T92" fmla="*/ 513 w 1692"/>
                  <a:gd name="T93" fmla="*/ 154 h 2586"/>
                  <a:gd name="T94" fmla="*/ 466 w 1692"/>
                  <a:gd name="T95" fmla="*/ 187 h 2586"/>
                  <a:gd name="T96" fmla="*/ 429 w 1692"/>
                  <a:gd name="T97" fmla="*/ 128 h 2586"/>
                  <a:gd name="T98" fmla="*/ 509 w 1692"/>
                  <a:gd name="T99" fmla="*/ 101 h 2586"/>
                  <a:gd name="T100" fmla="*/ 532 w 1692"/>
                  <a:gd name="T101" fmla="*/ 83 h 2586"/>
                  <a:gd name="T102" fmla="*/ 557 w 1692"/>
                  <a:gd name="T103" fmla="*/ 73 h 2586"/>
                  <a:gd name="T104" fmla="*/ 540 w 1692"/>
                  <a:gd name="T105" fmla="*/ 61 h 2586"/>
                  <a:gd name="T106" fmla="*/ 530 w 1692"/>
                  <a:gd name="T107" fmla="*/ 50 h 2586"/>
                  <a:gd name="T108" fmla="*/ 505 w 1692"/>
                  <a:gd name="T109" fmla="*/ 43 h 2586"/>
                  <a:gd name="T110" fmla="*/ 464 w 1692"/>
                  <a:gd name="T111" fmla="*/ 57 h 2586"/>
                  <a:gd name="T112" fmla="*/ 398 w 1692"/>
                  <a:gd name="T113" fmla="*/ 50 h 2586"/>
                  <a:gd name="T114" fmla="*/ 231 w 1692"/>
                  <a:gd name="T115" fmla="*/ 0 h 2586"/>
                  <a:gd name="T116" fmla="*/ 145 w 1692"/>
                  <a:gd name="T117" fmla="*/ 13 h 2586"/>
                  <a:gd name="T118" fmla="*/ 121 w 1692"/>
                  <a:gd name="T119" fmla="*/ 43 h 2586"/>
                  <a:gd name="T120" fmla="*/ 54 w 1692"/>
                  <a:gd name="T121" fmla="*/ 73 h 2586"/>
                  <a:gd name="T122" fmla="*/ 54 w 1692"/>
                  <a:gd name="T123" fmla="*/ 91 h 2586"/>
                  <a:gd name="T124" fmla="*/ 1 w 1692"/>
                  <a:gd name="T125" fmla="*/ 106 h 2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692"/>
                  <a:gd name="T190" fmla="*/ 0 h 2586"/>
                  <a:gd name="T191" fmla="*/ 1692 w 1692"/>
                  <a:gd name="T192" fmla="*/ 2586 h 258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86" name="Freeform 5">
                <a:extLst>
                  <a:ext uri="{FF2B5EF4-FFF2-40B4-BE49-F238E27FC236}">
                    <a16:creationId xmlns:a16="http://schemas.microsoft.com/office/drawing/2014/main" id="{A403FF57-E2A2-4F4D-92FC-AC414FFB26C2}"/>
                  </a:ext>
                </a:extLst>
              </p:cNvPr>
              <p:cNvSpPr>
                <a:spLocks/>
              </p:cNvSpPr>
              <p:nvPr/>
            </p:nvSpPr>
            <p:spPr bwMode="gray">
              <a:xfrm>
                <a:off x="703" y="2230"/>
                <a:ext cx="34" cy="28"/>
              </a:xfrm>
              <a:custGeom>
                <a:avLst/>
                <a:gdLst>
                  <a:gd name="T0" fmla="*/ 7 w 46"/>
                  <a:gd name="T1" fmla="*/ 1 h 38"/>
                  <a:gd name="T2" fmla="*/ 0 w 46"/>
                  <a:gd name="T3" fmla="*/ 9 h 38"/>
                  <a:gd name="T4" fmla="*/ 9 w 46"/>
                  <a:gd name="T5" fmla="*/ 15 h 38"/>
                  <a:gd name="T6" fmla="*/ 18 w 46"/>
                  <a:gd name="T7" fmla="*/ 10 h 38"/>
                  <a:gd name="T8" fmla="*/ 12 w 46"/>
                  <a:gd name="T9" fmla="*/ 0 h 38"/>
                  <a:gd name="T10" fmla="*/ 7 w 46"/>
                  <a:gd name="T11" fmla="*/ 1 h 38"/>
                  <a:gd name="T12" fmla="*/ 0 60000 65536"/>
                  <a:gd name="T13" fmla="*/ 0 60000 65536"/>
                  <a:gd name="T14" fmla="*/ 0 60000 65536"/>
                  <a:gd name="T15" fmla="*/ 0 60000 65536"/>
                  <a:gd name="T16" fmla="*/ 0 60000 65536"/>
                  <a:gd name="T17" fmla="*/ 0 60000 65536"/>
                  <a:gd name="T18" fmla="*/ 0 w 46"/>
                  <a:gd name="T19" fmla="*/ 0 h 38"/>
                  <a:gd name="T20" fmla="*/ 46 w 46"/>
                  <a:gd name="T21" fmla="*/ 38 h 38"/>
                </a:gdLst>
                <a:ahLst/>
                <a:cxnLst>
                  <a:cxn ang="T12">
                    <a:pos x="T0" y="T1"/>
                  </a:cxn>
                  <a:cxn ang="T13">
                    <a:pos x="T2" y="T3"/>
                  </a:cxn>
                  <a:cxn ang="T14">
                    <a:pos x="T4" y="T5"/>
                  </a:cxn>
                  <a:cxn ang="T15">
                    <a:pos x="T6" y="T7"/>
                  </a:cxn>
                  <a:cxn ang="T16">
                    <a:pos x="T8" y="T9"/>
                  </a:cxn>
                  <a:cxn ang="T17">
                    <a:pos x="T10" y="T11"/>
                  </a:cxn>
                </a:cxnLst>
                <a:rect l="T18" t="T19" r="T20" b="T21"/>
                <a:pathLst>
                  <a:path w="46" h="38">
                    <a:moveTo>
                      <a:pt x="16" y="4"/>
                    </a:moveTo>
                    <a:lnTo>
                      <a:pt x="0" y="22"/>
                    </a:lnTo>
                    <a:lnTo>
                      <a:pt x="22" y="38"/>
                    </a:lnTo>
                    <a:lnTo>
                      <a:pt x="46" y="26"/>
                    </a:lnTo>
                    <a:lnTo>
                      <a:pt x="30" y="0"/>
                    </a:lnTo>
                    <a:lnTo>
                      <a:pt x="16" y="4"/>
                    </a:lnTo>
                    <a:close/>
                  </a:path>
                </a:pathLst>
              </a:custGeom>
              <a:solidFill>
                <a:srgbClr val="000000">
                  <a:alpha val="20000"/>
                </a:srgbClr>
              </a:solidFill>
              <a:ln w="6350">
                <a:noFill/>
                <a:prstDash val="dash"/>
                <a:round/>
                <a:headEnd/>
                <a:tailEnd/>
              </a:ln>
            </p:spPr>
            <p:txBody>
              <a:bodyPr/>
              <a:lstStyle/>
              <a:p>
                <a:endParaRPr lang="zh-CN" altLang="en-US"/>
              </a:p>
            </p:txBody>
          </p:sp>
          <p:sp>
            <p:nvSpPr>
              <p:cNvPr id="187" name="Freeform 6">
                <a:extLst>
                  <a:ext uri="{FF2B5EF4-FFF2-40B4-BE49-F238E27FC236}">
                    <a16:creationId xmlns:a16="http://schemas.microsoft.com/office/drawing/2014/main" id="{13FF9D87-90C1-4C31-8463-BC5D8087D3FC}"/>
                  </a:ext>
                </a:extLst>
              </p:cNvPr>
              <p:cNvSpPr>
                <a:spLocks/>
              </p:cNvSpPr>
              <p:nvPr/>
            </p:nvSpPr>
            <p:spPr bwMode="gray">
              <a:xfrm>
                <a:off x="1010" y="2353"/>
                <a:ext cx="39" cy="32"/>
              </a:xfrm>
              <a:custGeom>
                <a:avLst/>
                <a:gdLst>
                  <a:gd name="T0" fmla="*/ 5 w 52"/>
                  <a:gd name="T1" fmla="*/ 0 h 44"/>
                  <a:gd name="T2" fmla="*/ 11 w 52"/>
                  <a:gd name="T3" fmla="*/ 17 h 44"/>
                  <a:gd name="T4" fmla="*/ 18 w 52"/>
                  <a:gd name="T5" fmla="*/ 17 h 44"/>
                  <a:gd name="T6" fmla="*/ 17 w 52"/>
                  <a:gd name="T7" fmla="*/ 7 h 44"/>
                  <a:gd name="T8" fmla="*/ 11 w 52"/>
                  <a:gd name="T9" fmla="*/ 1 h 44"/>
                  <a:gd name="T10" fmla="*/ 5 w 52"/>
                  <a:gd name="T11" fmla="*/ 0 h 44"/>
                  <a:gd name="T12" fmla="*/ 0 60000 65536"/>
                  <a:gd name="T13" fmla="*/ 0 60000 65536"/>
                  <a:gd name="T14" fmla="*/ 0 60000 65536"/>
                  <a:gd name="T15" fmla="*/ 0 60000 65536"/>
                  <a:gd name="T16" fmla="*/ 0 60000 65536"/>
                  <a:gd name="T17" fmla="*/ 0 60000 65536"/>
                  <a:gd name="T18" fmla="*/ 0 w 52"/>
                  <a:gd name="T19" fmla="*/ 0 h 44"/>
                  <a:gd name="T20" fmla="*/ 52 w 52"/>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88" name="Freeform 7">
                <a:extLst>
                  <a:ext uri="{FF2B5EF4-FFF2-40B4-BE49-F238E27FC236}">
                    <a16:creationId xmlns:a16="http://schemas.microsoft.com/office/drawing/2014/main" id="{E2ABEAA0-C1E3-4BC6-BBEF-F955D9CB5730}"/>
                  </a:ext>
                </a:extLst>
              </p:cNvPr>
              <p:cNvSpPr>
                <a:spLocks/>
              </p:cNvSpPr>
              <p:nvPr/>
            </p:nvSpPr>
            <p:spPr bwMode="gray">
              <a:xfrm>
                <a:off x="1792" y="2409"/>
                <a:ext cx="98" cy="74"/>
              </a:xfrm>
              <a:custGeom>
                <a:avLst/>
                <a:gdLst>
                  <a:gd name="T0" fmla="*/ 41 w 131"/>
                  <a:gd name="T1" fmla="*/ 0 h 98"/>
                  <a:gd name="T2" fmla="*/ 33 w 131"/>
                  <a:gd name="T3" fmla="*/ 4 h 98"/>
                  <a:gd name="T4" fmla="*/ 22 w 131"/>
                  <a:gd name="T5" fmla="*/ 11 h 98"/>
                  <a:gd name="T6" fmla="*/ 16 w 131"/>
                  <a:gd name="T7" fmla="*/ 17 h 98"/>
                  <a:gd name="T8" fmla="*/ 9 w 131"/>
                  <a:gd name="T9" fmla="*/ 22 h 98"/>
                  <a:gd name="T10" fmla="*/ 26 w 131"/>
                  <a:gd name="T11" fmla="*/ 35 h 98"/>
                  <a:gd name="T12" fmla="*/ 33 w 131"/>
                  <a:gd name="T13" fmla="*/ 41 h 98"/>
                  <a:gd name="T14" fmla="*/ 36 w 131"/>
                  <a:gd name="T15" fmla="*/ 39 h 98"/>
                  <a:gd name="T16" fmla="*/ 37 w 131"/>
                  <a:gd name="T17" fmla="*/ 37 h 98"/>
                  <a:gd name="T18" fmla="*/ 41 w 131"/>
                  <a:gd name="T19" fmla="*/ 42 h 98"/>
                  <a:gd name="T20" fmla="*/ 52 w 131"/>
                  <a:gd name="T21" fmla="*/ 37 h 98"/>
                  <a:gd name="T22" fmla="*/ 55 w 131"/>
                  <a:gd name="T23" fmla="*/ 32 h 98"/>
                  <a:gd name="T24" fmla="*/ 43 w 131"/>
                  <a:gd name="T25" fmla="*/ 17 h 98"/>
                  <a:gd name="T26" fmla="*/ 48 w 131"/>
                  <a:gd name="T27" fmla="*/ 11 h 98"/>
                  <a:gd name="T28" fmla="*/ 46 w 131"/>
                  <a:gd name="T29" fmla="*/ 2 h 98"/>
                  <a:gd name="T30" fmla="*/ 41 w 131"/>
                  <a:gd name="T31" fmla="*/ 0 h 9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1"/>
                  <a:gd name="T49" fmla="*/ 0 h 98"/>
                  <a:gd name="T50" fmla="*/ 131 w 131"/>
                  <a:gd name="T51" fmla="*/ 98 h 9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89" name="Freeform 8">
                <a:extLst>
                  <a:ext uri="{FF2B5EF4-FFF2-40B4-BE49-F238E27FC236}">
                    <a16:creationId xmlns:a16="http://schemas.microsoft.com/office/drawing/2014/main" id="{2D04B528-AEFB-49AF-A6EE-519C6D958307}"/>
                  </a:ext>
                </a:extLst>
              </p:cNvPr>
              <p:cNvSpPr>
                <a:spLocks/>
              </p:cNvSpPr>
              <p:nvPr/>
            </p:nvSpPr>
            <p:spPr bwMode="gray">
              <a:xfrm>
                <a:off x="1318" y="2793"/>
                <a:ext cx="158" cy="84"/>
              </a:xfrm>
              <a:custGeom>
                <a:avLst/>
                <a:gdLst>
                  <a:gd name="T0" fmla="*/ 19 w 212"/>
                  <a:gd name="T1" fmla="*/ 5 h 112"/>
                  <a:gd name="T2" fmla="*/ 7 w 212"/>
                  <a:gd name="T3" fmla="*/ 5 h 112"/>
                  <a:gd name="T4" fmla="*/ 2 w 212"/>
                  <a:gd name="T5" fmla="*/ 7 h 112"/>
                  <a:gd name="T6" fmla="*/ 10 w 212"/>
                  <a:gd name="T7" fmla="*/ 22 h 112"/>
                  <a:gd name="T8" fmla="*/ 21 w 212"/>
                  <a:gd name="T9" fmla="*/ 19 h 112"/>
                  <a:gd name="T10" fmla="*/ 38 w 212"/>
                  <a:gd name="T11" fmla="*/ 23 h 112"/>
                  <a:gd name="T12" fmla="*/ 46 w 212"/>
                  <a:gd name="T13" fmla="*/ 26 h 112"/>
                  <a:gd name="T14" fmla="*/ 55 w 212"/>
                  <a:gd name="T15" fmla="*/ 38 h 112"/>
                  <a:gd name="T16" fmla="*/ 58 w 212"/>
                  <a:gd name="T17" fmla="*/ 47 h 112"/>
                  <a:gd name="T18" fmla="*/ 65 w 212"/>
                  <a:gd name="T19" fmla="*/ 42 h 112"/>
                  <a:gd name="T20" fmla="*/ 70 w 212"/>
                  <a:gd name="T21" fmla="*/ 41 h 112"/>
                  <a:gd name="T22" fmla="*/ 78 w 212"/>
                  <a:gd name="T23" fmla="*/ 43 h 112"/>
                  <a:gd name="T24" fmla="*/ 80 w 212"/>
                  <a:gd name="T25" fmla="*/ 34 h 112"/>
                  <a:gd name="T26" fmla="*/ 63 w 212"/>
                  <a:gd name="T27" fmla="*/ 23 h 112"/>
                  <a:gd name="T28" fmla="*/ 43 w 212"/>
                  <a:gd name="T29" fmla="*/ 8 h 112"/>
                  <a:gd name="T30" fmla="*/ 22 w 212"/>
                  <a:gd name="T31" fmla="*/ 11 h 112"/>
                  <a:gd name="T32" fmla="*/ 19 w 212"/>
                  <a:gd name="T33" fmla="*/ 5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2"/>
                  <a:gd name="T52" fmla="*/ 0 h 112"/>
                  <a:gd name="T53" fmla="*/ 212 w 212"/>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90" name="Freeform 9">
                <a:extLst>
                  <a:ext uri="{FF2B5EF4-FFF2-40B4-BE49-F238E27FC236}">
                    <a16:creationId xmlns:a16="http://schemas.microsoft.com/office/drawing/2014/main" id="{9489DAD7-1C27-43C0-BD18-8FE8F632C9D5}"/>
                  </a:ext>
                </a:extLst>
              </p:cNvPr>
              <p:cNvSpPr>
                <a:spLocks/>
              </p:cNvSpPr>
              <p:nvPr/>
            </p:nvSpPr>
            <p:spPr bwMode="gray">
              <a:xfrm>
                <a:off x="1448" y="2857"/>
                <a:ext cx="99" cy="41"/>
              </a:xfrm>
              <a:custGeom>
                <a:avLst/>
                <a:gdLst>
                  <a:gd name="T0" fmla="*/ 23 w 133"/>
                  <a:gd name="T1" fmla="*/ 0 h 54"/>
                  <a:gd name="T2" fmla="*/ 18 w 133"/>
                  <a:gd name="T3" fmla="*/ 3 h 54"/>
                  <a:gd name="T4" fmla="*/ 13 w 133"/>
                  <a:gd name="T5" fmla="*/ 13 h 54"/>
                  <a:gd name="T6" fmla="*/ 6 w 133"/>
                  <a:gd name="T7" fmla="*/ 15 h 54"/>
                  <a:gd name="T8" fmla="*/ 1 w 133"/>
                  <a:gd name="T9" fmla="*/ 18 h 54"/>
                  <a:gd name="T10" fmla="*/ 5 w 133"/>
                  <a:gd name="T11" fmla="*/ 24 h 54"/>
                  <a:gd name="T12" fmla="*/ 55 w 133"/>
                  <a:gd name="T13" fmla="*/ 15 h 54"/>
                  <a:gd name="T14" fmla="*/ 51 w 133"/>
                  <a:gd name="T15" fmla="*/ 7 h 54"/>
                  <a:gd name="T16" fmla="*/ 43 w 133"/>
                  <a:gd name="T17" fmla="*/ 4 h 54"/>
                  <a:gd name="T18" fmla="*/ 42 w 133"/>
                  <a:gd name="T19" fmla="*/ 11 h 54"/>
                  <a:gd name="T20" fmla="*/ 36 w 133"/>
                  <a:gd name="T21" fmla="*/ 8 h 54"/>
                  <a:gd name="T22" fmla="*/ 28 w 133"/>
                  <a:gd name="T23" fmla="*/ 6 h 54"/>
                  <a:gd name="T24" fmla="*/ 23 w 133"/>
                  <a:gd name="T25" fmla="*/ 0 h 5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33"/>
                  <a:gd name="T40" fmla="*/ 0 h 54"/>
                  <a:gd name="T41" fmla="*/ 133 w 133"/>
                  <a:gd name="T42" fmla="*/ 54 h 5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91" name="Freeform 10">
                <a:extLst>
                  <a:ext uri="{FF2B5EF4-FFF2-40B4-BE49-F238E27FC236}">
                    <a16:creationId xmlns:a16="http://schemas.microsoft.com/office/drawing/2014/main" id="{D6C9F891-168F-4E42-8B01-8D247B710BE7}"/>
                  </a:ext>
                </a:extLst>
              </p:cNvPr>
              <p:cNvSpPr>
                <a:spLocks/>
              </p:cNvSpPr>
              <p:nvPr/>
            </p:nvSpPr>
            <p:spPr bwMode="gray">
              <a:xfrm>
                <a:off x="1553" y="2883"/>
                <a:ext cx="38" cy="18"/>
              </a:xfrm>
              <a:custGeom>
                <a:avLst/>
                <a:gdLst>
                  <a:gd name="T0" fmla="*/ 5 w 51"/>
                  <a:gd name="T1" fmla="*/ 0 h 24"/>
                  <a:gd name="T2" fmla="*/ 3 w 51"/>
                  <a:gd name="T3" fmla="*/ 8 h 24"/>
                  <a:gd name="T4" fmla="*/ 11 w 51"/>
                  <a:gd name="T5" fmla="*/ 10 h 24"/>
                  <a:gd name="T6" fmla="*/ 14 w 51"/>
                  <a:gd name="T7" fmla="*/ 2 h 24"/>
                  <a:gd name="T8" fmla="*/ 5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92" name="Freeform 11">
                <a:extLst>
                  <a:ext uri="{FF2B5EF4-FFF2-40B4-BE49-F238E27FC236}">
                    <a16:creationId xmlns:a16="http://schemas.microsoft.com/office/drawing/2014/main" id="{4AACEC80-FBBE-4A66-9F77-FD558E744CC7}"/>
                  </a:ext>
                </a:extLst>
              </p:cNvPr>
              <p:cNvSpPr>
                <a:spLocks/>
              </p:cNvSpPr>
              <p:nvPr/>
            </p:nvSpPr>
            <p:spPr bwMode="gray">
              <a:xfrm>
                <a:off x="1609" y="2886"/>
                <a:ext cx="12" cy="25"/>
              </a:xfrm>
              <a:custGeom>
                <a:avLst/>
                <a:gdLst>
                  <a:gd name="T0" fmla="*/ 5 w 16"/>
                  <a:gd name="T1" fmla="*/ 0 h 34"/>
                  <a:gd name="T2" fmla="*/ 0 w 16"/>
                  <a:gd name="T3" fmla="*/ 5 h 34"/>
                  <a:gd name="T4" fmla="*/ 7 w 16"/>
                  <a:gd name="T5" fmla="*/ 13 h 34"/>
                  <a:gd name="T6" fmla="*/ 5 w 16"/>
                  <a:gd name="T7" fmla="*/ 7 h 34"/>
                  <a:gd name="T8" fmla="*/ 7 w 16"/>
                  <a:gd name="T9" fmla="*/ 2 h 34"/>
                  <a:gd name="T10" fmla="*/ 5 w 16"/>
                  <a:gd name="T11" fmla="*/ 0 h 34"/>
                  <a:gd name="T12" fmla="*/ 0 60000 65536"/>
                  <a:gd name="T13" fmla="*/ 0 60000 65536"/>
                  <a:gd name="T14" fmla="*/ 0 60000 65536"/>
                  <a:gd name="T15" fmla="*/ 0 60000 65536"/>
                  <a:gd name="T16" fmla="*/ 0 60000 65536"/>
                  <a:gd name="T17" fmla="*/ 0 60000 65536"/>
                  <a:gd name="T18" fmla="*/ 0 w 16"/>
                  <a:gd name="T19" fmla="*/ 0 h 34"/>
                  <a:gd name="T20" fmla="*/ 16 w 16"/>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93" name="Freeform 12">
                <a:extLst>
                  <a:ext uri="{FF2B5EF4-FFF2-40B4-BE49-F238E27FC236}">
                    <a16:creationId xmlns:a16="http://schemas.microsoft.com/office/drawing/2014/main" id="{3C3FD92B-70BD-4DB6-9994-6FA66556387D}"/>
                  </a:ext>
                </a:extLst>
              </p:cNvPr>
              <p:cNvSpPr>
                <a:spLocks/>
              </p:cNvSpPr>
              <p:nvPr/>
            </p:nvSpPr>
            <p:spPr bwMode="gray">
              <a:xfrm>
                <a:off x="1426" y="2040"/>
                <a:ext cx="180" cy="88"/>
              </a:xfrm>
              <a:custGeom>
                <a:avLst/>
                <a:gdLst>
                  <a:gd name="T0" fmla="*/ 27 w 240"/>
                  <a:gd name="T1" fmla="*/ 1 h 117"/>
                  <a:gd name="T2" fmla="*/ 11 w 240"/>
                  <a:gd name="T3" fmla="*/ 13 h 117"/>
                  <a:gd name="T4" fmla="*/ 3 w 240"/>
                  <a:gd name="T5" fmla="*/ 16 h 117"/>
                  <a:gd name="T6" fmla="*/ 0 w 240"/>
                  <a:gd name="T7" fmla="*/ 17 h 117"/>
                  <a:gd name="T8" fmla="*/ 11 w 240"/>
                  <a:gd name="T9" fmla="*/ 25 h 117"/>
                  <a:gd name="T10" fmla="*/ 17 w 240"/>
                  <a:gd name="T11" fmla="*/ 26 h 117"/>
                  <a:gd name="T12" fmla="*/ 29 w 240"/>
                  <a:gd name="T13" fmla="*/ 20 h 117"/>
                  <a:gd name="T14" fmla="*/ 34 w 240"/>
                  <a:gd name="T15" fmla="*/ 18 h 117"/>
                  <a:gd name="T16" fmla="*/ 35 w 240"/>
                  <a:gd name="T17" fmla="*/ 23 h 117"/>
                  <a:gd name="T18" fmla="*/ 27 w 240"/>
                  <a:gd name="T19" fmla="*/ 26 h 117"/>
                  <a:gd name="T20" fmla="*/ 31 w 240"/>
                  <a:gd name="T21" fmla="*/ 31 h 117"/>
                  <a:gd name="T22" fmla="*/ 17 w 240"/>
                  <a:gd name="T23" fmla="*/ 37 h 117"/>
                  <a:gd name="T24" fmla="*/ 30 w 240"/>
                  <a:gd name="T25" fmla="*/ 47 h 117"/>
                  <a:gd name="T26" fmla="*/ 35 w 240"/>
                  <a:gd name="T27" fmla="*/ 48 h 117"/>
                  <a:gd name="T28" fmla="*/ 50 w 240"/>
                  <a:gd name="T29" fmla="*/ 44 h 117"/>
                  <a:gd name="T30" fmla="*/ 64 w 240"/>
                  <a:gd name="T31" fmla="*/ 44 h 117"/>
                  <a:gd name="T32" fmla="*/ 71 w 240"/>
                  <a:gd name="T33" fmla="*/ 50 h 117"/>
                  <a:gd name="T34" fmla="*/ 86 w 240"/>
                  <a:gd name="T35" fmla="*/ 47 h 117"/>
                  <a:gd name="T36" fmla="*/ 94 w 240"/>
                  <a:gd name="T37" fmla="*/ 44 h 117"/>
                  <a:gd name="T38" fmla="*/ 94 w 240"/>
                  <a:gd name="T39" fmla="*/ 33 h 117"/>
                  <a:gd name="T40" fmla="*/ 99 w 240"/>
                  <a:gd name="T41" fmla="*/ 29 h 117"/>
                  <a:gd name="T42" fmla="*/ 101 w 240"/>
                  <a:gd name="T43" fmla="*/ 20 h 117"/>
                  <a:gd name="T44" fmla="*/ 89 w 240"/>
                  <a:gd name="T45" fmla="*/ 24 h 117"/>
                  <a:gd name="T46" fmla="*/ 85 w 240"/>
                  <a:gd name="T47" fmla="*/ 18 h 117"/>
                  <a:gd name="T48" fmla="*/ 73 w 240"/>
                  <a:gd name="T49" fmla="*/ 20 h 117"/>
                  <a:gd name="T50" fmla="*/ 57 w 240"/>
                  <a:gd name="T51" fmla="*/ 4 h 117"/>
                  <a:gd name="T52" fmla="*/ 40 w 240"/>
                  <a:gd name="T53" fmla="*/ 5 h 117"/>
                  <a:gd name="T54" fmla="*/ 35 w 240"/>
                  <a:gd name="T55" fmla="*/ 1 h 117"/>
                  <a:gd name="T56" fmla="*/ 27 w 240"/>
                  <a:gd name="T57" fmla="*/ 1 h 11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0"/>
                  <a:gd name="T88" fmla="*/ 0 h 117"/>
                  <a:gd name="T89" fmla="*/ 240 w 240"/>
                  <a:gd name="T90" fmla="*/ 117 h 11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94" name="Freeform 13">
                <a:extLst>
                  <a:ext uri="{FF2B5EF4-FFF2-40B4-BE49-F238E27FC236}">
                    <a16:creationId xmlns:a16="http://schemas.microsoft.com/office/drawing/2014/main" id="{B6D94A39-0540-4BF4-B6BC-8684B2360950}"/>
                  </a:ext>
                </a:extLst>
              </p:cNvPr>
              <p:cNvSpPr>
                <a:spLocks/>
              </p:cNvSpPr>
              <p:nvPr/>
            </p:nvSpPr>
            <p:spPr bwMode="gray">
              <a:xfrm>
                <a:off x="1506" y="1999"/>
                <a:ext cx="146" cy="60"/>
              </a:xfrm>
              <a:custGeom>
                <a:avLst/>
                <a:gdLst>
                  <a:gd name="T0" fmla="*/ 41 w 194"/>
                  <a:gd name="T1" fmla="*/ 4 h 80"/>
                  <a:gd name="T2" fmla="*/ 6 w 194"/>
                  <a:gd name="T3" fmla="*/ 10 h 80"/>
                  <a:gd name="T4" fmla="*/ 4 w 194"/>
                  <a:gd name="T5" fmla="*/ 14 h 80"/>
                  <a:gd name="T6" fmla="*/ 24 w 194"/>
                  <a:gd name="T7" fmla="*/ 22 h 80"/>
                  <a:gd name="T8" fmla="*/ 58 w 194"/>
                  <a:gd name="T9" fmla="*/ 31 h 80"/>
                  <a:gd name="T10" fmla="*/ 75 w 194"/>
                  <a:gd name="T11" fmla="*/ 29 h 80"/>
                  <a:gd name="T12" fmla="*/ 80 w 194"/>
                  <a:gd name="T13" fmla="*/ 27 h 80"/>
                  <a:gd name="T14" fmla="*/ 75 w 194"/>
                  <a:gd name="T15" fmla="*/ 19 h 80"/>
                  <a:gd name="T16" fmla="*/ 70 w 194"/>
                  <a:gd name="T17" fmla="*/ 15 h 80"/>
                  <a:gd name="T18" fmla="*/ 55 w 194"/>
                  <a:gd name="T19" fmla="*/ 10 h 80"/>
                  <a:gd name="T20" fmla="*/ 41 w 194"/>
                  <a:gd name="T21" fmla="*/ 4 h 8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94"/>
                  <a:gd name="T34" fmla="*/ 0 h 80"/>
                  <a:gd name="T35" fmla="*/ 194 w 194"/>
                  <a:gd name="T36" fmla="*/ 80 h 8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95" name="Freeform 14">
                <a:extLst>
                  <a:ext uri="{FF2B5EF4-FFF2-40B4-BE49-F238E27FC236}">
                    <a16:creationId xmlns:a16="http://schemas.microsoft.com/office/drawing/2014/main" id="{C1E6C02D-2B15-4F68-A50A-295836D55A30}"/>
                  </a:ext>
                </a:extLst>
              </p:cNvPr>
              <p:cNvSpPr>
                <a:spLocks/>
              </p:cNvSpPr>
              <p:nvPr/>
            </p:nvSpPr>
            <p:spPr bwMode="gray">
              <a:xfrm>
                <a:off x="1711" y="2069"/>
                <a:ext cx="233" cy="190"/>
              </a:xfrm>
              <a:custGeom>
                <a:avLst/>
                <a:gdLst>
                  <a:gd name="T0" fmla="*/ 29 w 310"/>
                  <a:gd name="T1" fmla="*/ 4 h 254"/>
                  <a:gd name="T2" fmla="*/ 22 w 310"/>
                  <a:gd name="T3" fmla="*/ 10 h 254"/>
                  <a:gd name="T4" fmla="*/ 9 w 310"/>
                  <a:gd name="T5" fmla="*/ 16 h 254"/>
                  <a:gd name="T6" fmla="*/ 23 w 310"/>
                  <a:gd name="T7" fmla="*/ 32 h 254"/>
                  <a:gd name="T8" fmla="*/ 33 w 310"/>
                  <a:gd name="T9" fmla="*/ 36 h 254"/>
                  <a:gd name="T10" fmla="*/ 44 w 310"/>
                  <a:gd name="T11" fmla="*/ 41 h 254"/>
                  <a:gd name="T12" fmla="*/ 53 w 310"/>
                  <a:gd name="T13" fmla="*/ 36 h 254"/>
                  <a:gd name="T14" fmla="*/ 60 w 310"/>
                  <a:gd name="T15" fmla="*/ 43 h 254"/>
                  <a:gd name="T16" fmla="*/ 63 w 310"/>
                  <a:gd name="T17" fmla="*/ 53 h 254"/>
                  <a:gd name="T18" fmla="*/ 49 w 310"/>
                  <a:gd name="T19" fmla="*/ 64 h 254"/>
                  <a:gd name="T20" fmla="*/ 38 w 310"/>
                  <a:gd name="T21" fmla="*/ 72 h 254"/>
                  <a:gd name="T22" fmla="*/ 29 w 310"/>
                  <a:gd name="T23" fmla="*/ 70 h 254"/>
                  <a:gd name="T24" fmla="*/ 24 w 310"/>
                  <a:gd name="T25" fmla="*/ 69 h 254"/>
                  <a:gd name="T26" fmla="*/ 18 w 310"/>
                  <a:gd name="T27" fmla="*/ 79 h 254"/>
                  <a:gd name="T28" fmla="*/ 17 w 310"/>
                  <a:gd name="T29" fmla="*/ 83 h 254"/>
                  <a:gd name="T30" fmla="*/ 31 w 310"/>
                  <a:gd name="T31" fmla="*/ 85 h 254"/>
                  <a:gd name="T32" fmla="*/ 40 w 310"/>
                  <a:gd name="T33" fmla="*/ 85 h 254"/>
                  <a:gd name="T34" fmla="*/ 49 w 310"/>
                  <a:gd name="T35" fmla="*/ 96 h 254"/>
                  <a:gd name="T36" fmla="*/ 53 w 310"/>
                  <a:gd name="T37" fmla="*/ 99 h 254"/>
                  <a:gd name="T38" fmla="*/ 59 w 310"/>
                  <a:gd name="T39" fmla="*/ 100 h 254"/>
                  <a:gd name="T40" fmla="*/ 66 w 310"/>
                  <a:gd name="T41" fmla="*/ 105 h 254"/>
                  <a:gd name="T42" fmla="*/ 77 w 310"/>
                  <a:gd name="T43" fmla="*/ 99 h 254"/>
                  <a:gd name="T44" fmla="*/ 86 w 310"/>
                  <a:gd name="T45" fmla="*/ 99 h 254"/>
                  <a:gd name="T46" fmla="*/ 97 w 310"/>
                  <a:gd name="T47" fmla="*/ 89 h 254"/>
                  <a:gd name="T48" fmla="*/ 95 w 310"/>
                  <a:gd name="T49" fmla="*/ 77 h 254"/>
                  <a:gd name="T50" fmla="*/ 92 w 310"/>
                  <a:gd name="T51" fmla="*/ 72 h 254"/>
                  <a:gd name="T52" fmla="*/ 99 w 310"/>
                  <a:gd name="T53" fmla="*/ 70 h 254"/>
                  <a:gd name="T54" fmla="*/ 104 w 310"/>
                  <a:gd name="T55" fmla="*/ 76 h 254"/>
                  <a:gd name="T56" fmla="*/ 105 w 310"/>
                  <a:gd name="T57" fmla="*/ 82 h 254"/>
                  <a:gd name="T58" fmla="*/ 110 w 310"/>
                  <a:gd name="T59" fmla="*/ 81 h 254"/>
                  <a:gd name="T60" fmla="*/ 129 w 310"/>
                  <a:gd name="T61" fmla="*/ 70 h 254"/>
                  <a:gd name="T62" fmla="*/ 124 w 310"/>
                  <a:gd name="T63" fmla="*/ 61 h 254"/>
                  <a:gd name="T64" fmla="*/ 110 w 310"/>
                  <a:gd name="T65" fmla="*/ 52 h 254"/>
                  <a:gd name="T66" fmla="*/ 113 w 310"/>
                  <a:gd name="T67" fmla="*/ 45 h 254"/>
                  <a:gd name="T68" fmla="*/ 117 w 310"/>
                  <a:gd name="T69" fmla="*/ 43 h 254"/>
                  <a:gd name="T70" fmla="*/ 107 w 310"/>
                  <a:gd name="T71" fmla="*/ 26 h 254"/>
                  <a:gd name="T72" fmla="*/ 99 w 310"/>
                  <a:gd name="T73" fmla="*/ 25 h 254"/>
                  <a:gd name="T74" fmla="*/ 94 w 310"/>
                  <a:gd name="T75" fmla="*/ 23 h 254"/>
                  <a:gd name="T76" fmla="*/ 85 w 310"/>
                  <a:gd name="T77" fmla="*/ 14 h 254"/>
                  <a:gd name="T78" fmla="*/ 66 w 310"/>
                  <a:gd name="T79" fmla="*/ 19 h 254"/>
                  <a:gd name="T80" fmla="*/ 71 w 310"/>
                  <a:gd name="T81" fmla="*/ 10 h 254"/>
                  <a:gd name="T82" fmla="*/ 59 w 310"/>
                  <a:gd name="T83" fmla="*/ 7 h 254"/>
                  <a:gd name="T84" fmla="*/ 50 w 310"/>
                  <a:gd name="T85" fmla="*/ 7 h 254"/>
                  <a:gd name="T86" fmla="*/ 29 w 310"/>
                  <a:gd name="T87" fmla="*/ 4 h 254"/>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10"/>
                  <a:gd name="T133" fmla="*/ 0 h 254"/>
                  <a:gd name="T134" fmla="*/ 310 w 310"/>
                  <a:gd name="T135" fmla="*/ 254 h 254"/>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96" name="Freeform 15">
                <a:extLst>
                  <a:ext uri="{FF2B5EF4-FFF2-40B4-BE49-F238E27FC236}">
                    <a16:creationId xmlns:a16="http://schemas.microsoft.com/office/drawing/2014/main" id="{F24E88DB-2711-4EC4-BE7F-A1BA9CA0BC81}"/>
                  </a:ext>
                </a:extLst>
              </p:cNvPr>
              <p:cNvSpPr>
                <a:spLocks/>
              </p:cNvSpPr>
              <p:nvPr/>
            </p:nvSpPr>
            <p:spPr bwMode="gray">
              <a:xfrm>
                <a:off x="1709" y="1987"/>
                <a:ext cx="44" cy="37"/>
              </a:xfrm>
              <a:custGeom>
                <a:avLst/>
                <a:gdLst>
                  <a:gd name="T0" fmla="*/ 10 w 59"/>
                  <a:gd name="T1" fmla="*/ 0 h 50"/>
                  <a:gd name="T2" fmla="*/ 0 w 59"/>
                  <a:gd name="T3" fmla="*/ 4 h 50"/>
                  <a:gd name="T4" fmla="*/ 12 w 59"/>
                  <a:gd name="T5" fmla="*/ 16 h 50"/>
                  <a:gd name="T6" fmla="*/ 20 w 59"/>
                  <a:gd name="T7" fmla="*/ 20 h 50"/>
                  <a:gd name="T8" fmla="*/ 24 w 59"/>
                  <a:gd name="T9" fmla="*/ 12 h 50"/>
                  <a:gd name="T10" fmla="*/ 19 w 59"/>
                  <a:gd name="T11" fmla="*/ 3 h 50"/>
                  <a:gd name="T12" fmla="*/ 10 w 59"/>
                  <a:gd name="T13" fmla="*/ 0 h 50"/>
                  <a:gd name="T14" fmla="*/ 0 60000 65536"/>
                  <a:gd name="T15" fmla="*/ 0 60000 65536"/>
                  <a:gd name="T16" fmla="*/ 0 60000 65536"/>
                  <a:gd name="T17" fmla="*/ 0 60000 65536"/>
                  <a:gd name="T18" fmla="*/ 0 60000 65536"/>
                  <a:gd name="T19" fmla="*/ 0 60000 65536"/>
                  <a:gd name="T20" fmla="*/ 0 60000 65536"/>
                  <a:gd name="T21" fmla="*/ 0 w 59"/>
                  <a:gd name="T22" fmla="*/ 0 h 50"/>
                  <a:gd name="T23" fmla="*/ 59 w 59"/>
                  <a:gd name="T24" fmla="*/ 50 h 5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97" name="Freeform 16">
                <a:extLst>
                  <a:ext uri="{FF2B5EF4-FFF2-40B4-BE49-F238E27FC236}">
                    <a16:creationId xmlns:a16="http://schemas.microsoft.com/office/drawing/2014/main" id="{53A8CC01-689D-4C27-AC99-7A42E7E60AFB}"/>
                  </a:ext>
                </a:extLst>
              </p:cNvPr>
              <p:cNvSpPr>
                <a:spLocks/>
              </p:cNvSpPr>
              <p:nvPr/>
            </p:nvSpPr>
            <p:spPr bwMode="gray">
              <a:xfrm>
                <a:off x="1625" y="2057"/>
                <a:ext cx="65" cy="42"/>
              </a:xfrm>
              <a:custGeom>
                <a:avLst/>
                <a:gdLst>
                  <a:gd name="T0" fmla="*/ 19 w 86"/>
                  <a:gd name="T1" fmla="*/ 3 h 57"/>
                  <a:gd name="T2" fmla="*/ 11 w 86"/>
                  <a:gd name="T3" fmla="*/ 10 h 57"/>
                  <a:gd name="T4" fmla="*/ 2 w 86"/>
                  <a:gd name="T5" fmla="*/ 11 h 57"/>
                  <a:gd name="T6" fmla="*/ 7 w 86"/>
                  <a:gd name="T7" fmla="*/ 23 h 57"/>
                  <a:gd name="T8" fmla="*/ 32 w 86"/>
                  <a:gd name="T9" fmla="*/ 14 h 57"/>
                  <a:gd name="T10" fmla="*/ 37 w 86"/>
                  <a:gd name="T11" fmla="*/ 7 h 57"/>
                  <a:gd name="T12" fmla="*/ 24 w 86"/>
                  <a:gd name="T13" fmla="*/ 3 h 57"/>
                  <a:gd name="T14" fmla="*/ 19 w 86"/>
                  <a:gd name="T15" fmla="*/ 3 h 57"/>
                  <a:gd name="T16" fmla="*/ 0 60000 65536"/>
                  <a:gd name="T17" fmla="*/ 0 60000 65536"/>
                  <a:gd name="T18" fmla="*/ 0 60000 65536"/>
                  <a:gd name="T19" fmla="*/ 0 60000 65536"/>
                  <a:gd name="T20" fmla="*/ 0 60000 65536"/>
                  <a:gd name="T21" fmla="*/ 0 60000 65536"/>
                  <a:gd name="T22" fmla="*/ 0 60000 65536"/>
                  <a:gd name="T23" fmla="*/ 0 60000 65536"/>
                  <a:gd name="T24" fmla="*/ 0 w 86"/>
                  <a:gd name="T25" fmla="*/ 0 h 57"/>
                  <a:gd name="T26" fmla="*/ 86 w 86"/>
                  <a:gd name="T27" fmla="*/ 57 h 5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98" name="Freeform 17">
                <a:extLst>
                  <a:ext uri="{FF2B5EF4-FFF2-40B4-BE49-F238E27FC236}">
                    <a16:creationId xmlns:a16="http://schemas.microsoft.com/office/drawing/2014/main" id="{5065DD43-5867-4056-B42C-63BB7AD2E0C3}"/>
                  </a:ext>
                </a:extLst>
              </p:cNvPr>
              <p:cNvSpPr>
                <a:spLocks/>
              </p:cNvSpPr>
              <p:nvPr/>
            </p:nvSpPr>
            <p:spPr bwMode="gray">
              <a:xfrm>
                <a:off x="1693" y="2065"/>
                <a:ext cx="54" cy="25"/>
              </a:xfrm>
              <a:custGeom>
                <a:avLst/>
                <a:gdLst>
                  <a:gd name="T0" fmla="*/ 16 w 73"/>
                  <a:gd name="T1" fmla="*/ 0 h 34"/>
                  <a:gd name="T2" fmla="*/ 4 w 73"/>
                  <a:gd name="T3" fmla="*/ 7 h 34"/>
                  <a:gd name="T4" fmla="*/ 10 w 73"/>
                  <a:gd name="T5" fmla="*/ 13 h 34"/>
                  <a:gd name="T6" fmla="*/ 21 w 73"/>
                  <a:gd name="T7" fmla="*/ 11 h 34"/>
                  <a:gd name="T8" fmla="*/ 26 w 73"/>
                  <a:gd name="T9" fmla="*/ 8 h 34"/>
                  <a:gd name="T10" fmla="*/ 16 w 73"/>
                  <a:gd name="T11" fmla="*/ 0 h 34"/>
                  <a:gd name="T12" fmla="*/ 0 60000 65536"/>
                  <a:gd name="T13" fmla="*/ 0 60000 65536"/>
                  <a:gd name="T14" fmla="*/ 0 60000 65536"/>
                  <a:gd name="T15" fmla="*/ 0 60000 65536"/>
                  <a:gd name="T16" fmla="*/ 0 60000 65536"/>
                  <a:gd name="T17" fmla="*/ 0 60000 65536"/>
                  <a:gd name="T18" fmla="*/ 0 w 73"/>
                  <a:gd name="T19" fmla="*/ 0 h 34"/>
                  <a:gd name="T20" fmla="*/ 73 w 73"/>
                  <a:gd name="T21" fmla="*/ 34 h 34"/>
                </a:gdLst>
                <a:ahLst/>
                <a:cxnLst>
                  <a:cxn ang="T12">
                    <a:pos x="T0" y="T1"/>
                  </a:cxn>
                  <a:cxn ang="T13">
                    <a:pos x="T2" y="T3"/>
                  </a:cxn>
                  <a:cxn ang="T14">
                    <a:pos x="T4" y="T5"/>
                  </a:cxn>
                  <a:cxn ang="T15">
                    <a:pos x="T6" y="T7"/>
                  </a:cxn>
                  <a:cxn ang="T16">
                    <a:pos x="T8" y="T9"/>
                  </a:cxn>
                  <a:cxn ang="T17">
                    <a:pos x="T10" y="T11"/>
                  </a:cxn>
                </a:cxnLst>
                <a:rect l="T18" t="T19" r="T20" b="T21"/>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199" name="Freeform 18">
                <a:extLst>
                  <a:ext uri="{FF2B5EF4-FFF2-40B4-BE49-F238E27FC236}">
                    <a16:creationId xmlns:a16="http://schemas.microsoft.com/office/drawing/2014/main" id="{2FAC0C60-CCEC-4B40-8597-928B53766C2D}"/>
                  </a:ext>
                </a:extLst>
              </p:cNvPr>
              <p:cNvSpPr>
                <a:spLocks/>
              </p:cNvSpPr>
              <p:nvPr/>
            </p:nvSpPr>
            <p:spPr bwMode="gray">
              <a:xfrm>
                <a:off x="1664" y="2029"/>
                <a:ext cx="64" cy="34"/>
              </a:xfrm>
              <a:custGeom>
                <a:avLst/>
                <a:gdLst>
                  <a:gd name="T0" fmla="*/ 25 w 85"/>
                  <a:gd name="T1" fmla="*/ 5 h 45"/>
                  <a:gd name="T2" fmla="*/ 12 w 85"/>
                  <a:gd name="T3" fmla="*/ 2 h 45"/>
                  <a:gd name="T4" fmla="*/ 0 w 85"/>
                  <a:gd name="T5" fmla="*/ 8 h 45"/>
                  <a:gd name="T6" fmla="*/ 17 w 85"/>
                  <a:gd name="T7" fmla="*/ 14 h 45"/>
                  <a:gd name="T8" fmla="*/ 27 w 85"/>
                  <a:gd name="T9" fmla="*/ 17 h 45"/>
                  <a:gd name="T10" fmla="*/ 35 w 85"/>
                  <a:gd name="T11" fmla="*/ 8 h 45"/>
                  <a:gd name="T12" fmla="*/ 35 w 85"/>
                  <a:gd name="T13" fmla="*/ 3 h 45"/>
                  <a:gd name="T14" fmla="*/ 27 w 85"/>
                  <a:gd name="T15" fmla="*/ 0 h 45"/>
                  <a:gd name="T16" fmla="*/ 25 w 85"/>
                  <a:gd name="T17" fmla="*/ 5 h 4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5"/>
                  <a:gd name="T28" fmla="*/ 0 h 45"/>
                  <a:gd name="T29" fmla="*/ 85 w 85"/>
                  <a:gd name="T30" fmla="*/ 45 h 4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00" name="Freeform 19">
                <a:extLst>
                  <a:ext uri="{FF2B5EF4-FFF2-40B4-BE49-F238E27FC236}">
                    <a16:creationId xmlns:a16="http://schemas.microsoft.com/office/drawing/2014/main" id="{ED9E858C-D723-4164-AB2E-350714B5D4A0}"/>
                  </a:ext>
                </a:extLst>
              </p:cNvPr>
              <p:cNvSpPr>
                <a:spLocks/>
              </p:cNvSpPr>
              <p:nvPr/>
            </p:nvSpPr>
            <p:spPr bwMode="gray">
              <a:xfrm>
                <a:off x="1637" y="1997"/>
                <a:ext cx="44" cy="24"/>
              </a:xfrm>
              <a:custGeom>
                <a:avLst/>
                <a:gdLst>
                  <a:gd name="T0" fmla="*/ 7 w 58"/>
                  <a:gd name="T1" fmla="*/ 2 h 31"/>
                  <a:gd name="T2" fmla="*/ 0 w 58"/>
                  <a:gd name="T3" fmla="*/ 9 h 31"/>
                  <a:gd name="T4" fmla="*/ 8 w 58"/>
                  <a:gd name="T5" fmla="*/ 13 h 31"/>
                  <a:gd name="T6" fmla="*/ 12 w 58"/>
                  <a:gd name="T7" fmla="*/ 9 h 31"/>
                  <a:gd name="T8" fmla="*/ 23 w 58"/>
                  <a:gd name="T9" fmla="*/ 5 h 31"/>
                  <a:gd name="T10" fmla="*/ 19 w 58"/>
                  <a:gd name="T11" fmla="*/ 0 h 31"/>
                  <a:gd name="T12" fmla="*/ 7 w 58"/>
                  <a:gd name="T13" fmla="*/ 2 h 31"/>
                  <a:gd name="T14" fmla="*/ 0 60000 65536"/>
                  <a:gd name="T15" fmla="*/ 0 60000 65536"/>
                  <a:gd name="T16" fmla="*/ 0 60000 65536"/>
                  <a:gd name="T17" fmla="*/ 0 60000 65536"/>
                  <a:gd name="T18" fmla="*/ 0 60000 65536"/>
                  <a:gd name="T19" fmla="*/ 0 60000 65536"/>
                  <a:gd name="T20" fmla="*/ 0 60000 65536"/>
                  <a:gd name="T21" fmla="*/ 0 w 58"/>
                  <a:gd name="T22" fmla="*/ 0 h 31"/>
                  <a:gd name="T23" fmla="*/ 58 w 58"/>
                  <a:gd name="T24" fmla="*/ 31 h 3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01" name="Freeform 20">
                <a:extLst>
                  <a:ext uri="{FF2B5EF4-FFF2-40B4-BE49-F238E27FC236}">
                    <a16:creationId xmlns:a16="http://schemas.microsoft.com/office/drawing/2014/main" id="{208BB961-2EFE-4BD8-833A-01A12FB87184}"/>
                  </a:ext>
                </a:extLst>
              </p:cNvPr>
              <p:cNvSpPr>
                <a:spLocks/>
              </p:cNvSpPr>
              <p:nvPr/>
            </p:nvSpPr>
            <p:spPr bwMode="gray">
              <a:xfrm>
                <a:off x="1751" y="2000"/>
                <a:ext cx="114" cy="77"/>
              </a:xfrm>
              <a:custGeom>
                <a:avLst/>
                <a:gdLst>
                  <a:gd name="T0" fmla="*/ 16 w 152"/>
                  <a:gd name="T1" fmla="*/ 0 h 102"/>
                  <a:gd name="T2" fmla="*/ 5 w 152"/>
                  <a:gd name="T3" fmla="*/ 3 h 102"/>
                  <a:gd name="T4" fmla="*/ 2 w 152"/>
                  <a:gd name="T5" fmla="*/ 17 h 102"/>
                  <a:gd name="T6" fmla="*/ 5 w 152"/>
                  <a:gd name="T7" fmla="*/ 24 h 102"/>
                  <a:gd name="T8" fmla="*/ 0 w 152"/>
                  <a:gd name="T9" fmla="*/ 31 h 102"/>
                  <a:gd name="T10" fmla="*/ 23 w 152"/>
                  <a:gd name="T11" fmla="*/ 37 h 102"/>
                  <a:gd name="T12" fmla="*/ 34 w 152"/>
                  <a:gd name="T13" fmla="*/ 39 h 102"/>
                  <a:gd name="T14" fmla="*/ 64 w 152"/>
                  <a:gd name="T15" fmla="*/ 37 h 102"/>
                  <a:gd name="T16" fmla="*/ 32 w 152"/>
                  <a:gd name="T17" fmla="*/ 30 h 102"/>
                  <a:gd name="T18" fmla="*/ 22 w 152"/>
                  <a:gd name="T19" fmla="*/ 26 h 102"/>
                  <a:gd name="T20" fmla="*/ 19 w 152"/>
                  <a:gd name="T21" fmla="*/ 22 h 102"/>
                  <a:gd name="T22" fmla="*/ 21 w 152"/>
                  <a:gd name="T23" fmla="*/ 15 h 102"/>
                  <a:gd name="T24" fmla="*/ 16 w 152"/>
                  <a:gd name="T25" fmla="*/ 0 h 10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02"/>
                  <a:gd name="T41" fmla="*/ 152 w 152"/>
                  <a:gd name="T42" fmla="*/ 102 h 10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02" name="Freeform 21">
                <a:extLst>
                  <a:ext uri="{FF2B5EF4-FFF2-40B4-BE49-F238E27FC236}">
                    <a16:creationId xmlns:a16="http://schemas.microsoft.com/office/drawing/2014/main" id="{A0CCC45E-56DF-4602-8455-1D62831D91F3}"/>
                  </a:ext>
                </a:extLst>
              </p:cNvPr>
              <p:cNvSpPr>
                <a:spLocks/>
              </p:cNvSpPr>
              <p:nvPr/>
            </p:nvSpPr>
            <p:spPr bwMode="gray">
              <a:xfrm>
                <a:off x="664" y="2245"/>
                <a:ext cx="25" cy="15"/>
              </a:xfrm>
              <a:custGeom>
                <a:avLst/>
                <a:gdLst>
                  <a:gd name="T0" fmla="*/ 13 w 34"/>
                  <a:gd name="T1" fmla="*/ 0 h 20"/>
                  <a:gd name="T2" fmla="*/ 10 w 34"/>
                  <a:gd name="T3" fmla="*/ 8 h 20"/>
                  <a:gd name="T4" fmla="*/ 1 w 34"/>
                  <a:gd name="T5" fmla="*/ 8 h 20"/>
                  <a:gd name="T6" fmla="*/ 1 w 34"/>
                  <a:gd name="T7" fmla="*/ 2 h 20"/>
                  <a:gd name="T8" fmla="*/ 13 w 34"/>
                  <a:gd name="T9" fmla="*/ 0 h 20"/>
                  <a:gd name="T10" fmla="*/ 0 60000 65536"/>
                  <a:gd name="T11" fmla="*/ 0 60000 65536"/>
                  <a:gd name="T12" fmla="*/ 0 60000 65536"/>
                  <a:gd name="T13" fmla="*/ 0 60000 65536"/>
                  <a:gd name="T14" fmla="*/ 0 60000 65536"/>
                  <a:gd name="T15" fmla="*/ 0 w 34"/>
                  <a:gd name="T16" fmla="*/ 0 h 20"/>
                  <a:gd name="T17" fmla="*/ 34 w 34"/>
                  <a:gd name="T18" fmla="*/ 20 h 20"/>
                </a:gdLst>
                <a:ahLst/>
                <a:cxnLst>
                  <a:cxn ang="T10">
                    <a:pos x="T0" y="T1"/>
                  </a:cxn>
                  <a:cxn ang="T11">
                    <a:pos x="T2" y="T3"/>
                  </a:cxn>
                  <a:cxn ang="T12">
                    <a:pos x="T4" y="T5"/>
                  </a:cxn>
                  <a:cxn ang="T13">
                    <a:pos x="T6" y="T7"/>
                  </a:cxn>
                  <a:cxn ang="T14">
                    <a:pos x="T8" y="T9"/>
                  </a:cxn>
                </a:cxnLst>
                <a:rect l="T15" t="T16" r="T17" b="T18"/>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03" name="Freeform 22">
                <a:extLst>
                  <a:ext uri="{FF2B5EF4-FFF2-40B4-BE49-F238E27FC236}">
                    <a16:creationId xmlns:a16="http://schemas.microsoft.com/office/drawing/2014/main" id="{D4F5938A-01E9-477E-B12C-DECA256F1D41}"/>
                  </a:ext>
                </a:extLst>
              </p:cNvPr>
              <p:cNvSpPr>
                <a:spLocks/>
              </p:cNvSpPr>
              <p:nvPr/>
            </p:nvSpPr>
            <p:spPr bwMode="gray">
              <a:xfrm>
                <a:off x="1421" y="2756"/>
                <a:ext cx="16" cy="12"/>
              </a:xfrm>
              <a:custGeom>
                <a:avLst/>
                <a:gdLst>
                  <a:gd name="T0" fmla="*/ 2 w 21"/>
                  <a:gd name="T1" fmla="*/ 0 h 16"/>
                  <a:gd name="T2" fmla="*/ 6 w 21"/>
                  <a:gd name="T3" fmla="*/ 7 h 16"/>
                  <a:gd name="T4" fmla="*/ 2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04" name="Freeform 23">
                <a:extLst>
                  <a:ext uri="{FF2B5EF4-FFF2-40B4-BE49-F238E27FC236}">
                    <a16:creationId xmlns:a16="http://schemas.microsoft.com/office/drawing/2014/main" id="{D2E2972F-58EE-4C0A-B3A4-467F3716B146}"/>
                  </a:ext>
                </a:extLst>
              </p:cNvPr>
              <p:cNvSpPr>
                <a:spLocks/>
              </p:cNvSpPr>
              <p:nvPr/>
            </p:nvSpPr>
            <p:spPr bwMode="gray">
              <a:xfrm>
                <a:off x="1424" y="2781"/>
                <a:ext cx="16" cy="12"/>
              </a:xfrm>
              <a:custGeom>
                <a:avLst/>
                <a:gdLst>
                  <a:gd name="T0" fmla="*/ 2 w 21"/>
                  <a:gd name="T1" fmla="*/ 0 h 16"/>
                  <a:gd name="T2" fmla="*/ 6 w 21"/>
                  <a:gd name="T3" fmla="*/ 7 h 16"/>
                  <a:gd name="T4" fmla="*/ 2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05" name="Freeform 24">
                <a:extLst>
                  <a:ext uri="{FF2B5EF4-FFF2-40B4-BE49-F238E27FC236}">
                    <a16:creationId xmlns:a16="http://schemas.microsoft.com/office/drawing/2014/main" id="{9D2FE36C-5835-4C29-8AEF-3D277273577D}"/>
                  </a:ext>
                </a:extLst>
              </p:cNvPr>
              <p:cNvSpPr>
                <a:spLocks/>
              </p:cNvSpPr>
              <p:nvPr/>
            </p:nvSpPr>
            <p:spPr bwMode="gray">
              <a:xfrm>
                <a:off x="1628" y="2913"/>
                <a:ext cx="15" cy="12"/>
              </a:xfrm>
              <a:custGeom>
                <a:avLst/>
                <a:gdLst>
                  <a:gd name="T0" fmla="*/ 1 w 21"/>
                  <a:gd name="T1" fmla="*/ 0 h 16"/>
                  <a:gd name="T2" fmla="*/ 4 w 21"/>
                  <a:gd name="T3" fmla="*/ 7 h 16"/>
                  <a:gd name="T4" fmla="*/ 1 w 21"/>
                  <a:gd name="T5" fmla="*/ 0 h 16"/>
                  <a:gd name="T6" fmla="*/ 0 60000 65536"/>
                  <a:gd name="T7" fmla="*/ 0 60000 65536"/>
                  <a:gd name="T8" fmla="*/ 0 60000 65536"/>
                  <a:gd name="T9" fmla="*/ 0 w 21"/>
                  <a:gd name="T10" fmla="*/ 0 h 16"/>
                  <a:gd name="T11" fmla="*/ 21 w 21"/>
                  <a:gd name="T12" fmla="*/ 16 h 16"/>
                </a:gdLst>
                <a:ahLst/>
                <a:cxnLst>
                  <a:cxn ang="T6">
                    <a:pos x="T0" y="T1"/>
                  </a:cxn>
                  <a:cxn ang="T7">
                    <a:pos x="T2" y="T3"/>
                  </a:cxn>
                  <a:cxn ang="T8">
                    <a:pos x="T4" y="T5"/>
                  </a:cxn>
                </a:cxnLst>
                <a:rect l="T9" t="T10" r="T11" b="T12"/>
                <a:pathLst>
                  <a:path w="21" h="16">
                    <a:moveTo>
                      <a:pt x="3" y="0"/>
                    </a:moveTo>
                    <a:cubicBezTo>
                      <a:pt x="0" y="9"/>
                      <a:pt x="6" y="11"/>
                      <a:pt x="13" y="16"/>
                    </a:cubicBezTo>
                    <a:cubicBezTo>
                      <a:pt x="21" y="4"/>
                      <a:pt x="16" y="2"/>
                      <a:pt x="3"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06" name="Freeform 25">
                <a:extLst>
                  <a:ext uri="{FF2B5EF4-FFF2-40B4-BE49-F238E27FC236}">
                    <a16:creationId xmlns:a16="http://schemas.microsoft.com/office/drawing/2014/main" id="{82AF63FA-CEEC-4F46-810B-EAB8CC1E3BA7}"/>
                  </a:ext>
                </a:extLst>
              </p:cNvPr>
              <p:cNvSpPr>
                <a:spLocks/>
              </p:cNvSpPr>
              <p:nvPr/>
            </p:nvSpPr>
            <p:spPr bwMode="gray">
              <a:xfrm>
                <a:off x="1752" y="2429"/>
                <a:ext cx="38" cy="18"/>
              </a:xfrm>
              <a:custGeom>
                <a:avLst/>
                <a:gdLst>
                  <a:gd name="T0" fmla="*/ 5 w 51"/>
                  <a:gd name="T1" fmla="*/ 0 h 24"/>
                  <a:gd name="T2" fmla="*/ 3 w 51"/>
                  <a:gd name="T3" fmla="*/ 8 h 24"/>
                  <a:gd name="T4" fmla="*/ 11 w 51"/>
                  <a:gd name="T5" fmla="*/ 10 h 24"/>
                  <a:gd name="T6" fmla="*/ 14 w 51"/>
                  <a:gd name="T7" fmla="*/ 2 h 24"/>
                  <a:gd name="T8" fmla="*/ 5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07" name="Freeform 26">
                <a:extLst>
                  <a:ext uri="{FF2B5EF4-FFF2-40B4-BE49-F238E27FC236}">
                    <a16:creationId xmlns:a16="http://schemas.microsoft.com/office/drawing/2014/main" id="{C9C51023-B8D9-4640-A39F-D24F8B5D183D}"/>
                  </a:ext>
                </a:extLst>
              </p:cNvPr>
              <p:cNvSpPr>
                <a:spLocks/>
              </p:cNvSpPr>
              <p:nvPr/>
            </p:nvSpPr>
            <p:spPr bwMode="gray">
              <a:xfrm>
                <a:off x="1652" y="2224"/>
                <a:ext cx="38" cy="18"/>
              </a:xfrm>
              <a:custGeom>
                <a:avLst/>
                <a:gdLst>
                  <a:gd name="T0" fmla="*/ 5 w 51"/>
                  <a:gd name="T1" fmla="*/ 0 h 24"/>
                  <a:gd name="T2" fmla="*/ 3 w 51"/>
                  <a:gd name="T3" fmla="*/ 8 h 24"/>
                  <a:gd name="T4" fmla="*/ 11 w 51"/>
                  <a:gd name="T5" fmla="*/ 10 h 24"/>
                  <a:gd name="T6" fmla="*/ 14 w 51"/>
                  <a:gd name="T7" fmla="*/ 2 h 24"/>
                  <a:gd name="T8" fmla="*/ 5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08" name="Freeform 27">
                <a:extLst>
                  <a:ext uri="{FF2B5EF4-FFF2-40B4-BE49-F238E27FC236}">
                    <a16:creationId xmlns:a16="http://schemas.microsoft.com/office/drawing/2014/main" id="{0932C6DC-A5A9-4D08-A7C0-05D09A676A49}"/>
                  </a:ext>
                </a:extLst>
              </p:cNvPr>
              <p:cNvSpPr>
                <a:spLocks/>
              </p:cNvSpPr>
              <p:nvPr/>
            </p:nvSpPr>
            <p:spPr bwMode="gray">
              <a:xfrm>
                <a:off x="1717" y="2045"/>
                <a:ext cx="39" cy="18"/>
              </a:xfrm>
              <a:custGeom>
                <a:avLst/>
                <a:gdLst>
                  <a:gd name="T0" fmla="*/ 6 w 51"/>
                  <a:gd name="T1" fmla="*/ 0 h 24"/>
                  <a:gd name="T2" fmla="*/ 3 w 51"/>
                  <a:gd name="T3" fmla="*/ 8 h 24"/>
                  <a:gd name="T4" fmla="*/ 12 w 51"/>
                  <a:gd name="T5" fmla="*/ 10 h 24"/>
                  <a:gd name="T6" fmla="*/ 15 w 51"/>
                  <a:gd name="T7" fmla="*/ 2 h 24"/>
                  <a:gd name="T8" fmla="*/ 6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09" name="Freeform 28">
                <a:extLst>
                  <a:ext uri="{FF2B5EF4-FFF2-40B4-BE49-F238E27FC236}">
                    <a16:creationId xmlns:a16="http://schemas.microsoft.com/office/drawing/2014/main" id="{5073D884-9C07-47F1-A5C8-4E57647C4FE7}"/>
                  </a:ext>
                </a:extLst>
              </p:cNvPr>
              <p:cNvSpPr>
                <a:spLocks/>
              </p:cNvSpPr>
              <p:nvPr/>
            </p:nvSpPr>
            <p:spPr bwMode="gray">
              <a:xfrm>
                <a:off x="1780" y="2153"/>
                <a:ext cx="38" cy="18"/>
              </a:xfrm>
              <a:custGeom>
                <a:avLst/>
                <a:gdLst>
                  <a:gd name="T0" fmla="*/ 5 w 51"/>
                  <a:gd name="T1" fmla="*/ 0 h 24"/>
                  <a:gd name="T2" fmla="*/ 3 w 51"/>
                  <a:gd name="T3" fmla="*/ 8 h 24"/>
                  <a:gd name="T4" fmla="*/ 11 w 51"/>
                  <a:gd name="T5" fmla="*/ 10 h 24"/>
                  <a:gd name="T6" fmla="*/ 14 w 51"/>
                  <a:gd name="T7" fmla="*/ 2 h 24"/>
                  <a:gd name="T8" fmla="*/ 5 w 51"/>
                  <a:gd name="T9" fmla="*/ 0 h 24"/>
                  <a:gd name="T10" fmla="*/ 0 60000 65536"/>
                  <a:gd name="T11" fmla="*/ 0 60000 65536"/>
                  <a:gd name="T12" fmla="*/ 0 60000 65536"/>
                  <a:gd name="T13" fmla="*/ 0 60000 65536"/>
                  <a:gd name="T14" fmla="*/ 0 60000 65536"/>
                  <a:gd name="T15" fmla="*/ 0 w 51"/>
                  <a:gd name="T16" fmla="*/ 0 h 24"/>
                  <a:gd name="T17" fmla="*/ 51 w 51"/>
                  <a:gd name="T18" fmla="*/ 24 h 24"/>
                </a:gdLst>
                <a:ahLst/>
                <a:cxnLst>
                  <a:cxn ang="T10">
                    <a:pos x="T0" y="T1"/>
                  </a:cxn>
                  <a:cxn ang="T11">
                    <a:pos x="T2" y="T3"/>
                  </a:cxn>
                  <a:cxn ang="T12">
                    <a:pos x="T4" y="T5"/>
                  </a:cxn>
                  <a:cxn ang="T13">
                    <a:pos x="T6" y="T7"/>
                  </a:cxn>
                  <a:cxn ang="T14">
                    <a:pos x="T8" y="T9"/>
                  </a:cxn>
                </a:cxnLst>
                <a:rect l="T15" t="T16" r="T17" b="T18"/>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10" name="Freeform 29">
                <a:extLst>
                  <a:ext uri="{FF2B5EF4-FFF2-40B4-BE49-F238E27FC236}">
                    <a16:creationId xmlns:a16="http://schemas.microsoft.com/office/drawing/2014/main" id="{F5B7AB0B-8E3C-463C-9651-6A47D34A2CEE}"/>
                  </a:ext>
                </a:extLst>
              </p:cNvPr>
              <p:cNvSpPr>
                <a:spLocks/>
              </p:cNvSpPr>
              <p:nvPr/>
            </p:nvSpPr>
            <p:spPr bwMode="gray">
              <a:xfrm>
                <a:off x="1796" y="1951"/>
                <a:ext cx="696" cy="346"/>
              </a:xfrm>
              <a:custGeom>
                <a:avLst/>
                <a:gdLst>
                  <a:gd name="T0" fmla="*/ 12 w 929"/>
                  <a:gd name="T1" fmla="*/ 23 h 462"/>
                  <a:gd name="T2" fmla="*/ 2 w 929"/>
                  <a:gd name="T3" fmla="*/ 39 h 462"/>
                  <a:gd name="T4" fmla="*/ 15 w 929"/>
                  <a:gd name="T5" fmla="*/ 42 h 462"/>
                  <a:gd name="T6" fmla="*/ 7 w 929"/>
                  <a:gd name="T7" fmla="*/ 49 h 462"/>
                  <a:gd name="T8" fmla="*/ 43 w 929"/>
                  <a:gd name="T9" fmla="*/ 57 h 462"/>
                  <a:gd name="T10" fmla="*/ 59 w 929"/>
                  <a:gd name="T11" fmla="*/ 55 h 462"/>
                  <a:gd name="T12" fmla="*/ 105 w 929"/>
                  <a:gd name="T13" fmla="*/ 32 h 462"/>
                  <a:gd name="T14" fmla="*/ 127 w 929"/>
                  <a:gd name="T15" fmla="*/ 28 h 462"/>
                  <a:gd name="T16" fmla="*/ 136 w 929"/>
                  <a:gd name="T17" fmla="*/ 34 h 462"/>
                  <a:gd name="T18" fmla="*/ 115 w 929"/>
                  <a:gd name="T19" fmla="*/ 37 h 462"/>
                  <a:gd name="T20" fmla="*/ 102 w 929"/>
                  <a:gd name="T21" fmla="*/ 47 h 462"/>
                  <a:gd name="T22" fmla="*/ 106 w 929"/>
                  <a:gd name="T23" fmla="*/ 50 h 462"/>
                  <a:gd name="T24" fmla="*/ 109 w 929"/>
                  <a:gd name="T25" fmla="*/ 66 h 462"/>
                  <a:gd name="T26" fmla="*/ 147 w 929"/>
                  <a:gd name="T27" fmla="*/ 81 h 462"/>
                  <a:gd name="T28" fmla="*/ 142 w 929"/>
                  <a:gd name="T29" fmla="*/ 88 h 462"/>
                  <a:gd name="T30" fmla="*/ 155 w 929"/>
                  <a:gd name="T31" fmla="*/ 103 h 462"/>
                  <a:gd name="T32" fmla="*/ 147 w 929"/>
                  <a:gd name="T33" fmla="*/ 112 h 462"/>
                  <a:gd name="T34" fmla="*/ 136 w 929"/>
                  <a:gd name="T35" fmla="*/ 124 h 462"/>
                  <a:gd name="T36" fmla="*/ 124 w 929"/>
                  <a:gd name="T37" fmla="*/ 136 h 462"/>
                  <a:gd name="T38" fmla="*/ 123 w 929"/>
                  <a:gd name="T39" fmla="*/ 177 h 462"/>
                  <a:gd name="T40" fmla="*/ 140 w 929"/>
                  <a:gd name="T41" fmla="*/ 187 h 462"/>
                  <a:gd name="T42" fmla="*/ 163 w 929"/>
                  <a:gd name="T43" fmla="*/ 189 h 462"/>
                  <a:gd name="T44" fmla="*/ 174 w 929"/>
                  <a:gd name="T45" fmla="*/ 177 h 462"/>
                  <a:gd name="T46" fmla="*/ 213 w 929"/>
                  <a:gd name="T47" fmla="*/ 150 h 462"/>
                  <a:gd name="T48" fmla="*/ 240 w 929"/>
                  <a:gd name="T49" fmla="*/ 140 h 462"/>
                  <a:gd name="T50" fmla="*/ 272 w 929"/>
                  <a:gd name="T51" fmla="*/ 130 h 462"/>
                  <a:gd name="T52" fmla="*/ 303 w 929"/>
                  <a:gd name="T53" fmla="*/ 122 h 462"/>
                  <a:gd name="T54" fmla="*/ 321 w 929"/>
                  <a:gd name="T55" fmla="*/ 109 h 462"/>
                  <a:gd name="T56" fmla="*/ 336 w 929"/>
                  <a:gd name="T57" fmla="*/ 84 h 462"/>
                  <a:gd name="T58" fmla="*/ 337 w 929"/>
                  <a:gd name="T59" fmla="*/ 64 h 462"/>
                  <a:gd name="T60" fmla="*/ 337 w 929"/>
                  <a:gd name="T61" fmla="*/ 52 h 462"/>
                  <a:gd name="T62" fmla="*/ 350 w 929"/>
                  <a:gd name="T63" fmla="*/ 37 h 462"/>
                  <a:gd name="T64" fmla="*/ 368 w 929"/>
                  <a:gd name="T65" fmla="*/ 39 h 462"/>
                  <a:gd name="T66" fmla="*/ 388 w 929"/>
                  <a:gd name="T67" fmla="*/ 22 h 462"/>
                  <a:gd name="T68" fmla="*/ 373 w 929"/>
                  <a:gd name="T69" fmla="*/ 23 h 462"/>
                  <a:gd name="T70" fmla="*/ 357 w 929"/>
                  <a:gd name="T71" fmla="*/ 19 h 462"/>
                  <a:gd name="T72" fmla="*/ 334 w 929"/>
                  <a:gd name="T73" fmla="*/ 9 h 462"/>
                  <a:gd name="T74" fmla="*/ 270 w 929"/>
                  <a:gd name="T75" fmla="*/ 10 h 462"/>
                  <a:gd name="T76" fmla="*/ 246 w 929"/>
                  <a:gd name="T77" fmla="*/ 16 h 462"/>
                  <a:gd name="T78" fmla="*/ 234 w 929"/>
                  <a:gd name="T79" fmla="*/ 16 h 462"/>
                  <a:gd name="T80" fmla="*/ 217 w 929"/>
                  <a:gd name="T81" fmla="*/ 22 h 462"/>
                  <a:gd name="T82" fmla="*/ 201 w 929"/>
                  <a:gd name="T83" fmla="*/ 12 h 462"/>
                  <a:gd name="T84" fmla="*/ 182 w 929"/>
                  <a:gd name="T85" fmla="*/ 16 h 462"/>
                  <a:gd name="T86" fmla="*/ 154 w 929"/>
                  <a:gd name="T87" fmla="*/ 22 h 462"/>
                  <a:gd name="T88" fmla="*/ 172 w 929"/>
                  <a:gd name="T89" fmla="*/ 16 h 462"/>
                  <a:gd name="T90" fmla="*/ 148 w 929"/>
                  <a:gd name="T91" fmla="*/ 3 h 462"/>
                  <a:gd name="T92" fmla="*/ 140 w 929"/>
                  <a:gd name="T93" fmla="*/ 1 h 462"/>
                  <a:gd name="T94" fmla="*/ 132 w 929"/>
                  <a:gd name="T95" fmla="*/ 3 h 462"/>
                  <a:gd name="T96" fmla="*/ 101 w 929"/>
                  <a:gd name="T97" fmla="*/ 7 h 462"/>
                  <a:gd name="T98" fmla="*/ 67 w 929"/>
                  <a:gd name="T99" fmla="*/ 12 h 462"/>
                  <a:gd name="T100" fmla="*/ 46 w 929"/>
                  <a:gd name="T101" fmla="*/ 10 h 462"/>
                  <a:gd name="T102" fmla="*/ 48 w 929"/>
                  <a:gd name="T103" fmla="*/ 28 h 462"/>
                  <a:gd name="T104" fmla="*/ 43 w 929"/>
                  <a:gd name="T105" fmla="*/ 22 h 462"/>
                  <a:gd name="T106" fmla="*/ 25 w 929"/>
                  <a:gd name="T107" fmla="*/ 17 h 46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929"/>
                  <a:gd name="T163" fmla="*/ 0 h 462"/>
                  <a:gd name="T164" fmla="*/ 929 w 929"/>
                  <a:gd name="T165" fmla="*/ 462 h 46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11" name="Freeform 30">
                <a:extLst>
                  <a:ext uri="{FF2B5EF4-FFF2-40B4-BE49-F238E27FC236}">
                    <a16:creationId xmlns:a16="http://schemas.microsoft.com/office/drawing/2014/main" id="{23E769BA-FAB6-46BA-8919-25EFF9E00737}"/>
                  </a:ext>
                </a:extLst>
              </p:cNvPr>
              <p:cNvSpPr>
                <a:spLocks/>
              </p:cNvSpPr>
              <p:nvPr/>
            </p:nvSpPr>
            <p:spPr bwMode="gray">
              <a:xfrm>
                <a:off x="2009" y="2135"/>
                <a:ext cx="39" cy="24"/>
              </a:xfrm>
              <a:custGeom>
                <a:avLst/>
                <a:gdLst>
                  <a:gd name="T0" fmla="*/ 15 w 52"/>
                  <a:gd name="T1" fmla="*/ 0 h 32"/>
                  <a:gd name="T2" fmla="*/ 4 w 52"/>
                  <a:gd name="T3" fmla="*/ 8 h 32"/>
                  <a:gd name="T4" fmla="*/ 10 w 52"/>
                  <a:gd name="T5" fmla="*/ 13 h 32"/>
                  <a:gd name="T6" fmla="*/ 18 w 52"/>
                  <a:gd name="T7" fmla="*/ 12 h 32"/>
                  <a:gd name="T8" fmla="*/ 15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12" name="Freeform 31">
                <a:extLst>
                  <a:ext uri="{FF2B5EF4-FFF2-40B4-BE49-F238E27FC236}">
                    <a16:creationId xmlns:a16="http://schemas.microsoft.com/office/drawing/2014/main" id="{581DFC4F-4B15-4CB9-B414-F37F6C030C6D}"/>
                  </a:ext>
                </a:extLst>
              </p:cNvPr>
              <p:cNvSpPr>
                <a:spLocks/>
              </p:cNvSpPr>
              <p:nvPr/>
            </p:nvSpPr>
            <p:spPr bwMode="gray">
              <a:xfrm>
                <a:off x="2292" y="2201"/>
                <a:ext cx="128" cy="54"/>
              </a:xfrm>
              <a:custGeom>
                <a:avLst/>
                <a:gdLst>
                  <a:gd name="T0" fmla="*/ 42 w 172"/>
                  <a:gd name="T1" fmla="*/ 3 h 72"/>
                  <a:gd name="T2" fmla="*/ 27 w 172"/>
                  <a:gd name="T3" fmla="*/ 2 h 72"/>
                  <a:gd name="T4" fmla="*/ 22 w 172"/>
                  <a:gd name="T5" fmla="*/ 0 h 72"/>
                  <a:gd name="T6" fmla="*/ 0 w 172"/>
                  <a:gd name="T7" fmla="*/ 12 h 72"/>
                  <a:gd name="T8" fmla="*/ 12 w 172"/>
                  <a:gd name="T9" fmla="*/ 16 h 72"/>
                  <a:gd name="T10" fmla="*/ 17 w 172"/>
                  <a:gd name="T11" fmla="*/ 26 h 72"/>
                  <a:gd name="T12" fmla="*/ 27 w 172"/>
                  <a:gd name="T13" fmla="*/ 28 h 72"/>
                  <a:gd name="T14" fmla="*/ 32 w 172"/>
                  <a:gd name="T15" fmla="*/ 30 h 72"/>
                  <a:gd name="T16" fmla="*/ 54 w 172"/>
                  <a:gd name="T17" fmla="*/ 26 h 72"/>
                  <a:gd name="T18" fmla="*/ 71 w 172"/>
                  <a:gd name="T19" fmla="*/ 19 h 72"/>
                  <a:gd name="T20" fmla="*/ 61 w 172"/>
                  <a:gd name="T21" fmla="*/ 7 h 72"/>
                  <a:gd name="T22" fmla="*/ 56 w 172"/>
                  <a:gd name="T23" fmla="*/ 2 h 72"/>
                  <a:gd name="T24" fmla="*/ 42 w 172"/>
                  <a:gd name="T25" fmla="*/ 3 h 7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2"/>
                  <a:gd name="T40" fmla="*/ 0 h 72"/>
                  <a:gd name="T41" fmla="*/ 172 w 172"/>
                  <a:gd name="T42" fmla="*/ 72 h 7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13" name="Freeform 32">
                <a:extLst>
                  <a:ext uri="{FF2B5EF4-FFF2-40B4-BE49-F238E27FC236}">
                    <a16:creationId xmlns:a16="http://schemas.microsoft.com/office/drawing/2014/main" id="{5D35776B-E5EB-4778-BB9D-AEC18294214B}"/>
                  </a:ext>
                </a:extLst>
              </p:cNvPr>
              <p:cNvSpPr>
                <a:spLocks/>
              </p:cNvSpPr>
              <p:nvPr/>
            </p:nvSpPr>
            <p:spPr bwMode="gray">
              <a:xfrm>
                <a:off x="2393" y="2038"/>
                <a:ext cx="39" cy="24"/>
              </a:xfrm>
              <a:custGeom>
                <a:avLst/>
                <a:gdLst>
                  <a:gd name="T0" fmla="*/ 15 w 52"/>
                  <a:gd name="T1" fmla="*/ 0 h 32"/>
                  <a:gd name="T2" fmla="*/ 4 w 52"/>
                  <a:gd name="T3" fmla="*/ 8 h 32"/>
                  <a:gd name="T4" fmla="*/ 10 w 52"/>
                  <a:gd name="T5" fmla="*/ 13 h 32"/>
                  <a:gd name="T6" fmla="*/ 18 w 52"/>
                  <a:gd name="T7" fmla="*/ 12 h 32"/>
                  <a:gd name="T8" fmla="*/ 15 w 52"/>
                  <a:gd name="T9" fmla="*/ 0 h 32"/>
                  <a:gd name="T10" fmla="*/ 0 60000 65536"/>
                  <a:gd name="T11" fmla="*/ 0 60000 65536"/>
                  <a:gd name="T12" fmla="*/ 0 60000 65536"/>
                  <a:gd name="T13" fmla="*/ 0 60000 65536"/>
                  <a:gd name="T14" fmla="*/ 0 60000 65536"/>
                  <a:gd name="T15" fmla="*/ 0 w 52"/>
                  <a:gd name="T16" fmla="*/ 0 h 32"/>
                  <a:gd name="T17" fmla="*/ 52 w 52"/>
                  <a:gd name="T18" fmla="*/ 32 h 32"/>
                </a:gdLst>
                <a:ahLst/>
                <a:cxnLst>
                  <a:cxn ang="T10">
                    <a:pos x="T0" y="T1"/>
                  </a:cxn>
                  <a:cxn ang="T11">
                    <a:pos x="T2" y="T3"/>
                  </a:cxn>
                  <a:cxn ang="T12">
                    <a:pos x="T4" y="T5"/>
                  </a:cxn>
                  <a:cxn ang="T13">
                    <a:pos x="T6" y="T7"/>
                  </a:cxn>
                  <a:cxn ang="T14">
                    <a:pos x="T8" y="T9"/>
                  </a:cxn>
                </a:cxnLst>
                <a:rect l="T15" t="T16" r="T17" b="T18"/>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14" name="Freeform 33">
                <a:extLst>
                  <a:ext uri="{FF2B5EF4-FFF2-40B4-BE49-F238E27FC236}">
                    <a16:creationId xmlns:a16="http://schemas.microsoft.com/office/drawing/2014/main" id="{80EA14E3-4D98-4A18-BA33-BC29802443EC}"/>
                  </a:ext>
                </a:extLst>
              </p:cNvPr>
              <p:cNvSpPr>
                <a:spLocks/>
              </p:cNvSpPr>
              <p:nvPr/>
            </p:nvSpPr>
            <p:spPr bwMode="gray">
              <a:xfrm>
                <a:off x="2662" y="2006"/>
                <a:ext cx="155" cy="63"/>
              </a:xfrm>
              <a:custGeom>
                <a:avLst/>
                <a:gdLst>
                  <a:gd name="T0" fmla="*/ 81 w 206"/>
                  <a:gd name="T1" fmla="*/ 3 h 85"/>
                  <a:gd name="T2" fmla="*/ 44 w 206"/>
                  <a:gd name="T3" fmla="*/ 4 h 85"/>
                  <a:gd name="T4" fmla="*/ 47 w 206"/>
                  <a:gd name="T5" fmla="*/ 10 h 85"/>
                  <a:gd name="T6" fmla="*/ 46 w 206"/>
                  <a:gd name="T7" fmla="*/ 13 h 85"/>
                  <a:gd name="T8" fmla="*/ 38 w 206"/>
                  <a:gd name="T9" fmla="*/ 11 h 85"/>
                  <a:gd name="T10" fmla="*/ 33 w 206"/>
                  <a:gd name="T11" fmla="*/ 7 h 85"/>
                  <a:gd name="T12" fmla="*/ 10 w 206"/>
                  <a:gd name="T13" fmla="*/ 11 h 85"/>
                  <a:gd name="T14" fmla="*/ 13 w 206"/>
                  <a:gd name="T15" fmla="*/ 20 h 85"/>
                  <a:gd name="T16" fmla="*/ 23 w 206"/>
                  <a:gd name="T17" fmla="*/ 21 h 85"/>
                  <a:gd name="T18" fmla="*/ 32 w 206"/>
                  <a:gd name="T19" fmla="*/ 30 h 85"/>
                  <a:gd name="T20" fmla="*/ 38 w 206"/>
                  <a:gd name="T21" fmla="*/ 35 h 85"/>
                  <a:gd name="T22" fmla="*/ 47 w 206"/>
                  <a:gd name="T23" fmla="*/ 27 h 85"/>
                  <a:gd name="T24" fmla="*/ 51 w 206"/>
                  <a:gd name="T25" fmla="*/ 24 h 85"/>
                  <a:gd name="T26" fmla="*/ 54 w 206"/>
                  <a:gd name="T27" fmla="*/ 19 h 85"/>
                  <a:gd name="T28" fmla="*/ 71 w 206"/>
                  <a:gd name="T29" fmla="*/ 14 h 85"/>
                  <a:gd name="T30" fmla="*/ 80 w 206"/>
                  <a:gd name="T31" fmla="*/ 13 h 85"/>
                  <a:gd name="T32" fmla="*/ 85 w 206"/>
                  <a:gd name="T33" fmla="*/ 11 h 85"/>
                  <a:gd name="T34" fmla="*/ 81 w 206"/>
                  <a:gd name="T35" fmla="*/ 3 h 8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06"/>
                  <a:gd name="T55" fmla="*/ 0 h 85"/>
                  <a:gd name="T56" fmla="*/ 206 w 206"/>
                  <a:gd name="T57" fmla="*/ 85 h 8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15" name="Freeform 34">
                <a:extLst>
                  <a:ext uri="{FF2B5EF4-FFF2-40B4-BE49-F238E27FC236}">
                    <a16:creationId xmlns:a16="http://schemas.microsoft.com/office/drawing/2014/main" id="{9B8E3093-B71F-4E79-8ACA-AFAC5BFF6918}"/>
                  </a:ext>
                </a:extLst>
              </p:cNvPr>
              <p:cNvSpPr>
                <a:spLocks/>
              </p:cNvSpPr>
              <p:nvPr/>
            </p:nvSpPr>
            <p:spPr bwMode="gray">
              <a:xfrm>
                <a:off x="2759" y="2039"/>
                <a:ext cx="48" cy="21"/>
              </a:xfrm>
              <a:custGeom>
                <a:avLst/>
                <a:gdLst>
                  <a:gd name="T0" fmla="*/ 15 w 64"/>
                  <a:gd name="T1" fmla="*/ 3 h 28"/>
                  <a:gd name="T2" fmla="*/ 3 w 64"/>
                  <a:gd name="T3" fmla="*/ 2 h 28"/>
                  <a:gd name="T4" fmla="*/ 10 w 64"/>
                  <a:gd name="T5" fmla="*/ 12 h 28"/>
                  <a:gd name="T6" fmla="*/ 22 w 64"/>
                  <a:gd name="T7" fmla="*/ 6 h 28"/>
                  <a:gd name="T8" fmla="*/ 15 w 64"/>
                  <a:gd name="T9" fmla="*/ 3 h 28"/>
                  <a:gd name="T10" fmla="*/ 0 60000 65536"/>
                  <a:gd name="T11" fmla="*/ 0 60000 65536"/>
                  <a:gd name="T12" fmla="*/ 0 60000 65536"/>
                  <a:gd name="T13" fmla="*/ 0 60000 65536"/>
                  <a:gd name="T14" fmla="*/ 0 60000 65536"/>
                  <a:gd name="T15" fmla="*/ 0 w 64"/>
                  <a:gd name="T16" fmla="*/ 0 h 28"/>
                  <a:gd name="T17" fmla="*/ 64 w 64"/>
                  <a:gd name="T18" fmla="*/ 28 h 28"/>
                </a:gdLst>
                <a:ahLst/>
                <a:cxnLst>
                  <a:cxn ang="T10">
                    <a:pos x="T0" y="T1"/>
                  </a:cxn>
                  <a:cxn ang="T11">
                    <a:pos x="T2" y="T3"/>
                  </a:cxn>
                  <a:cxn ang="T12">
                    <a:pos x="T4" y="T5"/>
                  </a:cxn>
                  <a:cxn ang="T13">
                    <a:pos x="T6" y="T7"/>
                  </a:cxn>
                  <a:cxn ang="T14">
                    <a:pos x="T8" y="T9"/>
                  </a:cxn>
                </a:cxnLst>
                <a:rect l="T15" t="T16" r="T17" b="T18"/>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16" name="Freeform 35">
                <a:extLst>
                  <a:ext uri="{FF2B5EF4-FFF2-40B4-BE49-F238E27FC236}">
                    <a16:creationId xmlns:a16="http://schemas.microsoft.com/office/drawing/2014/main" id="{7C00DF7B-EC1F-4867-AD07-D24F38501EE4}"/>
                  </a:ext>
                </a:extLst>
              </p:cNvPr>
              <p:cNvSpPr>
                <a:spLocks/>
              </p:cNvSpPr>
              <p:nvPr/>
            </p:nvSpPr>
            <p:spPr bwMode="gray">
              <a:xfrm>
                <a:off x="2467" y="2311"/>
                <a:ext cx="109" cy="132"/>
              </a:xfrm>
              <a:custGeom>
                <a:avLst/>
                <a:gdLst>
                  <a:gd name="T0" fmla="*/ 10 w 146"/>
                  <a:gd name="T1" fmla="*/ 8 h 176"/>
                  <a:gd name="T2" fmla="*/ 0 w 146"/>
                  <a:gd name="T3" fmla="*/ 10 h 176"/>
                  <a:gd name="T4" fmla="*/ 5 w 146"/>
                  <a:gd name="T5" fmla="*/ 18 h 176"/>
                  <a:gd name="T6" fmla="*/ 14 w 146"/>
                  <a:gd name="T7" fmla="*/ 37 h 176"/>
                  <a:gd name="T8" fmla="*/ 22 w 146"/>
                  <a:gd name="T9" fmla="*/ 38 h 176"/>
                  <a:gd name="T10" fmla="*/ 21 w 146"/>
                  <a:gd name="T11" fmla="*/ 45 h 176"/>
                  <a:gd name="T12" fmla="*/ 12 w 146"/>
                  <a:gd name="T13" fmla="*/ 48 h 176"/>
                  <a:gd name="T14" fmla="*/ 7 w 146"/>
                  <a:gd name="T15" fmla="*/ 55 h 176"/>
                  <a:gd name="T16" fmla="*/ 7 w 146"/>
                  <a:gd name="T17" fmla="*/ 58 h 176"/>
                  <a:gd name="T18" fmla="*/ 12 w 146"/>
                  <a:gd name="T19" fmla="*/ 59 h 176"/>
                  <a:gd name="T20" fmla="*/ 7 w 146"/>
                  <a:gd name="T21" fmla="*/ 71 h 176"/>
                  <a:gd name="T22" fmla="*/ 8 w 146"/>
                  <a:gd name="T23" fmla="*/ 73 h 176"/>
                  <a:gd name="T24" fmla="*/ 14 w 146"/>
                  <a:gd name="T25" fmla="*/ 72 h 176"/>
                  <a:gd name="T26" fmla="*/ 24 w 146"/>
                  <a:gd name="T27" fmla="*/ 71 h 176"/>
                  <a:gd name="T28" fmla="*/ 39 w 146"/>
                  <a:gd name="T29" fmla="*/ 72 h 176"/>
                  <a:gd name="T30" fmla="*/ 46 w 146"/>
                  <a:gd name="T31" fmla="*/ 71 h 176"/>
                  <a:gd name="T32" fmla="*/ 51 w 146"/>
                  <a:gd name="T33" fmla="*/ 70 h 176"/>
                  <a:gd name="T34" fmla="*/ 54 w 146"/>
                  <a:gd name="T35" fmla="*/ 59 h 176"/>
                  <a:gd name="T36" fmla="*/ 60 w 146"/>
                  <a:gd name="T37" fmla="*/ 56 h 176"/>
                  <a:gd name="T38" fmla="*/ 46 w 146"/>
                  <a:gd name="T39" fmla="*/ 46 h 176"/>
                  <a:gd name="T40" fmla="*/ 37 w 146"/>
                  <a:gd name="T41" fmla="*/ 34 h 176"/>
                  <a:gd name="T42" fmla="*/ 34 w 146"/>
                  <a:gd name="T43" fmla="*/ 29 h 176"/>
                  <a:gd name="T44" fmla="*/ 27 w 146"/>
                  <a:gd name="T45" fmla="*/ 26 h 176"/>
                  <a:gd name="T46" fmla="*/ 36 w 146"/>
                  <a:gd name="T47" fmla="*/ 19 h 176"/>
                  <a:gd name="T48" fmla="*/ 27 w 146"/>
                  <a:gd name="T49" fmla="*/ 13 h 176"/>
                  <a:gd name="T50" fmla="*/ 29 w 146"/>
                  <a:gd name="T51" fmla="*/ 6 h 176"/>
                  <a:gd name="T52" fmla="*/ 19 w 146"/>
                  <a:gd name="T53" fmla="*/ 1 h 176"/>
                  <a:gd name="T54" fmla="*/ 12 w 146"/>
                  <a:gd name="T55" fmla="*/ 4 h 176"/>
                  <a:gd name="T56" fmla="*/ 10 w 146"/>
                  <a:gd name="T57" fmla="*/ 8 h 17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176"/>
                  <a:gd name="T89" fmla="*/ 146 w 146"/>
                  <a:gd name="T90" fmla="*/ 176 h 17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17" name="Freeform 36">
                <a:extLst>
                  <a:ext uri="{FF2B5EF4-FFF2-40B4-BE49-F238E27FC236}">
                    <a16:creationId xmlns:a16="http://schemas.microsoft.com/office/drawing/2014/main" id="{85483B62-0E68-4F75-8F17-70D26CD8F5DF}"/>
                  </a:ext>
                </a:extLst>
              </p:cNvPr>
              <p:cNvSpPr>
                <a:spLocks/>
              </p:cNvSpPr>
              <p:nvPr/>
            </p:nvSpPr>
            <p:spPr bwMode="gray">
              <a:xfrm>
                <a:off x="2413" y="2359"/>
                <a:ext cx="69" cy="68"/>
              </a:xfrm>
              <a:custGeom>
                <a:avLst/>
                <a:gdLst>
                  <a:gd name="T0" fmla="*/ 24 w 92"/>
                  <a:gd name="T1" fmla="*/ 2 h 92"/>
                  <a:gd name="T2" fmla="*/ 35 w 92"/>
                  <a:gd name="T3" fmla="*/ 3 h 92"/>
                  <a:gd name="T4" fmla="*/ 39 w 92"/>
                  <a:gd name="T5" fmla="*/ 10 h 92"/>
                  <a:gd name="T6" fmla="*/ 33 w 92"/>
                  <a:gd name="T7" fmla="*/ 19 h 92"/>
                  <a:gd name="T8" fmla="*/ 19 w 92"/>
                  <a:gd name="T9" fmla="*/ 30 h 92"/>
                  <a:gd name="T10" fmla="*/ 8 w 92"/>
                  <a:gd name="T11" fmla="*/ 37 h 92"/>
                  <a:gd name="T12" fmla="*/ 3 w 92"/>
                  <a:gd name="T13" fmla="*/ 29 h 92"/>
                  <a:gd name="T14" fmla="*/ 8 w 92"/>
                  <a:gd name="T15" fmla="*/ 26 h 92"/>
                  <a:gd name="T16" fmla="*/ 6 w 92"/>
                  <a:gd name="T17" fmla="*/ 18 h 92"/>
                  <a:gd name="T18" fmla="*/ 17 w 92"/>
                  <a:gd name="T19" fmla="*/ 12 h 92"/>
                  <a:gd name="T20" fmla="*/ 24 w 92"/>
                  <a:gd name="T21" fmla="*/ 2 h 9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92"/>
                  <a:gd name="T34" fmla="*/ 0 h 92"/>
                  <a:gd name="T35" fmla="*/ 92 w 92"/>
                  <a:gd name="T36" fmla="*/ 92 h 9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18" name="Freeform 37">
                <a:extLst>
                  <a:ext uri="{FF2B5EF4-FFF2-40B4-BE49-F238E27FC236}">
                    <a16:creationId xmlns:a16="http://schemas.microsoft.com/office/drawing/2014/main" id="{35FD1A4D-B6C0-4274-B430-257323A335EF}"/>
                  </a:ext>
                </a:extLst>
              </p:cNvPr>
              <p:cNvSpPr>
                <a:spLocks/>
              </p:cNvSpPr>
              <p:nvPr/>
            </p:nvSpPr>
            <p:spPr bwMode="gray">
              <a:xfrm>
                <a:off x="4099" y="3502"/>
                <a:ext cx="474" cy="495"/>
              </a:xfrm>
              <a:custGeom>
                <a:avLst/>
                <a:gdLst>
                  <a:gd name="T0" fmla="*/ 89 w 633"/>
                  <a:gd name="T1" fmla="*/ 4 h 660"/>
                  <a:gd name="T2" fmla="*/ 74 w 633"/>
                  <a:gd name="T3" fmla="*/ 8 h 660"/>
                  <a:gd name="T4" fmla="*/ 61 w 633"/>
                  <a:gd name="T5" fmla="*/ 22 h 660"/>
                  <a:gd name="T6" fmla="*/ 43 w 633"/>
                  <a:gd name="T7" fmla="*/ 25 h 660"/>
                  <a:gd name="T8" fmla="*/ 35 w 633"/>
                  <a:gd name="T9" fmla="*/ 31 h 660"/>
                  <a:gd name="T10" fmla="*/ 28 w 633"/>
                  <a:gd name="T11" fmla="*/ 48 h 660"/>
                  <a:gd name="T12" fmla="*/ 15 w 633"/>
                  <a:gd name="T13" fmla="*/ 70 h 660"/>
                  <a:gd name="T14" fmla="*/ 0 w 633"/>
                  <a:gd name="T15" fmla="*/ 76 h 660"/>
                  <a:gd name="T16" fmla="*/ 30 w 633"/>
                  <a:gd name="T17" fmla="*/ 136 h 660"/>
                  <a:gd name="T18" fmla="*/ 50 w 633"/>
                  <a:gd name="T19" fmla="*/ 180 h 660"/>
                  <a:gd name="T20" fmla="*/ 61 w 633"/>
                  <a:gd name="T21" fmla="*/ 187 h 660"/>
                  <a:gd name="T22" fmla="*/ 70 w 633"/>
                  <a:gd name="T23" fmla="*/ 190 h 660"/>
                  <a:gd name="T24" fmla="*/ 96 w 633"/>
                  <a:gd name="T25" fmla="*/ 181 h 660"/>
                  <a:gd name="T26" fmla="*/ 106 w 633"/>
                  <a:gd name="T27" fmla="*/ 178 h 660"/>
                  <a:gd name="T28" fmla="*/ 126 w 633"/>
                  <a:gd name="T29" fmla="*/ 190 h 660"/>
                  <a:gd name="T30" fmla="*/ 136 w 633"/>
                  <a:gd name="T31" fmla="*/ 222 h 660"/>
                  <a:gd name="T32" fmla="*/ 142 w 633"/>
                  <a:gd name="T33" fmla="*/ 221 h 660"/>
                  <a:gd name="T34" fmla="*/ 145 w 633"/>
                  <a:gd name="T35" fmla="*/ 215 h 660"/>
                  <a:gd name="T36" fmla="*/ 155 w 633"/>
                  <a:gd name="T37" fmla="*/ 230 h 660"/>
                  <a:gd name="T38" fmla="*/ 170 w 633"/>
                  <a:gd name="T39" fmla="*/ 241 h 660"/>
                  <a:gd name="T40" fmla="*/ 183 w 633"/>
                  <a:gd name="T41" fmla="*/ 254 h 660"/>
                  <a:gd name="T42" fmla="*/ 186 w 633"/>
                  <a:gd name="T43" fmla="*/ 259 h 660"/>
                  <a:gd name="T44" fmla="*/ 191 w 633"/>
                  <a:gd name="T45" fmla="*/ 262 h 660"/>
                  <a:gd name="T46" fmla="*/ 203 w 633"/>
                  <a:gd name="T47" fmla="*/ 276 h 660"/>
                  <a:gd name="T48" fmla="*/ 207 w 633"/>
                  <a:gd name="T49" fmla="*/ 266 h 660"/>
                  <a:gd name="T50" fmla="*/ 227 w 633"/>
                  <a:gd name="T51" fmla="*/ 277 h 660"/>
                  <a:gd name="T52" fmla="*/ 246 w 633"/>
                  <a:gd name="T53" fmla="*/ 276 h 660"/>
                  <a:gd name="T54" fmla="*/ 258 w 633"/>
                  <a:gd name="T55" fmla="*/ 224 h 660"/>
                  <a:gd name="T56" fmla="*/ 265 w 633"/>
                  <a:gd name="T57" fmla="*/ 195 h 660"/>
                  <a:gd name="T58" fmla="*/ 260 w 633"/>
                  <a:gd name="T59" fmla="*/ 154 h 660"/>
                  <a:gd name="T60" fmla="*/ 225 w 633"/>
                  <a:gd name="T61" fmla="*/ 114 h 660"/>
                  <a:gd name="T62" fmla="*/ 222 w 633"/>
                  <a:gd name="T63" fmla="*/ 99 h 660"/>
                  <a:gd name="T64" fmla="*/ 193 w 633"/>
                  <a:gd name="T65" fmla="*/ 76 h 660"/>
                  <a:gd name="T66" fmla="*/ 198 w 633"/>
                  <a:gd name="T67" fmla="*/ 65 h 660"/>
                  <a:gd name="T68" fmla="*/ 191 w 633"/>
                  <a:gd name="T69" fmla="*/ 55 h 660"/>
                  <a:gd name="T70" fmla="*/ 175 w 633"/>
                  <a:gd name="T71" fmla="*/ 33 h 660"/>
                  <a:gd name="T72" fmla="*/ 165 w 633"/>
                  <a:gd name="T73" fmla="*/ 13 h 660"/>
                  <a:gd name="T74" fmla="*/ 163 w 633"/>
                  <a:gd name="T75" fmla="*/ 8 h 660"/>
                  <a:gd name="T76" fmla="*/ 153 w 633"/>
                  <a:gd name="T77" fmla="*/ 64 h 660"/>
                  <a:gd name="T78" fmla="*/ 136 w 633"/>
                  <a:gd name="T79" fmla="*/ 48 h 660"/>
                  <a:gd name="T80" fmla="*/ 123 w 633"/>
                  <a:gd name="T81" fmla="*/ 46 h 660"/>
                  <a:gd name="T82" fmla="*/ 115 w 633"/>
                  <a:gd name="T83" fmla="*/ 37 h 660"/>
                  <a:gd name="T84" fmla="*/ 111 w 633"/>
                  <a:gd name="T85" fmla="*/ 26 h 660"/>
                  <a:gd name="T86" fmla="*/ 116 w 633"/>
                  <a:gd name="T87" fmla="*/ 23 h 660"/>
                  <a:gd name="T88" fmla="*/ 101 w 633"/>
                  <a:gd name="T89" fmla="*/ 8 h 660"/>
                  <a:gd name="T90" fmla="*/ 91 w 633"/>
                  <a:gd name="T91" fmla="*/ 4 h 660"/>
                  <a:gd name="T92" fmla="*/ 86 w 633"/>
                  <a:gd name="T93" fmla="*/ 3 h 660"/>
                  <a:gd name="T94" fmla="*/ 89 w 633"/>
                  <a:gd name="T95" fmla="*/ 4 h 66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3"/>
                  <a:gd name="T145" fmla="*/ 0 h 660"/>
                  <a:gd name="T146" fmla="*/ 633 w 633"/>
                  <a:gd name="T147" fmla="*/ 660 h 66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19" name="Freeform 38">
                <a:extLst>
                  <a:ext uri="{FF2B5EF4-FFF2-40B4-BE49-F238E27FC236}">
                    <a16:creationId xmlns:a16="http://schemas.microsoft.com/office/drawing/2014/main" id="{446BC040-A848-4699-B4F5-D8E00C638F18}"/>
                  </a:ext>
                </a:extLst>
              </p:cNvPr>
              <p:cNvSpPr>
                <a:spLocks/>
              </p:cNvSpPr>
              <p:nvPr/>
            </p:nvSpPr>
            <p:spPr bwMode="gray">
              <a:xfrm>
                <a:off x="4246" y="3241"/>
                <a:ext cx="319" cy="210"/>
              </a:xfrm>
              <a:custGeom>
                <a:avLst/>
                <a:gdLst>
                  <a:gd name="T0" fmla="*/ 35 w 426"/>
                  <a:gd name="T1" fmla="*/ 26 h 280"/>
                  <a:gd name="T2" fmla="*/ 28 w 426"/>
                  <a:gd name="T3" fmla="*/ 15 h 280"/>
                  <a:gd name="T4" fmla="*/ 27 w 426"/>
                  <a:gd name="T5" fmla="*/ 7 h 280"/>
                  <a:gd name="T6" fmla="*/ 22 w 426"/>
                  <a:gd name="T7" fmla="*/ 5 h 280"/>
                  <a:gd name="T8" fmla="*/ 7 w 426"/>
                  <a:gd name="T9" fmla="*/ 7 h 280"/>
                  <a:gd name="T10" fmla="*/ 19 w 426"/>
                  <a:gd name="T11" fmla="*/ 16 h 280"/>
                  <a:gd name="T12" fmla="*/ 20 w 426"/>
                  <a:gd name="T13" fmla="*/ 22 h 280"/>
                  <a:gd name="T14" fmla="*/ 10 w 426"/>
                  <a:gd name="T15" fmla="*/ 28 h 280"/>
                  <a:gd name="T16" fmla="*/ 37 w 426"/>
                  <a:gd name="T17" fmla="*/ 39 h 280"/>
                  <a:gd name="T18" fmla="*/ 52 w 426"/>
                  <a:gd name="T19" fmla="*/ 47 h 280"/>
                  <a:gd name="T20" fmla="*/ 54 w 426"/>
                  <a:gd name="T21" fmla="*/ 53 h 280"/>
                  <a:gd name="T22" fmla="*/ 59 w 426"/>
                  <a:gd name="T23" fmla="*/ 55 h 280"/>
                  <a:gd name="T24" fmla="*/ 62 w 426"/>
                  <a:gd name="T25" fmla="*/ 66 h 280"/>
                  <a:gd name="T26" fmla="*/ 55 w 426"/>
                  <a:gd name="T27" fmla="*/ 82 h 280"/>
                  <a:gd name="T28" fmla="*/ 76 w 426"/>
                  <a:gd name="T29" fmla="*/ 79 h 280"/>
                  <a:gd name="T30" fmla="*/ 81 w 426"/>
                  <a:gd name="T31" fmla="*/ 91 h 280"/>
                  <a:gd name="T32" fmla="*/ 91 w 426"/>
                  <a:gd name="T33" fmla="*/ 94 h 280"/>
                  <a:gd name="T34" fmla="*/ 96 w 426"/>
                  <a:gd name="T35" fmla="*/ 96 h 280"/>
                  <a:gd name="T36" fmla="*/ 106 w 426"/>
                  <a:gd name="T37" fmla="*/ 94 h 280"/>
                  <a:gd name="T38" fmla="*/ 116 w 426"/>
                  <a:gd name="T39" fmla="*/ 82 h 280"/>
                  <a:gd name="T40" fmla="*/ 142 w 426"/>
                  <a:gd name="T41" fmla="*/ 106 h 280"/>
                  <a:gd name="T42" fmla="*/ 153 w 426"/>
                  <a:gd name="T43" fmla="*/ 118 h 280"/>
                  <a:gd name="T44" fmla="*/ 151 w 426"/>
                  <a:gd name="T45" fmla="*/ 94 h 280"/>
                  <a:gd name="T46" fmla="*/ 142 w 426"/>
                  <a:gd name="T47" fmla="*/ 84 h 280"/>
                  <a:gd name="T48" fmla="*/ 157 w 426"/>
                  <a:gd name="T49" fmla="*/ 70 h 280"/>
                  <a:gd name="T50" fmla="*/ 171 w 426"/>
                  <a:gd name="T51" fmla="*/ 66 h 280"/>
                  <a:gd name="T52" fmla="*/ 177 w 426"/>
                  <a:gd name="T53" fmla="*/ 64 h 280"/>
                  <a:gd name="T54" fmla="*/ 178 w 426"/>
                  <a:gd name="T55" fmla="*/ 59 h 280"/>
                  <a:gd name="T56" fmla="*/ 150 w 426"/>
                  <a:gd name="T57" fmla="*/ 62 h 280"/>
                  <a:gd name="T58" fmla="*/ 128 w 426"/>
                  <a:gd name="T59" fmla="*/ 59 h 280"/>
                  <a:gd name="T60" fmla="*/ 126 w 426"/>
                  <a:gd name="T61" fmla="*/ 54 h 280"/>
                  <a:gd name="T62" fmla="*/ 123 w 426"/>
                  <a:gd name="T63" fmla="*/ 49 h 280"/>
                  <a:gd name="T64" fmla="*/ 93 w 426"/>
                  <a:gd name="T65" fmla="*/ 34 h 280"/>
                  <a:gd name="T66" fmla="*/ 67 w 426"/>
                  <a:gd name="T67" fmla="*/ 26 h 280"/>
                  <a:gd name="T68" fmla="*/ 57 w 426"/>
                  <a:gd name="T69" fmla="*/ 22 h 280"/>
                  <a:gd name="T70" fmla="*/ 34 w 426"/>
                  <a:gd name="T71" fmla="*/ 22 h 280"/>
                  <a:gd name="T72" fmla="*/ 28 w 426"/>
                  <a:gd name="T73" fmla="*/ 13 h 280"/>
                  <a:gd name="T74" fmla="*/ 28 w 426"/>
                  <a:gd name="T75" fmla="*/ 0 h 280"/>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426"/>
                  <a:gd name="T115" fmla="*/ 0 h 280"/>
                  <a:gd name="T116" fmla="*/ 426 w 426"/>
                  <a:gd name="T117" fmla="*/ 280 h 280"/>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000000">
                  <a:alpha val="20000"/>
                </a:srgbClr>
              </a:solidFill>
              <a:ln w="6350">
                <a:noFill/>
                <a:prstDash val="dash"/>
                <a:round/>
                <a:headEnd/>
                <a:tailEnd/>
              </a:ln>
            </p:spPr>
            <p:txBody>
              <a:bodyPr/>
              <a:lstStyle/>
              <a:p>
                <a:endParaRPr lang="zh-CN" altLang="en-US"/>
              </a:p>
            </p:txBody>
          </p:sp>
          <p:sp>
            <p:nvSpPr>
              <p:cNvPr id="220" name="Freeform 39">
                <a:extLst>
                  <a:ext uri="{FF2B5EF4-FFF2-40B4-BE49-F238E27FC236}">
                    <a16:creationId xmlns:a16="http://schemas.microsoft.com/office/drawing/2014/main" id="{2D5276B4-3683-44EC-91A7-1A970EFB41F2}"/>
                  </a:ext>
                </a:extLst>
              </p:cNvPr>
              <p:cNvSpPr>
                <a:spLocks/>
              </p:cNvSpPr>
              <p:nvPr/>
            </p:nvSpPr>
            <p:spPr bwMode="gray">
              <a:xfrm>
                <a:off x="4255" y="3243"/>
                <a:ext cx="311" cy="211"/>
              </a:xfrm>
              <a:custGeom>
                <a:avLst/>
                <a:gdLst>
                  <a:gd name="T0" fmla="*/ 0 w 416"/>
                  <a:gd name="T1" fmla="*/ 1 h 282"/>
                  <a:gd name="T2" fmla="*/ 8 w 416"/>
                  <a:gd name="T3" fmla="*/ 16 h 282"/>
                  <a:gd name="T4" fmla="*/ 12 w 416"/>
                  <a:gd name="T5" fmla="*/ 21 h 282"/>
                  <a:gd name="T6" fmla="*/ 35 w 416"/>
                  <a:gd name="T7" fmla="*/ 37 h 282"/>
                  <a:gd name="T8" fmla="*/ 50 w 416"/>
                  <a:gd name="T9" fmla="*/ 48 h 282"/>
                  <a:gd name="T10" fmla="*/ 55 w 416"/>
                  <a:gd name="T11" fmla="*/ 51 h 282"/>
                  <a:gd name="T12" fmla="*/ 57 w 416"/>
                  <a:gd name="T13" fmla="*/ 70 h 282"/>
                  <a:gd name="T14" fmla="*/ 49 w 416"/>
                  <a:gd name="T15" fmla="*/ 84 h 282"/>
                  <a:gd name="T16" fmla="*/ 57 w 416"/>
                  <a:gd name="T17" fmla="*/ 82 h 282"/>
                  <a:gd name="T18" fmla="*/ 62 w 416"/>
                  <a:gd name="T19" fmla="*/ 79 h 282"/>
                  <a:gd name="T20" fmla="*/ 67 w 416"/>
                  <a:gd name="T21" fmla="*/ 84 h 282"/>
                  <a:gd name="T22" fmla="*/ 77 w 416"/>
                  <a:gd name="T23" fmla="*/ 91 h 282"/>
                  <a:gd name="T24" fmla="*/ 87 w 416"/>
                  <a:gd name="T25" fmla="*/ 97 h 282"/>
                  <a:gd name="T26" fmla="*/ 100 w 416"/>
                  <a:gd name="T27" fmla="*/ 92 h 282"/>
                  <a:gd name="T28" fmla="*/ 103 w 416"/>
                  <a:gd name="T29" fmla="*/ 82 h 282"/>
                  <a:gd name="T30" fmla="*/ 112 w 416"/>
                  <a:gd name="T31" fmla="*/ 84 h 282"/>
                  <a:gd name="T32" fmla="*/ 122 w 416"/>
                  <a:gd name="T33" fmla="*/ 88 h 282"/>
                  <a:gd name="T34" fmla="*/ 142 w 416"/>
                  <a:gd name="T35" fmla="*/ 117 h 282"/>
                  <a:gd name="T36" fmla="*/ 149 w 416"/>
                  <a:gd name="T37" fmla="*/ 116 h 282"/>
                  <a:gd name="T38" fmla="*/ 147 w 416"/>
                  <a:gd name="T39" fmla="*/ 106 h 282"/>
                  <a:gd name="T40" fmla="*/ 132 w 416"/>
                  <a:gd name="T41" fmla="*/ 82 h 282"/>
                  <a:gd name="T42" fmla="*/ 150 w 416"/>
                  <a:gd name="T43" fmla="*/ 73 h 282"/>
                  <a:gd name="T44" fmla="*/ 170 w 416"/>
                  <a:gd name="T45" fmla="*/ 61 h 282"/>
                  <a:gd name="T46" fmla="*/ 171 w 416"/>
                  <a:gd name="T47" fmla="*/ 50 h 282"/>
                  <a:gd name="T48" fmla="*/ 153 w 416"/>
                  <a:gd name="T49" fmla="*/ 58 h 282"/>
                  <a:gd name="T50" fmla="*/ 129 w 416"/>
                  <a:gd name="T51" fmla="*/ 58 h 282"/>
                  <a:gd name="T52" fmla="*/ 110 w 416"/>
                  <a:gd name="T53" fmla="*/ 41 h 282"/>
                  <a:gd name="T54" fmla="*/ 76 w 416"/>
                  <a:gd name="T55" fmla="*/ 25 h 282"/>
                  <a:gd name="T56" fmla="*/ 55 w 416"/>
                  <a:gd name="T57" fmla="*/ 14 h 282"/>
                  <a:gd name="T58" fmla="*/ 39 w 416"/>
                  <a:gd name="T59" fmla="*/ 17 h 282"/>
                  <a:gd name="T60" fmla="*/ 32 w 416"/>
                  <a:gd name="T61" fmla="*/ 24 h 282"/>
                  <a:gd name="T62" fmla="*/ 23 w 416"/>
                  <a:gd name="T63" fmla="*/ 7 h 282"/>
                  <a:gd name="T64" fmla="*/ 0 w 416"/>
                  <a:gd name="T65" fmla="*/ 1 h 28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16"/>
                  <a:gd name="T100" fmla="*/ 0 h 282"/>
                  <a:gd name="T101" fmla="*/ 416 w 416"/>
                  <a:gd name="T102" fmla="*/ 282 h 28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21" name="Freeform 40">
                <a:extLst>
                  <a:ext uri="{FF2B5EF4-FFF2-40B4-BE49-F238E27FC236}">
                    <a16:creationId xmlns:a16="http://schemas.microsoft.com/office/drawing/2014/main" id="{353E36C8-1218-4179-A9CB-0C7F174892D1}"/>
                  </a:ext>
                </a:extLst>
              </p:cNvPr>
              <p:cNvSpPr>
                <a:spLocks/>
              </p:cNvSpPr>
              <p:nvPr/>
            </p:nvSpPr>
            <p:spPr bwMode="gray">
              <a:xfrm>
                <a:off x="4485" y="4013"/>
                <a:ext cx="45" cy="58"/>
              </a:xfrm>
              <a:custGeom>
                <a:avLst/>
                <a:gdLst>
                  <a:gd name="T0" fmla="*/ 14 w 60"/>
                  <a:gd name="T1" fmla="*/ 7 h 78"/>
                  <a:gd name="T2" fmla="*/ 0 w 60"/>
                  <a:gd name="T3" fmla="*/ 7 h 78"/>
                  <a:gd name="T4" fmla="*/ 8 w 60"/>
                  <a:gd name="T5" fmla="*/ 17 h 78"/>
                  <a:gd name="T6" fmla="*/ 12 w 60"/>
                  <a:gd name="T7" fmla="*/ 27 h 78"/>
                  <a:gd name="T8" fmla="*/ 14 w 60"/>
                  <a:gd name="T9" fmla="*/ 32 h 78"/>
                  <a:gd name="T10" fmla="*/ 26 w 60"/>
                  <a:gd name="T11" fmla="*/ 21 h 78"/>
                  <a:gd name="T12" fmla="*/ 14 w 60"/>
                  <a:gd name="T13" fmla="*/ 7 h 78"/>
                  <a:gd name="T14" fmla="*/ 0 60000 65536"/>
                  <a:gd name="T15" fmla="*/ 0 60000 65536"/>
                  <a:gd name="T16" fmla="*/ 0 60000 65536"/>
                  <a:gd name="T17" fmla="*/ 0 60000 65536"/>
                  <a:gd name="T18" fmla="*/ 0 60000 65536"/>
                  <a:gd name="T19" fmla="*/ 0 60000 65536"/>
                  <a:gd name="T20" fmla="*/ 0 60000 65536"/>
                  <a:gd name="T21" fmla="*/ 0 w 60"/>
                  <a:gd name="T22" fmla="*/ 0 h 78"/>
                  <a:gd name="T23" fmla="*/ 60 w 60"/>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22" name="Freeform 41">
                <a:extLst>
                  <a:ext uri="{FF2B5EF4-FFF2-40B4-BE49-F238E27FC236}">
                    <a16:creationId xmlns:a16="http://schemas.microsoft.com/office/drawing/2014/main" id="{AA176630-87D0-4C44-9C1D-9B16D1BBB8CB}"/>
                  </a:ext>
                </a:extLst>
              </p:cNvPr>
              <p:cNvSpPr>
                <a:spLocks/>
              </p:cNvSpPr>
              <p:nvPr/>
            </p:nvSpPr>
            <p:spPr bwMode="gray">
              <a:xfrm>
                <a:off x="4621" y="3923"/>
                <a:ext cx="164" cy="85"/>
              </a:xfrm>
              <a:custGeom>
                <a:avLst/>
                <a:gdLst>
                  <a:gd name="T0" fmla="*/ 19 w 219"/>
                  <a:gd name="T1" fmla="*/ 31 h 113"/>
                  <a:gd name="T2" fmla="*/ 16 w 219"/>
                  <a:gd name="T3" fmla="*/ 26 h 113"/>
                  <a:gd name="T4" fmla="*/ 6 w 219"/>
                  <a:gd name="T5" fmla="*/ 29 h 113"/>
                  <a:gd name="T6" fmla="*/ 16 w 219"/>
                  <a:gd name="T7" fmla="*/ 48 h 113"/>
                  <a:gd name="T8" fmla="*/ 52 w 219"/>
                  <a:gd name="T9" fmla="*/ 38 h 113"/>
                  <a:gd name="T10" fmla="*/ 61 w 219"/>
                  <a:gd name="T11" fmla="*/ 31 h 113"/>
                  <a:gd name="T12" fmla="*/ 72 w 219"/>
                  <a:gd name="T13" fmla="*/ 28 h 113"/>
                  <a:gd name="T14" fmla="*/ 92 w 219"/>
                  <a:gd name="T15" fmla="*/ 8 h 113"/>
                  <a:gd name="T16" fmla="*/ 88 w 219"/>
                  <a:gd name="T17" fmla="*/ 0 h 113"/>
                  <a:gd name="T18" fmla="*/ 75 w 219"/>
                  <a:gd name="T19" fmla="*/ 8 h 113"/>
                  <a:gd name="T20" fmla="*/ 45 w 219"/>
                  <a:gd name="T21" fmla="*/ 17 h 113"/>
                  <a:gd name="T22" fmla="*/ 34 w 219"/>
                  <a:gd name="T23" fmla="*/ 20 h 113"/>
                  <a:gd name="T24" fmla="*/ 25 w 219"/>
                  <a:gd name="T25" fmla="*/ 23 h 113"/>
                  <a:gd name="T26" fmla="*/ 19 w 219"/>
                  <a:gd name="T27" fmla="*/ 31 h 11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9"/>
                  <a:gd name="T43" fmla="*/ 0 h 113"/>
                  <a:gd name="T44" fmla="*/ 219 w 219"/>
                  <a:gd name="T45" fmla="*/ 113 h 11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23" name="Freeform 42">
                <a:extLst>
                  <a:ext uri="{FF2B5EF4-FFF2-40B4-BE49-F238E27FC236}">
                    <a16:creationId xmlns:a16="http://schemas.microsoft.com/office/drawing/2014/main" id="{4594CCD5-B979-4304-A121-1A0E9BCEEA28}"/>
                  </a:ext>
                </a:extLst>
              </p:cNvPr>
              <p:cNvSpPr>
                <a:spLocks/>
              </p:cNvSpPr>
              <p:nvPr/>
            </p:nvSpPr>
            <p:spPr bwMode="gray">
              <a:xfrm>
                <a:off x="4791" y="3873"/>
                <a:ext cx="104" cy="92"/>
              </a:xfrm>
              <a:custGeom>
                <a:avLst/>
                <a:gdLst>
                  <a:gd name="T0" fmla="*/ 5 w 139"/>
                  <a:gd name="T1" fmla="*/ 26 h 122"/>
                  <a:gd name="T2" fmla="*/ 3 w 139"/>
                  <a:gd name="T3" fmla="*/ 36 h 122"/>
                  <a:gd name="T4" fmla="*/ 0 w 139"/>
                  <a:gd name="T5" fmla="*/ 46 h 122"/>
                  <a:gd name="T6" fmla="*/ 15 w 139"/>
                  <a:gd name="T7" fmla="*/ 50 h 122"/>
                  <a:gd name="T8" fmla="*/ 22 w 139"/>
                  <a:gd name="T9" fmla="*/ 41 h 122"/>
                  <a:gd name="T10" fmla="*/ 52 w 139"/>
                  <a:gd name="T11" fmla="*/ 29 h 122"/>
                  <a:gd name="T12" fmla="*/ 57 w 139"/>
                  <a:gd name="T13" fmla="*/ 19 h 122"/>
                  <a:gd name="T14" fmla="*/ 47 w 139"/>
                  <a:gd name="T15" fmla="*/ 12 h 122"/>
                  <a:gd name="T16" fmla="*/ 42 w 139"/>
                  <a:gd name="T17" fmla="*/ 8 h 122"/>
                  <a:gd name="T18" fmla="*/ 27 w 139"/>
                  <a:gd name="T19" fmla="*/ 5 h 122"/>
                  <a:gd name="T20" fmla="*/ 22 w 139"/>
                  <a:gd name="T21" fmla="*/ 15 h 122"/>
                  <a:gd name="T22" fmla="*/ 5 w 139"/>
                  <a:gd name="T23" fmla="*/ 26 h 12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9"/>
                  <a:gd name="T37" fmla="*/ 0 h 122"/>
                  <a:gd name="T38" fmla="*/ 139 w 139"/>
                  <a:gd name="T39" fmla="*/ 122 h 12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24" name="Freeform 43">
                <a:extLst>
                  <a:ext uri="{FF2B5EF4-FFF2-40B4-BE49-F238E27FC236}">
                    <a16:creationId xmlns:a16="http://schemas.microsoft.com/office/drawing/2014/main" id="{C47BC411-B39E-4953-B956-751F59DAF912}"/>
                  </a:ext>
                </a:extLst>
              </p:cNvPr>
              <p:cNvSpPr>
                <a:spLocks/>
              </p:cNvSpPr>
              <p:nvPr/>
            </p:nvSpPr>
            <p:spPr bwMode="gray">
              <a:xfrm>
                <a:off x="4846" y="3832"/>
                <a:ext cx="37" cy="26"/>
              </a:xfrm>
              <a:custGeom>
                <a:avLst/>
                <a:gdLst>
                  <a:gd name="T0" fmla="*/ 13 w 49"/>
                  <a:gd name="T1" fmla="*/ 0 h 35"/>
                  <a:gd name="T2" fmla="*/ 4 w 49"/>
                  <a:gd name="T3" fmla="*/ 4 h 35"/>
                  <a:gd name="T4" fmla="*/ 11 w 49"/>
                  <a:gd name="T5" fmla="*/ 14 h 35"/>
                  <a:gd name="T6" fmla="*/ 17 w 49"/>
                  <a:gd name="T7" fmla="*/ 10 h 35"/>
                  <a:gd name="T8" fmla="*/ 13 w 49"/>
                  <a:gd name="T9" fmla="*/ 0 h 35"/>
                  <a:gd name="T10" fmla="*/ 0 60000 65536"/>
                  <a:gd name="T11" fmla="*/ 0 60000 65536"/>
                  <a:gd name="T12" fmla="*/ 0 60000 65536"/>
                  <a:gd name="T13" fmla="*/ 0 60000 65536"/>
                  <a:gd name="T14" fmla="*/ 0 60000 65536"/>
                  <a:gd name="T15" fmla="*/ 0 w 49"/>
                  <a:gd name="T16" fmla="*/ 0 h 35"/>
                  <a:gd name="T17" fmla="*/ 49 w 49"/>
                  <a:gd name="T18" fmla="*/ 35 h 35"/>
                </a:gdLst>
                <a:ahLst/>
                <a:cxnLst>
                  <a:cxn ang="T10">
                    <a:pos x="T0" y="T1"/>
                  </a:cxn>
                  <a:cxn ang="T11">
                    <a:pos x="T2" y="T3"/>
                  </a:cxn>
                  <a:cxn ang="T12">
                    <a:pos x="T4" y="T5"/>
                  </a:cxn>
                  <a:cxn ang="T13">
                    <a:pos x="T6" y="T7"/>
                  </a:cxn>
                  <a:cxn ang="T14">
                    <a:pos x="T8" y="T9"/>
                  </a:cxn>
                </a:cxnLst>
                <a:rect l="T15" t="T16" r="T17" b="T18"/>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25" name="Freeform 44">
                <a:extLst>
                  <a:ext uri="{FF2B5EF4-FFF2-40B4-BE49-F238E27FC236}">
                    <a16:creationId xmlns:a16="http://schemas.microsoft.com/office/drawing/2014/main" id="{70AD1943-2D1E-461E-929C-23274C816F23}"/>
                  </a:ext>
                </a:extLst>
              </p:cNvPr>
              <p:cNvSpPr>
                <a:spLocks/>
              </p:cNvSpPr>
              <p:nvPr/>
            </p:nvSpPr>
            <p:spPr bwMode="gray">
              <a:xfrm>
                <a:off x="3123" y="3346"/>
                <a:ext cx="123" cy="201"/>
              </a:xfrm>
              <a:custGeom>
                <a:avLst/>
                <a:gdLst>
                  <a:gd name="T0" fmla="*/ 54 w 164"/>
                  <a:gd name="T1" fmla="*/ 0 h 268"/>
                  <a:gd name="T2" fmla="*/ 44 w 164"/>
                  <a:gd name="T3" fmla="*/ 12 h 268"/>
                  <a:gd name="T4" fmla="*/ 37 w 164"/>
                  <a:gd name="T5" fmla="*/ 27 h 268"/>
                  <a:gd name="T6" fmla="*/ 15 w 164"/>
                  <a:gd name="T7" fmla="*/ 35 h 268"/>
                  <a:gd name="T8" fmla="*/ 12 w 164"/>
                  <a:gd name="T9" fmla="*/ 40 h 268"/>
                  <a:gd name="T10" fmla="*/ 7 w 164"/>
                  <a:gd name="T11" fmla="*/ 42 h 268"/>
                  <a:gd name="T12" fmla="*/ 8 w 164"/>
                  <a:gd name="T13" fmla="*/ 55 h 268"/>
                  <a:gd name="T14" fmla="*/ 12 w 164"/>
                  <a:gd name="T15" fmla="*/ 66 h 268"/>
                  <a:gd name="T16" fmla="*/ 0 w 164"/>
                  <a:gd name="T17" fmla="*/ 84 h 268"/>
                  <a:gd name="T18" fmla="*/ 12 w 164"/>
                  <a:gd name="T19" fmla="*/ 109 h 268"/>
                  <a:gd name="T20" fmla="*/ 22 w 164"/>
                  <a:gd name="T21" fmla="*/ 113 h 268"/>
                  <a:gd name="T22" fmla="*/ 37 w 164"/>
                  <a:gd name="T23" fmla="*/ 91 h 268"/>
                  <a:gd name="T24" fmla="*/ 44 w 164"/>
                  <a:gd name="T25" fmla="*/ 81 h 268"/>
                  <a:gd name="T26" fmla="*/ 54 w 164"/>
                  <a:gd name="T27" fmla="*/ 49 h 268"/>
                  <a:gd name="T28" fmla="*/ 59 w 164"/>
                  <a:gd name="T29" fmla="*/ 32 h 268"/>
                  <a:gd name="T30" fmla="*/ 69 w 164"/>
                  <a:gd name="T31" fmla="*/ 30 h 268"/>
                  <a:gd name="T32" fmla="*/ 54 w 164"/>
                  <a:gd name="T33" fmla="*/ 0 h 26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4"/>
                  <a:gd name="T52" fmla="*/ 0 h 268"/>
                  <a:gd name="T53" fmla="*/ 164 w 164"/>
                  <a:gd name="T54" fmla="*/ 268 h 26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26" name="Freeform 45">
                <a:extLst>
                  <a:ext uri="{FF2B5EF4-FFF2-40B4-BE49-F238E27FC236}">
                    <a16:creationId xmlns:a16="http://schemas.microsoft.com/office/drawing/2014/main" id="{5415E64D-FA01-4C05-9B4A-CAE1D6FE35EF}"/>
                  </a:ext>
                </a:extLst>
              </p:cNvPr>
              <p:cNvSpPr>
                <a:spLocks/>
              </p:cNvSpPr>
              <p:nvPr/>
            </p:nvSpPr>
            <p:spPr bwMode="gray">
              <a:xfrm>
                <a:off x="3655" y="3034"/>
                <a:ext cx="49" cy="61"/>
              </a:xfrm>
              <a:custGeom>
                <a:avLst/>
                <a:gdLst>
                  <a:gd name="T0" fmla="*/ 12 w 66"/>
                  <a:gd name="T1" fmla="*/ 0 h 81"/>
                  <a:gd name="T2" fmla="*/ 10 w 66"/>
                  <a:gd name="T3" fmla="*/ 26 h 81"/>
                  <a:gd name="T4" fmla="*/ 12 w 66"/>
                  <a:gd name="T5" fmla="*/ 32 h 81"/>
                  <a:gd name="T6" fmla="*/ 16 w 66"/>
                  <a:gd name="T7" fmla="*/ 34 h 81"/>
                  <a:gd name="T8" fmla="*/ 23 w 66"/>
                  <a:gd name="T9" fmla="*/ 32 h 81"/>
                  <a:gd name="T10" fmla="*/ 12 w 66"/>
                  <a:gd name="T11" fmla="*/ 0 h 81"/>
                  <a:gd name="T12" fmla="*/ 0 60000 65536"/>
                  <a:gd name="T13" fmla="*/ 0 60000 65536"/>
                  <a:gd name="T14" fmla="*/ 0 60000 65536"/>
                  <a:gd name="T15" fmla="*/ 0 60000 65536"/>
                  <a:gd name="T16" fmla="*/ 0 60000 65536"/>
                  <a:gd name="T17" fmla="*/ 0 60000 65536"/>
                  <a:gd name="T18" fmla="*/ 0 w 66"/>
                  <a:gd name="T19" fmla="*/ 0 h 81"/>
                  <a:gd name="T20" fmla="*/ 66 w 66"/>
                  <a:gd name="T21" fmla="*/ 81 h 81"/>
                </a:gdLst>
                <a:ahLst/>
                <a:cxnLst>
                  <a:cxn ang="T12">
                    <a:pos x="T0" y="T1"/>
                  </a:cxn>
                  <a:cxn ang="T13">
                    <a:pos x="T2" y="T3"/>
                  </a:cxn>
                  <a:cxn ang="T14">
                    <a:pos x="T4" y="T5"/>
                  </a:cxn>
                  <a:cxn ang="T15">
                    <a:pos x="T6" y="T7"/>
                  </a:cxn>
                  <a:cxn ang="T16">
                    <a:pos x="T8" y="T9"/>
                  </a:cxn>
                  <a:cxn ang="T17">
                    <a:pos x="T10" y="T11"/>
                  </a:cxn>
                </a:cxnLst>
                <a:rect l="T18" t="T19" r="T20" b="T21"/>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27" name="Freeform 46">
                <a:extLst>
                  <a:ext uri="{FF2B5EF4-FFF2-40B4-BE49-F238E27FC236}">
                    <a16:creationId xmlns:a16="http://schemas.microsoft.com/office/drawing/2014/main" id="{3032CD4F-A65D-4D6D-9407-6A0A230FCC21}"/>
                  </a:ext>
                </a:extLst>
              </p:cNvPr>
              <p:cNvSpPr>
                <a:spLocks/>
              </p:cNvSpPr>
              <p:nvPr/>
            </p:nvSpPr>
            <p:spPr bwMode="gray">
              <a:xfrm>
                <a:off x="3988" y="3100"/>
                <a:ext cx="111" cy="183"/>
              </a:xfrm>
              <a:custGeom>
                <a:avLst/>
                <a:gdLst>
                  <a:gd name="T0" fmla="*/ 40 w 148"/>
                  <a:gd name="T1" fmla="*/ 0 h 244"/>
                  <a:gd name="T2" fmla="*/ 26 w 148"/>
                  <a:gd name="T3" fmla="*/ 35 h 244"/>
                  <a:gd name="T4" fmla="*/ 15 w 148"/>
                  <a:gd name="T5" fmla="*/ 39 h 244"/>
                  <a:gd name="T6" fmla="*/ 5 w 148"/>
                  <a:gd name="T7" fmla="*/ 46 h 244"/>
                  <a:gd name="T8" fmla="*/ 16 w 148"/>
                  <a:gd name="T9" fmla="*/ 80 h 244"/>
                  <a:gd name="T10" fmla="*/ 22 w 148"/>
                  <a:gd name="T11" fmla="*/ 94 h 244"/>
                  <a:gd name="T12" fmla="*/ 26 w 148"/>
                  <a:gd name="T13" fmla="*/ 100 h 244"/>
                  <a:gd name="T14" fmla="*/ 35 w 148"/>
                  <a:gd name="T15" fmla="*/ 103 h 244"/>
                  <a:gd name="T16" fmla="*/ 40 w 148"/>
                  <a:gd name="T17" fmla="*/ 83 h 244"/>
                  <a:gd name="T18" fmla="*/ 53 w 148"/>
                  <a:gd name="T19" fmla="*/ 71 h 244"/>
                  <a:gd name="T20" fmla="*/ 47 w 148"/>
                  <a:gd name="T21" fmla="*/ 29 h 244"/>
                  <a:gd name="T22" fmla="*/ 59 w 148"/>
                  <a:gd name="T23" fmla="*/ 20 h 244"/>
                  <a:gd name="T24" fmla="*/ 47 w 148"/>
                  <a:gd name="T25" fmla="*/ 8 h 244"/>
                  <a:gd name="T26" fmla="*/ 40 w 148"/>
                  <a:gd name="T27" fmla="*/ 0 h 24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48"/>
                  <a:gd name="T43" fmla="*/ 0 h 244"/>
                  <a:gd name="T44" fmla="*/ 148 w 148"/>
                  <a:gd name="T45" fmla="*/ 244 h 24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28" name="Freeform 47">
                <a:extLst>
                  <a:ext uri="{FF2B5EF4-FFF2-40B4-BE49-F238E27FC236}">
                    <a16:creationId xmlns:a16="http://schemas.microsoft.com/office/drawing/2014/main" id="{6E866710-6788-4E83-8887-DC34E9FBFA55}"/>
                  </a:ext>
                </a:extLst>
              </p:cNvPr>
              <p:cNvSpPr>
                <a:spLocks/>
              </p:cNvSpPr>
              <p:nvPr/>
            </p:nvSpPr>
            <p:spPr bwMode="gray">
              <a:xfrm>
                <a:off x="3894" y="3043"/>
                <a:ext cx="72" cy="137"/>
              </a:xfrm>
              <a:custGeom>
                <a:avLst/>
                <a:gdLst>
                  <a:gd name="T0" fmla="*/ 20 w 96"/>
                  <a:gd name="T1" fmla="*/ 1 h 183"/>
                  <a:gd name="T2" fmla="*/ 22 w 96"/>
                  <a:gd name="T3" fmla="*/ 14 h 183"/>
                  <a:gd name="T4" fmla="*/ 26 w 96"/>
                  <a:gd name="T5" fmla="*/ 25 h 183"/>
                  <a:gd name="T6" fmla="*/ 26 w 96"/>
                  <a:gd name="T7" fmla="*/ 39 h 183"/>
                  <a:gd name="T8" fmla="*/ 29 w 96"/>
                  <a:gd name="T9" fmla="*/ 44 h 183"/>
                  <a:gd name="T10" fmla="*/ 30 w 96"/>
                  <a:gd name="T11" fmla="*/ 52 h 183"/>
                  <a:gd name="T12" fmla="*/ 24 w 96"/>
                  <a:gd name="T13" fmla="*/ 39 h 183"/>
                  <a:gd name="T14" fmla="*/ 14 w 96"/>
                  <a:gd name="T15" fmla="*/ 32 h 183"/>
                  <a:gd name="T16" fmla="*/ 2 w 96"/>
                  <a:gd name="T17" fmla="*/ 34 h 183"/>
                  <a:gd name="T18" fmla="*/ 4 w 96"/>
                  <a:gd name="T19" fmla="*/ 43 h 183"/>
                  <a:gd name="T20" fmla="*/ 17 w 96"/>
                  <a:gd name="T21" fmla="*/ 48 h 183"/>
                  <a:gd name="T22" fmla="*/ 24 w 96"/>
                  <a:gd name="T23" fmla="*/ 57 h 183"/>
                  <a:gd name="T24" fmla="*/ 30 w 96"/>
                  <a:gd name="T25" fmla="*/ 57 h 183"/>
                  <a:gd name="T26" fmla="*/ 33 w 96"/>
                  <a:gd name="T27" fmla="*/ 63 h 183"/>
                  <a:gd name="T28" fmla="*/ 40 w 96"/>
                  <a:gd name="T29" fmla="*/ 75 h 183"/>
                  <a:gd name="T30" fmla="*/ 35 w 96"/>
                  <a:gd name="T31" fmla="*/ 52 h 183"/>
                  <a:gd name="T32" fmla="*/ 34 w 96"/>
                  <a:gd name="T33" fmla="*/ 39 h 183"/>
                  <a:gd name="T34" fmla="*/ 30 w 96"/>
                  <a:gd name="T35" fmla="*/ 26 h 183"/>
                  <a:gd name="T36" fmla="*/ 26 w 96"/>
                  <a:gd name="T37" fmla="*/ 17 h 183"/>
                  <a:gd name="T38" fmla="*/ 24 w 96"/>
                  <a:gd name="T39" fmla="*/ 8 h 183"/>
                  <a:gd name="T40" fmla="*/ 20 w 96"/>
                  <a:gd name="T41" fmla="*/ 1 h 18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6"/>
                  <a:gd name="T64" fmla="*/ 0 h 183"/>
                  <a:gd name="T65" fmla="*/ 96 w 96"/>
                  <a:gd name="T66" fmla="*/ 183 h 18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29" name="Freeform 48">
                <a:extLst>
                  <a:ext uri="{FF2B5EF4-FFF2-40B4-BE49-F238E27FC236}">
                    <a16:creationId xmlns:a16="http://schemas.microsoft.com/office/drawing/2014/main" id="{7B3802E8-4A92-4851-9373-68B492397069}"/>
                  </a:ext>
                </a:extLst>
              </p:cNvPr>
              <p:cNvSpPr>
                <a:spLocks/>
              </p:cNvSpPr>
              <p:nvPr/>
            </p:nvSpPr>
            <p:spPr bwMode="gray">
              <a:xfrm>
                <a:off x="3943" y="3153"/>
                <a:ext cx="40" cy="131"/>
              </a:xfrm>
              <a:custGeom>
                <a:avLst/>
                <a:gdLst>
                  <a:gd name="T0" fmla="*/ 2 w 54"/>
                  <a:gd name="T1" fmla="*/ 0 h 175"/>
                  <a:gd name="T2" fmla="*/ 0 w 54"/>
                  <a:gd name="T3" fmla="*/ 10 h 175"/>
                  <a:gd name="T4" fmla="*/ 4 w 54"/>
                  <a:gd name="T5" fmla="*/ 22 h 175"/>
                  <a:gd name="T6" fmla="*/ 7 w 54"/>
                  <a:gd name="T7" fmla="*/ 39 h 175"/>
                  <a:gd name="T8" fmla="*/ 14 w 54"/>
                  <a:gd name="T9" fmla="*/ 55 h 175"/>
                  <a:gd name="T10" fmla="*/ 22 w 54"/>
                  <a:gd name="T11" fmla="*/ 73 h 175"/>
                  <a:gd name="T12" fmla="*/ 16 w 54"/>
                  <a:gd name="T13" fmla="*/ 48 h 175"/>
                  <a:gd name="T14" fmla="*/ 14 w 54"/>
                  <a:gd name="T15" fmla="*/ 39 h 175"/>
                  <a:gd name="T16" fmla="*/ 12 w 54"/>
                  <a:gd name="T17" fmla="*/ 25 h 175"/>
                  <a:gd name="T18" fmla="*/ 10 w 54"/>
                  <a:gd name="T19" fmla="*/ 19 h 175"/>
                  <a:gd name="T20" fmla="*/ 7 w 54"/>
                  <a:gd name="T21" fmla="*/ 16 h 175"/>
                  <a:gd name="T22" fmla="*/ 2 w 54"/>
                  <a:gd name="T23" fmla="*/ 0 h 17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54"/>
                  <a:gd name="T37" fmla="*/ 0 h 175"/>
                  <a:gd name="T38" fmla="*/ 54 w 54"/>
                  <a:gd name="T39" fmla="*/ 175 h 17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30" name="Freeform 49">
                <a:extLst>
                  <a:ext uri="{FF2B5EF4-FFF2-40B4-BE49-F238E27FC236}">
                    <a16:creationId xmlns:a16="http://schemas.microsoft.com/office/drawing/2014/main" id="{38CD6DA9-9F1E-42C0-AB09-476F2C2A8A18}"/>
                  </a:ext>
                </a:extLst>
              </p:cNvPr>
              <p:cNvSpPr>
                <a:spLocks/>
              </p:cNvSpPr>
              <p:nvPr/>
            </p:nvSpPr>
            <p:spPr bwMode="gray">
              <a:xfrm>
                <a:off x="3988" y="3290"/>
                <a:ext cx="65" cy="54"/>
              </a:xfrm>
              <a:custGeom>
                <a:avLst/>
                <a:gdLst>
                  <a:gd name="T0" fmla="*/ 2 w 86"/>
                  <a:gd name="T1" fmla="*/ 0 h 73"/>
                  <a:gd name="T2" fmla="*/ 4 w 86"/>
                  <a:gd name="T3" fmla="*/ 13 h 73"/>
                  <a:gd name="T4" fmla="*/ 10 w 86"/>
                  <a:gd name="T5" fmla="*/ 18 h 73"/>
                  <a:gd name="T6" fmla="*/ 20 w 86"/>
                  <a:gd name="T7" fmla="*/ 20 h 73"/>
                  <a:gd name="T8" fmla="*/ 27 w 86"/>
                  <a:gd name="T9" fmla="*/ 23 h 73"/>
                  <a:gd name="T10" fmla="*/ 32 w 86"/>
                  <a:gd name="T11" fmla="*/ 27 h 73"/>
                  <a:gd name="T12" fmla="*/ 37 w 86"/>
                  <a:gd name="T13" fmla="*/ 28 h 73"/>
                  <a:gd name="T14" fmla="*/ 31 w 86"/>
                  <a:gd name="T15" fmla="*/ 16 h 73"/>
                  <a:gd name="T16" fmla="*/ 27 w 86"/>
                  <a:gd name="T17" fmla="*/ 9 h 73"/>
                  <a:gd name="T18" fmla="*/ 15 w 86"/>
                  <a:gd name="T19" fmla="*/ 10 h 73"/>
                  <a:gd name="T20" fmla="*/ 11 w 86"/>
                  <a:gd name="T21" fmla="*/ 7 h 73"/>
                  <a:gd name="T22" fmla="*/ 3 w 86"/>
                  <a:gd name="T23" fmla="*/ 0 h 73"/>
                  <a:gd name="T24" fmla="*/ 2 w 86"/>
                  <a:gd name="T25" fmla="*/ 0 h 7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86"/>
                  <a:gd name="T40" fmla="*/ 0 h 73"/>
                  <a:gd name="T41" fmla="*/ 86 w 86"/>
                  <a:gd name="T42" fmla="*/ 73 h 7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31" name="Freeform 50">
                <a:extLst>
                  <a:ext uri="{FF2B5EF4-FFF2-40B4-BE49-F238E27FC236}">
                    <a16:creationId xmlns:a16="http://schemas.microsoft.com/office/drawing/2014/main" id="{A91EA4C9-4EC7-4F28-A743-10083506AD23}"/>
                  </a:ext>
                </a:extLst>
              </p:cNvPr>
              <p:cNvSpPr>
                <a:spLocks/>
              </p:cNvSpPr>
              <p:nvPr/>
            </p:nvSpPr>
            <p:spPr bwMode="gray">
              <a:xfrm>
                <a:off x="4092" y="3195"/>
                <a:ext cx="83" cy="117"/>
              </a:xfrm>
              <a:custGeom>
                <a:avLst/>
                <a:gdLst>
                  <a:gd name="T0" fmla="*/ 41 w 111"/>
                  <a:gd name="T1" fmla="*/ 0 h 156"/>
                  <a:gd name="T2" fmla="*/ 31 w 111"/>
                  <a:gd name="T3" fmla="*/ 4 h 156"/>
                  <a:gd name="T4" fmla="*/ 10 w 111"/>
                  <a:gd name="T5" fmla="*/ 6 h 156"/>
                  <a:gd name="T6" fmla="*/ 5 w 111"/>
                  <a:gd name="T7" fmla="*/ 14 h 156"/>
                  <a:gd name="T8" fmla="*/ 4 w 111"/>
                  <a:gd name="T9" fmla="*/ 26 h 156"/>
                  <a:gd name="T10" fmla="*/ 5 w 111"/>
                  <a:gd name="T11" fmla="*/ 31 h 156"/>
                  <a:gd name="T12" fmla="*/ 1 w 111"/>
                  <a:gd name="T13" fmla="*/ 37 h 156"/>
                  <a:gd name="T14" fmla="*/ 5 w 111"/>
                  <a:gd name="T15" fmla="*/ 46 h 156"/>
                  <a:gd name="T16" fmla="*/ 10 w 111"/>
                  <a:gd name="T17" fmla="*/ 53 h 156"/>
                  <a:gd name="T18" fmla="*/ 6 w 111"/>
                  <a:gd name="T19" fmla="*/ 61 h 156"/>
                  <a:gd name="T20" fmla="*/ 10 w 111"/>
                  <a:gd name="T21" fmla="*/ 66 h 156"/>
                  <a:gd name="T22" fmla="*/ 17 w 111"/>
                  <a:gd name="T23" fmla="*/ 61 h 156"/>
                  <a:gd name="T24" fmla="*/ 21 w 111"/>
                  <a:gd name="T25" fmla="*/ 40 h 156"/>
                  <a:gd name="T26" fmla="*/ 23 w 111"/>
                  <a:gd name="T27" fmla="*/ 53 h 156"/>
                  <a:gd name="T28" fmla="*/ 28 w 111"/>
                  <a:gd name="T29" fmla="*/ 61 h 156"/>
                  <a:gd name="T30" fmla="*/ 25 w 111"/>
                  <a:gd name="T31" fmla="*/ 47 h 156"/>
                  <a:gd name="T32" fmla="*/ 30 w 111"/>
                  <a:gd name="T33" fmla="*/ 31 h 156"/>
                  <a:gd name="T34" fmla="*/ 29 w 111"/>
                  <a:gd name="T35" fmla="*/ 22 h 156"/>
                  <a:gd name="T36" fmla="*/ 22 w 111"/>
                  <a:gd name="T37" fmla="*/ 26 h 156"/>
                  <a:gd name="T38" fmla="*/ 14 w 111"/>
                  <a:gd name="T39" fmla="*/ 22 h 156"/>
                  <a:gd name="T40" fmla="*/ 17 w 111"/>
                  <a:gd name="T41" fmla="*/ 15 h 156"/>
                  <a:gd name="T42" fmla="*/ 25 w 111"/>
                  <a:gd name="T43" fmla="*/ 14 h 156"/>
                  <a:gd name="T44" fmla="*/ 32 w 111"/>
                  <a:gd name="T45" fmla="*/ 16 h 156"/>
                  <a:gd name="T46" fmla="*/ 41 w 111"/>
                  <a:gd name="T47" fmla="*/ 12 h 156"/>
                  <a:gd name="T48" fmla="*/ 46 w 111"/>
                  <a:gd name="T49" fmla="*/ 5 h 156"/>
                  <a:gd name="T50" fmla="*/ 41 w 111"/>
                  <a:gd name="T51" fmla="*/ 0 h 15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1"/>
                  <a:gd name="T79" fmla="*/ 0 h 156"/>
                  <a:gd name="T80" fmla="*/ 111 w 111"/>
                  <a:gd name="T81" fmla="*/ 156 h 15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32" name="Freeform 51">
                <a:extLst>
                  <a:ext uri="{FF2B5EF4-FFF2-40B4-BE49-F238E27FC236}">
                    <a16:creationId xmlns:a16="http://schemas.microsoft.com/office/drawing/2014/main" id="{1C04EC56-1A55-4930-8862-D3A58A06A046}"/>
                  </a:ext>
                </a:extLst>
              </p:cNvPr>
              <p:cNvSpPr>
                <a:spLocks/>
              </p:cNvSpPr>
              <p:nvPr/>
            </p:nvSpPr>
            <p:spPr bwMode="gray">
              <a:xfrm>
                <a:off x="4064" y="2777"/>
                <a:ext cx="22" cy="71"/>
              </a:xfrm>
              <a:custGeom>
                <a:avLst/>
                <a:gdLst>
                  <a:gd name="T0" fmla="*/ 5 w 30"/>
                  <a:gd name="T1" fmla="*/ 0 h 94"/>
                  <a:gd name="T2" fmla="*/ 0 w 30"/>
                  <a:gd name="T3" fmla="*/ 7 h 94"/>
                  <a:gd name="T4" fmla="*/ 2 w 30"/>
                  <a:gd name="T5" fmla="*/ 16 h 94"/>
                  <a:gd name="T6" fmla="*/ 1 w 30"/>
                  <a:gd name="T7" fmla="*/ 26 h 94"/>
                  <a:gd name="T8" fmla="*/ 7 w 30"/>
                  <a:gd name="T9" fmla="*/ 41 h 94"/>
                  <a:gd name="T10" fmla="*/ 12 w 30"/>
                  <a:gd name="T11" fmla="*/ 36 h 94"/>
                  <a:gd name="T12" fmla="*/ 9 w 30"/>
                  <a:gd name="T13" fmla="*/ 26 h 94"/>
                  <a:gd name="T14" fmla="*/ 5 w 30"/>
                  <a:gd name="T15" fmla="*/ 0 h 94"/>
                  <a:gd name="T16" fmla="*/ 0 60000 65536"/>
                  <a:gd name="T17" fmla="*/ 0 60000 65536"/>
                  <a:gd name="T18" fmla="*/ 0 60000 65536"/>
                  <a:gd name="T19" fmla="*/ 0 60000 65536"/>
                  <a:gd name="T20" fmla="*/ 0 60000 65536"/>
                  <a:gd name="T21" fmla="*/ 0 60000 65536"/>
                  <a:gd name="T22" fmla="*/ 0 60000 65536"/>
                  <a:gd name="T23" fmla="*/ 0 60000 65536"/>
                  <a:gd name="T24" fmla="*/ 0 w 30"/>
                  <a:gd name="T25" fmla="*/ 0 h 94"/>
                  <a:gd name="T26" fmla="*/ 30 w 30"/>
                  <a:gd name="T27" fmla="*/ 94 h 9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33" name="Freeform 52">
                <a:extLst>
                  <a:ext uri="{FF2B5EF4-FFF2-40B4-BE49-F238E27FC236}">
                    <a16:creationId xmlns:a16="http://schemas.microsoft.com/office/drawing/2014/main" id="{40E194F6-4013-46BE-9906-5E1000E0CD3E}"/>
                  </a:ext>
                </a:extLst>
              </p:cNvPr>
              <p:cNvSpPr>
                <a:spLocks/>
              </p:cNvSpPr>
              <p:nvPr/>
            </p:nvSpPr>
            <p:spPr bwMode="gray">
              <a:xfrm>
                <a:off x="4078" y="2896"/>
                <a:ext cx="61" cy="118"/>
              </a:xfrm>
              <a:custGeom>
                <a:avLst/>
                <a:gdLst>
                  <a:gd name="T0" fmla="*/ 5 w 81"/>
                  <a:gd name="T1" fmla="*/ 1 h 158"/>
                  <a:gd name="T2" fmla="*/ 0 w 81"/>
                  <a:gd name="T3" fmla="*/ 8 h 158"/>
                  <a:gd name="T4" fmla="*/ 4 w 81"/>
                  <a:gd name="T5" fmla="*/ 21 h 158"/>
                  <a:gd name="T6" fmla="*/ 3 w 81"/>
                  <a:gd name="T7" fmla="*/ 45 h 158"/>
                  <a:gd name="T8" fmla="*/ 8 w 81"/>
                  <a:gd name="T9" fmla="*/ 43 h 158"/>
                  <a:gd name="T10" fmla="*/ 8 w 81"/>
                  <a:gd name="T11" fmla="*/ 48 h 158"/>
                  <a:gd name="T12" fmla="*/ 13 w 81"/>
                  <a:gd name="T13" fmla="*/ 51 h 158"/>
                  <a:gd name="T14" fmla="*/ 17 w 81"/>
                  <a:gd name="T15" fmla="*/ 58 h 158"/>
                  <a:gd name="T16" fmla="*/ 20 w 81"/>
                  <a:gd name="T17" fmla="*/ 54 h 158"/>
                  <a:gd name="T18" fmla="*/ 28 w 81"/>
                  <a:gd name="T19" fmla="*/ 56 h 158"/>
                  <a:gd name="T20" fmla="*/ 26 w 81"/>
                  <a:gd name="T21" fmla="*/ 45 h 158"/>
                  <a:gd name="T22" fmla="*/ 20 w 81"/>
                  <a:gd name="T23" fmla="*/ 43 h 158"/>
                  <a:gd name="T24" fmla="*/ 17 w 81"/>
                  <a:gd name="T25" fmla="*/ 38 h 158"/>
                  <a:gd name="T26" fmla="*/ 14 w 81"/>
                  <a:gd name="T27" fmla="*/ 31 h 158"/>
                  <a:gd name="T28" fmla="*/ 17 w 81"/>
                  <a:gd name="T29" fmla="*/ 22 h 158"/>
                  <a:gd name="T30" fmla="*/ 15 w 81"/>
                  <a:gd name="T31" fmla="*/ 14 h 158"/>
                  <a:gd name="T32" fmla="*/ 18 w 81"/>
                  <a:gd name="T33" fmla="*/ 8 h 158"/>
                  <a:gd name="T34" fmla="*/ 13 w 81"/>
                  <a:gd name="T35" fmla="*/ 1 h 158"/>
                  <a:gd name="T36" fmla="*/ 8 w 81"/>
                  <a:gd name="T37" fmla="*/ 3 h 158"/>
                  <a:gd name="T38" fmla="*/ 5 w 81"/>
                  <a:gd name="T39" fmla="*/ 1 h 15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81"/>
                  <a:gd name="T61" fmla="*/ 0 h 158"/>
                  <a:gd name="T62" fmla="*/ 81 w 81"/>
                  <a:gd name="T63" fmla="*/ 158 h 15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34" name="Freeform 53">
                <a:extLst>
                  <a:ext uri="{FF2B5EF4-FFF2-40B4-BE49-F238E27FC236}">
                    <a16:creationId xmlns:a16="http://schemas.microsoft.com/office/drawing/2014/main" id="{438731C3-CA51-42E6-A065-84040AEFE4FD}"/>
                  </a:ext>
                </a:extLst>
              </p:cNvPr>
              <p:cNvSpPr>
                <a:spLocks/>
              </p:cNvSpPr>
              <p:nvPr/>
            </p:nvSpPr>
            <p:spPr bwMode="gray">
              <a:xfrm>
                <a:off x="4121" y="3052"/>
                <a:ext cx="64" cy="79"/>
              </a:xfrm>
              <a:custGeom>
                <a:avLst/>
                <a:gdLst>
                  <a:gd name="T0" fmla="*/ 22 w 85"/>
                  <a:gd name="T1" fmla="*/ 0 h 105"/>
                  <a:gd name="T2" fmla="*/ 19 w 85"/>
                  <a:gd name="T3" fmla="*/ 8 h 105"/>
                  <a:gd name="T4" fmla="*/ 14 w 85"/>
                  <a:gd name="T5" fmla="*/ 13 h 105"/>
                  <a:gd name="T6" fmla="*/ 7 w 85"/>
                  <a:gd name="T7" fmla="*/ 15 h 105"/>
                  <a:gd name="T8" fmla="*/ 4 w 85"/>
                  <a:gd name="T9" fmla="*/ 20 h 105"/>
                  <a:gd name="T10" fmla="*/ 2 w 85"/>
                  <a:gd name="T11" fmla="*/ 32 h 105"/>
                  <a:gd name="T12" fmla="*/ 6 w 85"/>
                  <a:gd name="T13" fmla="*/ 30 h 105"/>
                  <a:gd name="T14" fmla="*/ 11 w 85"/>
                  <a:gd name="T15" fmla="*/ 26 h 105"/>
                  <a:gd name="T16" fmla="*/ 15 w 85"/>
                  <a:gd name="T17" fmla="*/ 29 h 105"/>
                  <a:gd name="T18" fmla="*/ 25 w 85"/>
                  <a:gd name="T19" fmla="*/ 42 h 105"/>
                  <a:gd name="T20" fmla="*/ 30 w 85"/>
                  <a:gd name="T21" fmla="*/ 31 h 105"/>
                  <a:gd name="T22" fmla="*/ 36 w 85"/>
                  <a:gd name="T23" fmla="*/ 29 h 105"/>
                  <a:gd name="T24" fmla="*/ 32 w 85"/>
                  <a:gd name="T25" fmla="*/ 17 h 105"/>
                  <a:gd name="T26" fmla="*/ 22 w 85"/>
                  <a:gd name="T27" fmla="*/ 0 h 10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85"/>
                  <a:gd name="T43" fmla="*/ 0 h 105"/>
                  <a:gd name="T44" fmla="*/ 85 w 85"/>
                  <a:gd name="T45" fmla="*/ 105 h 10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35" name="Freeform 54">
                <a:extLst>
                  <a:ext uri="{FF2B5EF4-FFF2-40B4-BE49-F238E27FC236}">
                    <a16:creationId xmlns:a16="http://schemas.microsoft.com/office/drawing/2014/main" id="{4E78E22E-06E9-4C3D-83B5-57B0F2C26BB7}"/>
                  </a:ext>
                </a:extLst>
              </p:cNvPr>
              <p:cNvSpPr>
                <a:spLocks/>
              </p:cNvSpPr>
              <p:nvPr/>
            </p:nvSpPr>
            <p:spPr bwMode="gray">
              <a:xfrm>
                <a:off x="4197" y="3193"/>
                <a:ext cx="29" cy="49"/>
              </a:xfrm>
              <a:custGeom>
                <a:avLst/>
                <a:gdLst>
                  <a:gd name="T0" fmla="*/ 3 w 38"/>
                  <a:gd name="T1" fmla="*/ 11 h 66"/>
                  <a:gd name="T2" fmla="*/ 11 w 38"/>
                  <a:gd name="T3" fmla="*/ 27 h 66"/>
                  <a:gd name="T4" fmla="*/ 14 w 38"/>
                  <a:gd name="T5" fmla="*/ 22 h 66"/>
                  <a:gd name="T6" fmla="*/ 17 w 38"/>
                  <a:gd name="T7" fmla="*/ 16 h 66"/>
                  <a:gd name="T8" fmla="*/ 14 w 38"/>
                  <a:gd name="T9" fmla="*/ 10 h 66"/>
                  <a:gd name="T10" fmla="*/ 8 w 38"/>
                  <a:gd name="T11" fmla="*/ 5 h 66"/>
                  <a:gd name="T12" fmla="*/ 5 w 38"/>
                  <a:gd name="T13" fmla="*/ 1 h 66"/>
                  <a:gd name="T14" fmla="*/ 2 w 38"/>
                  <a:gd name="T15" fmla="*/ 5 h 66"/>
                  <a:gd name="T16" fmla="*/ 3 w 38"/>
                  <a:gd name="T17" fmla="*/ 11 h 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8"/>
                  <a:gd name="T28" fmla="*/ 0 h 66"/>
                  <a:gd name="T29" fmla="*/ 38 w 38"/>
                  <a:gd name="T30" fmla="*/ 66 h 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36" name="Freeform 55">
                <a:extLst>
                  <a:ext uri="{FF2B5EF4-FFF2-40B4-BE49-F238E27FC236}">
                    <a16:creationId xmlns:a16="http://schemas.microsoft.com/office/drawing/2014/main" id="{0E052434-2D36-4FD5-9FA0-A88BD21F66B0}"/>
                  </a:ext>
                </a:extLst>
              </p:cNvPr>
              <p:cNvSpPr>
                <a:spLocks/>
              </p:cNvSpPr>
              <p:nvPr/>
            </p:nvSpPr>
            <p:spPr bwMode="gray">
              <a:xfrm>
                <a:off x="4181" y="3275"/>
                <a:ext cx="18" cy="17"/>
              </a:xfrm>
              <a:custGeom>
                <a:avLst/>
                <a:gdLst>
                  <a:gd name="T0" fmla="*/ 0 w 24"/>
                  <a:gd name="T1" fmla="*/ 0 h 23"/>
                  <a:gd name="T2" fmla="*/ 3 w 24"/>
                  <a:gd name="T3" fmla="*/ 10 h 23"/>
                  <a:gd name="T4" fmla="*/ 10 w 24"/>
                  <a:gd name="T5" fmla="*/ 4 h 23"/>
                  <a:gd name="T6" fmla="*/ 0 w 24"/>
                  <a:gd name="T7" fmla="*/ 0 h 23"/>
                  <a:gd name="T8" fmla="*/ 0 60000 65536"/>
                  <a:gd name="T9" fmla="*/ 0 60000 65536"/>
                  <a:gd name="T10" fmla="*/ 0 60000 65536"/>
                  <a:gd name="T11" fmla="*/ 0 60000 65536"/>
                  <a:gd name="T12" fmla="*/ 0 w 24"/>
                  <a:gd name="T13" fmla="*/ 0 h 23"/>
                  <a:gd name="T14" fmla="*/ 24 w 24"/>
                  <a:gd name="T15" fmla="*/ 23 h 23"/>
                </a:gdLst>
                <a:ahLst/>
                <a:cxnLst>
                  <a:cxn ang="T8">
                    <a:pos x="T0" y="T1"/>
                  </a:cxn>
                  <a:cxn ang="T9">
                    <a:pos x="T2" y="T3"/>
                  </a:cxn>
                  <a:cxn ang="T10">
                    <a:pos x="T4" y="T5"/>
                  </a:cxn>
                  <a:cxn ang="T11">
                    <a:pos x="T6" y="T7"/>
                  </a:cxn>
                </a:cxnLst>
                <a:rect l="T12" t="T13" r="T14" b="T15"/>
                <a:pathLst>
                  <a:path w="24" h="23">
                    <a:moveTo>
                      <a:pt x="0" y="0"/>
                    </a:moveTo>
                    <a:cubicBezTo>
                      <a:pt x="1" y="8"/>
                      <a:pt x="3" y="16"/>
                      <a:pt x="6" y="23"/>
                    </a:cubicBezTo>
                    <a:cubicBezTo>
                      <a:pt x="19" y="20"/>
                      <a:pt x="19" y="22"/>
                      <a:pt x="24" y="11"/>
                    </a:cubicBezTo>
                    <a:cubicBezTo>
                      <a:pt x="20" y="0"/>
                      <a:pt x="4" y="8"/>
                      <a:pt x="0"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37" name="Freeform 56">
                <a:extLst>
                  <a:ext uri="{FF2B5EF4-FFF2-40B4-BE49-F238E27FC236}">
                    <a16:creationId xmlns:a16="http://schemas.microsoft.com/office/drawing/2014/main" id="{CF86E454-F4FC-4E0A-85FB-504C958FD98A}"/>
                  </a:ext>
                </a:extLst>
              </p:cNvPr>
              <p:cNvSpPr>
                <a:spLocks/>
              </p:cNvSpPr>
              <p:nvPr/>
            </p:nvSpPr>
            <p:spPr bwMode="gray">
              <a:xfrm>
                <a:off x="4208" y="3265"/>
                <a:ext cx="45" cy="37"/>
              </a:xfrm>
              <a:custGeom>
                <a:avLst/>
                <a:gdLst>
                  <a:gd name="T0" fmla="*/ 4 w 60"/>
                  <a:gd name="T1" fmla="*/ 0 h 49"/>
                  <a:gd name="T2" fmla="*/ 0 w 60"/>
                  <a:gd name="T3" fmla="*/ 8 h 49"/>
                  <a:gd name="T4" fmla="*/ 12 w 60"/>
                  <a:gd name="T5" fmla="*/ 14 h 49"/>
                  <a:gd name="T6" fmla="*/ 18 w 60"/>
                  <a:gd name="T7" fmla="*/ 20 h 49"/>
                  <a:gd name="T8" fmla="*/ 26 w 60"/>
                  <a:gd name="T9" fmla="*/ 18 h 49"/>
                  <a:gd name="T10" fmla="*/ 21 w 60"/>
                  <a:gd name="T11" fmla="*/ 11 h 49"/>
                  <a:gd name="T12" fmla="*/ 12 w 60"/>
                  <a:gd name="T13" fmla="*/ 2 h 49"/>
                  <a:gd name="T14" fmla="*/ 8 w 60"/>
                  <a:gd name="T15" fmla="*/ 7 h 49"/>
                  <a:gd name="T16" fmla="*/ 4 w 60"/>
                  <a:gd name="T17" fmla="*/ 0 h 4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0"/>
                  <a:gd name="T28" fmla="*/ 0 h 49"/>
                  <a:gd name="T29" fmla="*/ 60 w 60"/>
                  <a:gd name="T30" fmla="*/ 49 h 4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38" name="Freeform 57">
                <a:extLst>
                  <a:ext uri="{FF2B5EF4-FFF2-40B4-BE49-F238E27FC236}">
                    <a16:creationId xmlns:a16="http://schemas.microsoft.com/office/drawing/2014/main" id="{22A85A50-EF4C-4F9B-9A8E-9B944C76C6CD}"/>
                  </a:ext>
                </a:extLst>
              </p:cNvPr>
              <p:cNvSpPr>
                <a:spLocks/>
              </p:cNvSpPr>
              <p:nvPr/>
            </p:nvSpPr>
            <p:spPr bwMode="gray">
              <a:xfrm>
                <a:off x="4277" y="3335"/>
                <a:ext cx="24" cy="33"/>
              </a:xfrm>
              <a:custGeom>
                <a:avLst/>
                <a:gdLst>
                  <a:gd name="T0" fmla="*/ 12 w 32"/>
                  <a:gd name="T1" fmla="*/ 0 h 44"/>
                  <a:gd name="T2" fmla="*/ 4 w 32"/>
                  <a:gd name="T3" fmla="*/ 4 h 44"/>
                  <a:gd name="T4" fmla="*/ 5 w 32"/>
                  <a:gd name="T5" fmla="*/ 14 h 44"/>
                  <a:gd name="T6" fmla="*/ 10 w 32"/>
                  <a:gd name="T7" fmla="*/ 15 h 44"/>
                  <a:gd name="T8" fmla="*/ 12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39" name="Freeform 58">
                <a:extLst>
                  <a:ext uri="{FF2B5EF4-FFF2-40B4-BE49-F238E27FC236}">
                    <a16:creationId xmlns:a16="http://schemas.microsoft.com/office/drawing/2014/main" id="{715509B0-93CA-41EE-8AEB-D3F2A16E749F}"/>
                  </a:ext>
                </a:extLst>
              </p:cNvPr>
              <p:cNvSpPr>
                <a:spLocks/>
              </p:cNvSpPr>
              <p:nvPr/>
            </p:nvSpPr>
            <p:spPr bwMode="gray">
              <a:xfrm>
                <a:off x="4544" y="3293"/>
                <a:ext cx="46" cy="47"/>
              </a:xfrm>
              <a:custGeom>
                <a:avLst/>
                <a:gdLst>
                  <a:gd name="T0" fmla="*/ 3 w 61"/>
                  <a:gd name="T1" fmla="*/ 0 h 63"/>
                  <a:gd name="T2" fmla="*/ 0 w 61"/>
                  <a:gd name="T3" fmla="*/ 5 h 63"/>
                  <a:gd name="T4" fmla="*/ 11 w 61"/>
                  <a:gd name="T5" fmla="*/ 14 h 63"/>
                  <a:gd name="T6" fmla="*/ 15 w 61"/>
                  <a:gd name="T7" fmla="*/ 22 h 63"/>
                  <a:gd name="T8" fmla="*/ 20 w 61"/>
                  <a:gd name="T9" fmla="*/ 26 h 63"/>
                  <a:gd name="T10" fmla="*/ 26 w 61"/>
                  <a:gd name="T11" fmla="*/ 23 h 63"/>
                  <a:gd name="T12" fmla="*/ 14 w 61"/>
                  <a:gd name="T13" fmla="*/ 7 h 63"/>
                  <a:gd name="T14" fmla="*/ 3 w 61"/>
                  <a:gd name="T15" fmla="*/ 0 h 63"/>
                  <a:gd name="T16" fmla="*/ 0 60000 65536"/>
                  <a:gd name="T17" fmla="*/ 0 60000 65536"/>
                  <a:gd name="T18" fmla="*/ 0 60000 65536"/>
                  <a:gd name="T19" fmla="*/ 0 60000 65536"/>
                  <a:gd name="T20" fmla="*/ 0 60000 65536"/>
                  <a:gd name="T21" fmla="*/ 0 60000 65536"/>
                  <a:gd name="T22" fmla="*/ 0 60000 65536"/>
                  <a:gd name="T23" fmla="*/ 0 60000 65536"/>
                  <a:gd name="T24" fmla="*/ 0 w 61"/>
                  <a:gd name="T25" fmla="*/ 0 h 63"/>
                  <a:gd name="T26" fmla="*/ 61 w 61"/>
                  <a:gd name="T27" fmla="*/ 63 h 6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40" name="Freeform 59">
                <a:extLst>
                  <a:ext uri="{FF2B5EF4-FFF2-40B4-BE49-F238E27FC236}">
                    <a16:creationId xmlns:a16="http://schemas.microsoft.com/office/drawing/2014/main" id="{A8DDF774-93DD-4664-B741-BD9E21FA0DA7}"/>
                  </a:ext>
                </a:extLst>
              </p:cNvPr>
              <p:cNvSpPr>
                <a:spLocks/>
              </p:cNvSpPr>
              <p:nvPr/>
            </p:nvSpPr>
            <p:spPr bwMode="gray">
              <a:xfrm>
                <a:off x="4147" y="3352"/>
                <a:ext cx="46" cy="50"/>
              </a:xfrm>
              <a:custGeom>
                <a:avLst/>
                <a:gdLst>
                  <a:gd name="T0" fmla="*/ 12 w 61"/>
                  <a:gd name="T1" fmla="*/ 3 h 67"/>
                  <a:gd name="T2" fmla="*/ 13 w 61"/>
                  <a:gd name="T3" fmla="*/ 14 h 67"/>
                  <a:gd name="T4" fmla="*/ 7 w 61"/>
                  <a:gd name="T5" fmla="*/ 18 h 67"/>
                  <a:gd name="T6" fmla="*/ 10 w 61"/>
                  <a:gd name="T7" fmla="*/ 28 h 67"/>
                  <a:gd name="T8" fmla="*/ 20 w 61"/>
                  <a:gd name="T9" fmla="*/ 24 h 67"/>
                  <a:gd name="T10" fmla="*/ 26 w 61"/>
                  <a:gd name="T11" fmla="*/ 19 h 67"/>
                  <a:gd name="T12" fmla="*/ 22 w 61"/>
                  <a:gd name="T13" fmla="*/ 12 h 67"/>
                  <a:gd name="T14" fmla="*/ 24 w 61"/>
                  <a:gd name="T15" fmla="*/ 5 h 67"/>
                  <a:gd name="T16" fmla="*/ 23 w 61"/>
                  <a:gd name="T17" fmla="*/ 1 h 67"/>
                  <a:gd name="T18" fmla="*/ 20 w 61"/>
                  <a:gd name="T19" fmla="*/ 1 h 67"/>
                  <a:gd name="T20" fmla="*/ 22 w 61"/>
                  <a:gd name="T21" fmla="*/ 2 h 67"/>
                  <a:gd name="T22" fmla="*/ 21 w 61"/>
                  <a:gd name="T23" fmla="*/ 7 h 67"/>
                  <a:gd name="T24" fmla="*/ 18 w 61"/>
                  <a:gd name="T25" fmla="*/ 10 h 67"/>
                  <a:gd name="T26" fmla="*/ 12 w 61"/>
                  <a:gd name="T27" fmla="*/ 3 h 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1"/>
                  <a:gd name="T43" fmla="*/ 0 h 67"/>
                  <a:gd name="T44" fmla="*/ 61 w 61"/>
                  <a:gd name="T45" fmla="*/ 67 h 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41" name="Freeform 60">
                <a:extLst>
                  <a:ext uri="{FF2B5EF4-FFF2-40B4-BE49-F238E27FC236}">
                    <a16:creationId xmlns:a16="http://schemas.microsoft.com/office/drawing/2014/main" id="{ED7FD344-C43E-493D-B9EA-C61D074D441E}"/>
                  </a:ext>
                </a:extLst>
              </p:cNvPr>
              <p:cNvSpPr>
                <a:spLocks/>
              </p:cNvSpPr>
              <p:nvPr/>
            </p:nvSpPr>
            <p:spPr bwMode="gray">
              <a:xfrm>
                <a:off x="4098" y="3371"/>
                <a:ext cx="32" cy="27"/>
              </a:xfrm>
              <a:custGeom>
                <a:avLst/>
                <a:gdLst>
                  <a:gd name="T0" fmla="*/ 9 w 43"/>
                  <a:gd name="T1" fmla="*/ 2 h 36"/>
                  <a:gd name="T2" fmla="*/ 2 w 43"/>
                  <a:gd name="T3" fmla="*/ 2 h 36"/>
                  <a:gd name="T4" fmla="*/ 14 w 43"/>
                  <a:gd name="T5" fmla="*/ 15 h 36"/>
                  <a:gd name="T6" fmla="*/ 17 w 43"/>
                  <a:gd name="T7" fmla="*/ 12 h 36"/>
                  <a:gd name="T8" fmla="*/ 9 w 43"/>
                  <a:gd name="T9" fmla="*/ 2 h 36"/>
                  <a:gd name="T10" fmla="*/ 0 60000 65536"/>
                  <a:gd name="T11" fmla="*/ 0 60000 65536"/>
                  <a:gd name="T12" fmla="*/ 0 60000 65536"/>
                  <a:gd name="T13" fmla="*/ 0 60000 65536"/>
                  <a:gd name="T14" fmla="*/ 0 60000 65536"/>
                  <a:gd name="T15" fmla="*/ 0 w 43"/>
                  <a:gd name="T16" fmla="*/ 0 h 36"/>
                  <a:gd name="T17" fmla="*/ 43 w 43"/>
                  <a:gd name="T18" fmla="*/ 36 h 36"/>
                </a:gdLst>
                <a:ahLst/>
                <a:cxnLst>
                  <a:cxn ang="T10">
                    <a:pos x="T0" y="T1"/>
                  </a:cxn>
                  <a:cxn ang="T11">
                    <a:pos x="T2" y="T3"/>
                  </a:cxn>
                  <a:cxn ang="T12">
                    <a:pos x="T4" y="T5"/>
                  </a:cxn>
                  <a:cxn ang="T13">
                    <a:pos x="T6" y="T7"/>
                  </a:cxn>
                  <a:cxn ang="T14">
                    <a:pos x="T8" y="T9"/>
                  </a:cxn>
                </a:cxnLst>
                <a:rect l="T15" t="T16" r="T17" b="T18"/>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42" name="Freeform 61">
                <a:extLst>
                  <a:ext uri="{FF2B5EF4-FFF2-40B4-BE49-F238E27FC236}">
                    <a16:creationId xmlns:a16="http://schemas.microsoft.com/office/drawing/2014/main" id="{37698BC4-332F-4AA8-BE07-F7121E8A2CC1}"/>
                  </a:ext>
                </a:extLst>
              </p:cNvPr>
              <p:cNvSpPr>
                <a:spLocks/>
              </p:cNvSpPr>
              <p:nvPr/>
            </p:nvSpPr>
            <p:spPr bwMode="gray">
              <a:xfrm>
                <a:off x="4077" y="3342"/>
                <a:ext cx="24" cy="31"/>
              </a:xfrm>
              <a:custGeom>
                <a:avLst/>
                <a:gdLst>
                  <a:gd name="T0" fmla="*/ 9 w 32"/>
                  <a:gd name="T1" fmla="*/ 0 h 41"/>
                  <a:gd name="T2" fmla="*/ 0 w 32"/>
                  <a:gd name="T3" fmla="*/ 11 h 41"/>
                  <a:gd name="T4" fmla="*/ 7 w 32"/>
                  <a:gd name="T5" fmla="*/ 11 h 41"/>
                  <a:gd name="T6" fmla="*/ 7 w 32"/>
                  <a:gd name="T7" fmla="*/ 13 h 41"/>
                  <a:gd name="T8" fmla="*/ 7 w 32"/>
                  <a:gd name="T9" fmla="*/ 15 h 41"/>
                  <a:gd name="T10" fmla="*/ 12 w 32"/>
                  <a:gd name="T11" fmla="*/ 9 h 41"/>
                  <a:gd name="T12" fmla="*/ 10 w 32"/>
                  <a:gd name="T13" fmla="*/ 4 h 41"/>
                  <a:gd name="T14" fmla="*/ 9 w 32"/>
                  <a:gd name="T15" fmla="*/ 0 h 41"/>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41"/>
                  <a:gd name="T26" fmla="*/ 32 w 32"/>
                  <a:gd name="T27" fmla="*/ 41 h 4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43" name="Freeform 62">
                <a:extLst>
                  <a:ext uri="{FF2B5EF4-FFF2-40B4-BE49-F238E27FC236}">
                    <a16:creationId xmlns:a16="http://schemas.microsoft.com/office/drawing/2014/main" id="{0D6F6A17-DDB2-4D01-861D-9B4BA602EBF2}"/>
                  </a:ext>
                </a:extLst>
              </p:cNvPr>
              <p:cNvSpPr>
                <a:spLocks/>
              </p:cNvSpPr>
              <p:nvPr/>
            </p:nvSpPr>
            <p:spPr bwMode="gray">
              <a:xfrm>
                <a:off x="4111" y="3353"/>
                <a:ext cx="34" cy="24"/>
              </a:xfrm>
              <a:custGeom>
                <a:avLst/>
                <a:gdLst>
                  <a:gd name="T0" fmla="*/ 9 w 45"/>
                  <a:gd name="T1" fmla="*/ 0 h 32"/>
                  <a:gd name="T2" fmla="*/ 0 w 45"/>
                  <a:gd name="T3" fmla="*/ 3 h 32"/>
                  <a:gd name="T4" fmla="*/ 11 w 45"/>
                  <a:gd name="T5" fmla="*/ 13 h 32"/>
                  <a:gd name="T6" fmla="*/ 20 w 45"/>
                  <a:gd name="T7" fmla="*/ 10 h 32"/>
                  <a:gd name="T8" fmla="*/ 10 w 45"/>
                  <a:gd name="T9" fmla="*/ 4 h 32"/>
                  <a:gd name="T10" fmla="*/ 9 w 45"/>
                  <a:gd name="T11" fmla="*/ 0 h 32"/>
                  <a:gd name="T12" fmla="*/ 0 60000 65536"/>
                  <a:gd name="T13" fmla="*/ 0 60000 65536"/>
                  <a:gd name="T14" fmla="*/ 0 60000 65536"/>
                  <a:gd name="T15" fmla="*/ 0 60000 65536"/>
                  <a:gd name="T16" fmla="*/ 0 60000 65536"/>
                  <a:gd name="T17" fmla="*/ 0 60000 65536"/>
                  <a:gd name="T18" fmla="*/ 0 w 45"/>
                  <a:gd name="T19" fmla="*/ 0 h 32"/>
                  <a:gd name="T20" fmla="*/ 45 w 45"/>
                  <a:gd name="T21" fmla="*/ 32 h 32"/>
                </a:gdLst>
                <a:ahLst/>
                <a:cxnLst>
                  <a:cxn ang="T12">
                    <a:pos x="T0" y="T1"/>
                  </a:cxn>
                  <a:cxn ang="T13">
                    <a:pos x="T2" y="T3"/>
                  </a:cxn>
                  <a:cxn ang="T14">
                    <a:pos x="T4" y="T5"/>
                  </a:cxn>
                  <a:cxn ang="T15">
                    <a:pos x="T6" y="T7"/>
                  </a:cxn>
                  <a:cxn ang="T16">
                    <a:pos x="T8" y="T9"/>
                  </a:cxn>
                  <a:cxn ang="T17">
                    <a:pos x="T10" y="T11"/>
                  </a:cxn>
                </a:cxnLst>
                <a:rect l="T18" t="T19" r="T20" b="T21"/>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44" name="Freeform 63">
                <a:extLst>
                  <a:ext uri="{FF2B5EF4-FFF2-40B4-BE49-F238E27FC236}">
                    <a16:creationId xmlns:a16="http://schemas.microsoft.com/office/drawing/2014/main" id="{0152F9A5-5788-4577-94B6-BD27B2C88234}"/>
                  </a:ext>
                </a:extLst>
              </p:cNvPr>
              <p:cNvSpPr>
                <a:spLocks/>
              </p:cNvSpPr>
              <p:nvPr/>
            </p:nvSpPr>
            <p:spPr bwMode="gray">
              <a:xfrm>
                <a:off x="4062" y="3021"/>
                <a:ext cx="27" cy="55"/>
              </a:xfrm>
              <a:custGeom>
                <a:avLst/>
                <a:gdLst>
                  <a:gd name="T0" fmla="*/ 14 w 35"/>
                  <a:gd name="T1" fmla="*/ 0 h 74"/>
                  <a:gd name="T2" fmla="*/ 9 w 35"/>
                  <a:gd name="T3" fmla="*/ 6 h 74"/>
                  <a:gd name="T4" fmla="*/ 4 w 35"/>
                  <a:gd name="T5" fmla="*/ 15 h 74"/>
                  <a:gd name="T6" fmla="*/ 0 w 35"/>
                  <a:gd name="T7" fmla="*/ 25 h 74"/>
                  <a:gd name="T8" fmla="*/ 4 w 35"/>
                  <a:gd name="T9" fmla="*/ 30 h 74"/>
                  <a:gd name="T10" fmla="*/ 9 w 35"/>
                  <a:gd name="T11" fmla="*/ 25 h 74"/>
                  <a:gd name="T12" fmla="*/ 16 w 35"/>
                  <a:gd name="T13" fmla="*/ 13 h 74"/>
                  <a:gd name="T14" fmla="*/ 14 w 35"/>
                  <a:gd name="T15" fmla="*/ 0 h 74"/>
                  <a:gd name="T16" fmla="*/ 0 60000 65536"/>
                  <a:gd name="T17" fmla="*/ 0 60000 65536"/>
                  <a:gd name="T18" fmla="*/ 0 60000 65536"/>
                  <a:gd name="T19" fmla="*/ 0 60000 65536"/>
                  <a:gd name="T20" fmla="*/ 0 60000 65536"/>
                  <a:gd name="T21" fmla="*/ 0 60000 65536"/>
                  <a:gd name="T22" fmla="*/ 0 60000 65536"/>
                  <a:gd name="T23" fmla="*/ 0 60000 65536"/>
                  <a:gd name="T24" fmla="*/ 0 w 35"/>
                  <a:gd name="T25" fmla="*/ 0 h 74"/>
                  <a:gd name="T26" fmla="*/ 35 w 35"/>
                  <a:gd name="T27" fmla="*/ 74 h 7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45" name="Freeform 64">
                <a:extLst>
                  <a:ext uri="{FF2B5EF4-FFF2-40B4-BE49-F238E27FC236}">
                    <a16:creationId xmlns:a16="http://schemas.microsoft.com/office/drawing/2014/main" id="{9B983666-2310-4F9A-B59C-3684E4A5B6B1}"/>
                  </a:ext>
                </a:extLst>
              </p:cNvPr>
              <p:cNvSpPr>
                <a:spLocks/>
              </p:cNvSpPr>
              <p:nvPr/>
            </p:nvSpPr>
            <p:spPr bwMode="gray">
              <a:xfrm>
                <a:off x="4113" y="3012"/>
                <a:ext cx="19" cy="55"/>
              </a:xfrm>
              <a:custGeom>
                <a:avLst/>
                <a:gdLst>
                  <a:gd name="T0" fmla="*/ 6 w 25"/>
                  <a:gd name="T1" fmla="*/ 3 h 73"/>
                  <a:gd name="T2" fmla="*/ 2 w 25"/>
                  <a:gd name="T3" fmla="*/ 4 h 73"/>
                  <a:gd name="T4" fmla="*/ 0 w 25"/>
                  <a:gd name="T5" fmla="*/ 10 h 73"/>
                  <a:gd name="T6" fmla="*/ 6 w 25"/>
                  <a:gd name="T7" fmla="*/ 17 h 73"/>
                  <a:gd name="T8" fmla="*/ 11 w 25"/>
                  <a:gd name="T9" fmla="*/ 24 h 73"/>
                  <a:gd name="T10" fmla="*/ 7 w 25"/>
                  <a:gd name="T11" fmla="*/ 8 h 73"/>
                  <a:gd name="T12" fmla="*/ 6 w 25"/>
                  <a:gd name="T13" fmla="*/ 3 h 73"/>
                  <a:gd name="T14" fmla="*/ 0 60000 65536"/>
                  <a:gd name="T15" fmla="*/ 0 60000 65536"/>
                  <a:gd name="T16" fmla="*/ 0 60000 65536"/>
                  <a:gd name="T17" fmla="*/ 0 60000 65536"/>
                  <a:gd name="T18" fmla="*/ 0 60000 65536"/>
                  <a:gd name="T19" fmla="*/ 0 60000 65536"/>
                  <a:gd name="T20" fmla="*/ 0 60000 65536"/>
                  <a:gd name="T21" fmla="*/ 0 w 25"/>
                  <a:gd name="T22" fmla="*/ 0 h 73"/>
                  <a:gd name="T23" fmla="*/ 25 w 25"/>
                  <a:gd name="T24" fmla="*/ 73 h 7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46" name="Freeform 65">
                <a:extLst>
                  <a:ext uri="{FF2B5EF4-FFF2-40B4-BE49-F238E27FC236}">
                    <a16:creationId xmlns:a16="http://schemas.microsoft.com/office/drawing/2014/main" id="{0B00CD7B-6DB3-47DA-A020-AF669DC6ADF4}"/>
                  </a:ext>
                </a:extLst>
              </p:cNvPr>
              <p:cNvSpPr>
                <a:spLocks/>
              </p:cNvSpPr>
              <p:nvPr/>
            </p:nvSpPr>
            <p:spPr bwMode="gray">
              <a:xfrm>
                <a:off x="4135" y="2995"/>
                <a:ext cx="10" cy="25"/>
              </a:xfrm>
              <a:custGeom>
                <a:avLst/>
                <a:gdLst>
                  <a:gd name="T0" fmla="*/ 4 w 14"/>
                  <a:gd name="T1" fmla="*/ 0 h 33"/>
                  <a:gd name="T2" fmla="*/ 1 w 14"/>
                  <a:gd name="T3" fmla="*/ 5 h 33"/>
                  <a:gd name="T4" fmla="*/ 4 w 14"/>
                  <a:gd name="T5" fmla="*/ 11 h 33"/>
                  <a:gd name="T6" fmla="*/ 4 w 14"/>
                  <a:gd name="T7" fmla="*/ 0 h 33"/>
                  <a:gd name="T8" fmla="*/ 0 60000 65536"/>
                  <a:gd name="T9" fmla="*/ 0 60000 65536"/>
                  <a:gd name="T10" fmla="*/ 0 60000 65536"/>
                  <a:gd name="T11" fmla="*/ 0 60000 65536"/>
                  <a:gd name="T12" fmla="*/ 0 w 14"/>
                  <a:gd name="T13" fmla="*/ 0 h 33"/>
                  <a:gd name="T14" fmla="*/ 14 w 14"/>
                  <a:gd name="T15" fmla="*/ 33 h 33"/>
                </a:gdLst>
                <a:ahLst/>
                <a:cxnLst>
                  <a:cxn ang="T8">
                    <a:pos x="T0" y="T1"/>
                  </a:cxn>
                  <a:cxn ang="T9">
                    <a:pos x="T2" y="T3"/>
                  </a:cxn>
                  <a:cxn ang="T10">
                    <a:pos x="T4" y="T5"/>
                  </a:cxn>
                  <a:cxn ang="T11">
                    <a:pos x="T6" y="T7"/>
                  </a:cxn>
                </a:cxnLst>
                <a:rect l="T12" t="T13" r="T14" b="T15"/>
                <a:pathLst>
                  <a:path w="14" h="33">
                    <a:moveTo>
                      <a:pt x="11" y="0"/>
                    </a:moveTo>
                    <a:cubicBezTo>
                      <a:pt x="7" y="3"/>
                      <a:pt x="5" y="7"/>
                      <a:pt x="1" y="10"/>
                    </a:cubicBezTo>
                    <a:cubicBezTo>
                      <a:pt x="2" y="18"/>
                      <a:pt x="0" y="33"/>
                      <a:pt x="11" y="25"/>
                    </a:cubicBezTo>
                    <a:cubicBezTo>
                      <a:pt x="14" y="15"/>
                      <a:pt x="5" y="4"/>
                      <a:pt x="11"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47" name="Freeform 66">
                <a:extLst>
                  <a:ext uri="{FF2B5EF4-FFF2-40B4-BE49-F238E27FC236}">
                    <a16:creationId xmlns:a16="http://schemas.microsoft.com/office/drawing/2014/main" id="{9D28CB35-063D-45B4-A774-669EE28A8349}"/>
                  </a:ext>
                </a:extLst>
              </p:cNvPr>
              <p:cNvSpPr>
                <a:spLocks/>
              </p:cNvSpPr>
              <p:nvPr/>
            </p:nvSpPr>
            <p:spPr bwMode="gray">
              <a:xfrm>
                <a:off x="4145" y="3007"/>
                <a:ext cx="21" cy="48"/>
              </a:xfrm>
              <a:custGeom>
                <a:avLst/>
                <a:gdLst>
                  <a:gd name="T0" fmla="*/ 2 w 28"/>
                  <a:gd name="T1" fmla="*/ 0 h 64"/>
                  <a:gd name="T2" fmla="*/ 5 w 28"/>
                  <a:gd name="T3" fmla="*/ 5 h 64"/>
                  <a:gd name="T4" fmla="*/ 8 w 28"/>
                  <a:gd name="T5" fmla="*/ 9 h 64"/>
                  <a:gd name="T6" fmla="*/ 4 w 28"/>
                  <a:gd name="T7" fmla="*/ 16 h 64"/>
                  <a:gd name="T8" fmla="*/ 0 w 28"/>
                  <a:gd name="T9" fmla="*/ 23 h 64"/>
                  <a:gd name="T10" fmla="*/ 5 w 28"/>
                  <a:gd name="T11" fmla="*/ 24 h 64"/>
                  <a:gd name="T12" fmla="*/ 11 w 28"/>
                  <a:gd name="T13" fmla="*/ 10 h 64"/>
                  <a:gd name="T14" fmla="*/ 2 w 28"/>
                  <a:gd name="T15" fmla="*/ 0 h 64"/>
                  <a:gd name="T16" fmla="*/ 0 60000 65536"/>
                  <a:gd name="T17" fmla="*/ 0 60000 65536"/>
                  <a:gd name="T18" fmla="*/ 0 60000 65536"/>
                  <a:gd name="T19" fmla="*/ 0 60000 65536"/>
                  <a:gd name="T20" fmla="*/ 0 60000 65536"/>
                  <a:gd name="T21" fmla="*/ 0 60000 65536"/>
                  <a:gd name="T22" fmla="*/ 0 60000 65536"/>
                  <a:gd name="T23" fmla="*/ 0 60000 65536"/>
                  <a:gd name="T24" fmla="*/ 0 w 28"/>
                  <a:gd name="T25" fmla="*/ 0 h 64"/>
                  <a:gd name="T26" fmla="*/ 28 w 28"/>
                  <a:gd name="T27" fmla="*/ 64 h 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48" name="Freeform 67">
                <a:extLst>
                  <a:ext uri="{FF2B5EF4-FFF2-40B4-BE49-F238E27FC236}">
                    <a16:creationId xmlns:a16="http://schemas.microsoft.com/office/drawing/2014/main" id="{7A5D74B0-7BAB-4550-91D7-FB2F3569A3B5}"/>
                  </a:ext>
                </a:extLst>
              </p:cNvPr>
              <p:cNvSpPr>
                <a:spLocks/>
              </p:cNvSpPr>
              <p:nvPr/>
            </p:nvSpPr>
            <p:spPr bwMode="gray">
              <a:xfrm>
                <a:off x="3876" y="3076"/>
                <a:ext cx="12" cy="27"/>
              </a:xfrm>
              <a:custGeom>
                <a:avLst/>
                <a:gdLst>
                  <a:gd name="T0" fmla="*/ 5 w 16"/>
                  <a:gd name="T1" fmla="*/ 2 h 36"/>
                  <a:gd name="T2" fmla="*/ 0 w 16"/>
                  <a:gd name="T3" fmla="*/ 3 h 36"/>
                  <a:gd name="T4" fmla="*/ 3 w 16"/>
                  <a:gd name="T5" fmla="*/ 9 h 36"/>
                  <a:gd name="T6" fmla="*/ 5 w 16"/>
                  <a:gd name="T7" fmla="*/ 2 h 36"/>
                  <a:gd name="T8" fmla="*/ 0 60000 65536"/>
                  <a:gd name="T9" fmla="*/ 0 60000 65536"/>
                  <a:gd name="T10" fmla="*/ 0 60000 65536"/>
                  <a:gd name="T11" fmla="*/ 0 60000 65536"/>
                  <a:gd name="T12" fmla="*/ 0 w 16"/>
                  <a:gd name="T13" fmla="*/ 0 h 36"/>
                  <a:gd name="T14" fmla="*/ 16 w 16"/>
                  <a:gd name="T15" fmla="*/ 36 h 36"/>
                </a:gdLst>
                <a:ahLst/>
                <a:cxnLst>
                  <a:cxn ang="T8">
                    <a:pos x="T0" y="T1"/>
                  </a:cxn>
                  <a:cxn ang="T9">
                    <a:pos x="T2" y="T3"/>
                  </a:cxn>
                  <a:cxn ang="T10">
                    <a:pos x="T4" y="T5"/>
                  </a:cxn>
                  <a:cxn ang="T11">
                    <a:pos x="T6" y="T7"/>
                  </a:cxn>
                </a:cxnLst>
                <a:rect l="T12" t="T13" r="T14" b="T15"/>
                <a:pathLst>
                  <a:path w="16" h="36">
                    <a:moveTo>
                      <a:pt x="14" y="3"/>
                    </a:moveTo>
                    <a:cubicBezTo>
                      <a:pt x="7" y="0"/>
                      <a:pt x="4" y="1"/>
                      <a:pt x="0" y="7"/>
                    </a:cubicBezTo>
                    <a:cubicBezTo>
                      <a:pt x="3" y="14"/>
                      <a:pt x="2" y="17"/>
                      <a:pt x="8" y="22"/>
                    </a:cubicBezTo>
                    <a:cubicBezTo>
                      <a:pt x="16" y="36"/>
                      <a:pt x="11" y="7"/>
                      <a:pt x="14" y="3"/>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49" name="Freeform 68">
                <a:extLst>
                  <a:ext uri="{FF2B5EF4-FFF2-40B4-BE49-F238E27FC236}">
                    <a16:creationId xmlns:a16="http://schemas.microsoft.com/office/drawing/2014/main" id="{131D115C-D484-4AF9-95FF-2AE13A8DD15C}"/>
                  </a:ext>
                </a:extLst>
              </p:cNvPr>
              <p:cNvSpPr>
                <a:spLocks/>
              </p:cNvSpPr>
              <p:nvPr/>
            </p:nvSpPr>
            <p:spPr bwMode="gray">
              <a:xfrm>
                <a:off x="3866" y="3053"/>
                <a:ext cx="10" cy="15"/>
              </a:xfrm>
              <a:custGeom>
                <a:avLst/>
                <a:gdLst>
                  <a:gd name="T0" fmla="*/ 5 w 13"/>
                  <a:gd name="T1" fmla="*/ 2 h 20"/>
                  <a:gd name="T2" fmla="*/ 1 w 13"/>
                  <a:gd name="T3" fmla="*/ 4 h 20"/>
                  <a:gd name="T4" fmla="*/ 4 w 13"/>
                  <a:gd name="T5" fmla="*/ 8 h 20"/>
                  <a:gd name="T6" fmla="*/ 5 w 13"/>
                  <a:gd name="T7" fmla="*/ 2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50" name="Freeform 69">
                <a:extLst>
                  <a:ext uri="{FF2B5EF4-FFF2-40B4-BE49-F238E27FC236}">
                    <a16:creationId xmlns:a16="http://schemas.microsoft.com/office/drawing/2014/main" id="{8D3A8702-3DB5-4F06-ABB9-5DDBCD8E8477}"/>
                  </a:ext>
                </a:extLst>
              </p:cNvPr>
              <p:cNvSpPr>
                <a:spLocks/>
              </p:cNvSpPr>
              <p:nvPr/>
            </p:nvSpPr>
            <p:spPr bwMode="gray">
              <a:xfrm>
                <a:off x="3862" y="3035"/>
                <a:ext cx="12" cy="14"/>
              </a:xfrm>
              <a:custGeom>
                <a:avLst/>
                <a:gdLst>
                  <a:gd name="T0" fmla="*/ 4 w 16"/>
                  <a:gd name="T1" fmla="*/ 2 h 19"/>
                  <a:gd name="T2" fmla="*/ 0 w 16"/>
                  <a:gd name="T3" fmla="*/ 4 h 19"/>
                  <a:gd name="T4" fmla="*/ 5 w 16"/>
                  <a:gd name="T5" fmla="*/ 7 h 19"/>
                  <a:gd name="T6" fmla="*/ 4 w 16"/>
                  <a:gd name="T7" fmla="*/ 2 h 19"/>
                  <a:gd name="T8" fmla="*/ 0 60000 65536"/>
                  <a:gd name="T9" fmla="*/ 0 60000 65536"/>
                  <a:gd name="T10" fmla="*/ 0 60000 65536"/>
                  <a:gd name="T11" fmla="*/ 0 60000 65536"/>
                  <a:gd name="T12" fmla="*/ 0 w 16"/>
                  <a:gd name="T13" fmla="*/ 0 h 19"/>
                  <a:gd name="T14" fmla="*/ 16 w 16"/>
                  <a:gd name="T15" fmla="*/ 19 h 19"/>
                </a:gdLst>
                <a:ahLst/>
                <a:cxnLst>
                  <a:cxn ang="T8">
                    <a:pos x="T0" y="T1"/>
                  </a:cxn>
                  <a:cxn ang="T9">
                    <a:pos x="T2" y="T3"/>
                  </a:cxn>
                  <a:cxn ang="T10">
                    <a:pos x="T4" y="T5"/>
                  </a:cxn>
                  <a:cxn ang="T11">
                    <a:pos x="T6" y="T7"/>
                  </a:cxn>
                </a:cxnLst>
                <a:rect l="T12" t="T13" r="T14" b="T15"/>
                <a:pathLst>
                  <a:path w="16" h="19">
                    <a:moveTo>
                      <a:pt x="10" y="5"/>
                    </a:moveTo>
                    <a:cubicBezTo>
                      <a:pt x="4" y="0"/>
                      <a:pt x="1" y="3"/>
                      <a:pt x="0" y="10"/>
                    </a:cubicBezTo>
                    <a:cubicBezTo>
                      <a:pt x="4" y="15"/>
                      <a:pt x="7" y="16"/>
                      <a:pt x="12" y="19"/>
                    </a:cubicBezTo>
                    <a:cubicBezTo>
                      <a:pt x="16" y="12"/>
                      <a:pt x="14" y="12"/>
                      <a:pt x="10" y="5"/>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51" name="Freeform 70">
                <a:extLst>
                  <a:ext uri="{FF2B5EF4-FFF2-40B4-BE49-F238E27FC236}">
                    <a16:creationId xmlns:a16="http://schemas.microsoft.com/office/drawing/2014/main" id="{CA50305E-11D6-4487-BFDB-020B546C74F1}"/>
                  </a:ext>
                </a:extLst>
              </p:cNvPr>
              <p:cNvSpPr>
                <a:spLocks/>
              </p:cNvSpPr>
              <p:nvPr/>
            </p:nvSpPr>
            <p:spPr bwMode="gray">
              <a:xfrm>
                <a:off x="3850" y="2995"/>
                <a:ext cx="11" cy="19"/>
              </a:xfrm>
              <a:custGeom>
                <a:avLst/>
                <a:gdLst>
                  <a:gd name="T0" fmla="*/ 3 w 14"/>
                  <a:gd name="T1" fmla="*/ 0 h 25"/>
                  <a:gd name="T2" fmla="*/ 0 w 14"/>
                  <a:gd name="T3" fmla="*/ 6 h 25"/>
                  <a:gd name="T4" fmla="*/ 6 w 14"/>
                  <a:gd name="T5" fmla="*/ 11 h 25"/>
                  <a:gd name="T6" fmla="*/ 3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52" name="Freeform 71">
                <a:extLst>
                  <a:ext uri="{FF2B5EF4-FFF2-40B4-BE49-F238E27FC236}">
                    <a16:creationId xmlns:a16="http://schemas.microsoft.com/office/drawing/2014/main" id="{4ED9C274-C40A-410F-A965-E3B4E957A406}"/>
                  </a:ext>
                </a:extLst>
              </p:cNvPr>
              <p:cNvSpPr>
                <a:spLocks/>
              </p:cNvSpPr>
              <p:nvPr/>
            </p:nvSpPr>
            <p:spPr bwMode="gray">
              <a:xfrm>
                <a:off x="3852" y="3020"/>
                <a:ext cx="16" cy="13"/>
              </a:xfrm>
              <a:custGeom>
                <a:avLst/>
                <a:gdLst>
                  <a:gd name="T0" fmla="*/ 5 w 22"/>
                  <a:gd name="T1" fmla="*/ 0 h 18"/>
                  <a:gd name="T2" fmla="*/ 7 w 22"/>
                  <a:gd name="T3" fmla="*/ 7 h 18"/>
                  <a:gd name="T4" fmla="*/ 5 w 22"/>
                  <a:gd name="T5" fmla="*/ 2 h 18"/>
                  <a:gd name="T6" fmla="*/ 5 w 22"/>
                  <a:gd name="T7" fmla="*/ 0 h 18"/>
                  <a:gd name="T8" fmla="*/ 0 60000 65536"/>
                  <a:gd name="T9" fmla="*/ 0 60000 65536"/>
                  <a:gd name="T10" fmla="*/ 0 60000 65536"/>
                  <a:gd name="T11" fmla="*/ 0 60000 65536"/>
                  <a:gd name="T12" fmla="*/ 0 w 22"/>
                  <a:gd name="T13" fmla="*/ 0 h 18"/>
                  <a:gd name="T14" fmla="*/ 22 w 22"/>
                  <a:gd name="T15" fmla="*/ 18 h 18"/>
                </a:gdLst>
                <a:ahLst/>
                <a:cxnLst>
                  <a:cxn ang="T8">
                    <a:pos x="T0" y="T1"/>
                  </a:cxn>
                  <a:cxn ang="T9">
                    <a:pos x="T2" y="T3"/>
                  </a:cxn>
                  <a:cxn ang="T10">
                    <a:pos x="T4" y="T5"/>
                  </a:cxn>
                  <a:cxn ang="T11">
                    <a:pos x="T6" y="T7"/>
                  </a:cxn>
                </a:cxnLst>
                <a:rect l="T12" t="T13" r="T14" b="T15"/>
                <a:pathLst>
                  <a:path w="22" h="18">
                    <a:moveTo>
                      <a:pt x="13" y="0"/>
                    </a:moveTo>
                    <a:cubicBezTo>
                      <a:pt x="0" y="8"/>
                      <a:pt x="9" y="12"/>
                      <a:pt x="19" y="18"/>
                    </a:cubicBezTo>
                    <a:cubicBezTo>
                      <a:pt x="20" y="11"/>
                      <a:pt x="22" y="8"/>
                      <a:pt x="14" y="6"/>
                    </a:cubicBezTo>
                    <a:cubicBezTo>
                      <a:pt x="9" y="3"/>
                      <a:pt x="9" y="5"/>
                      <a:pt x="13"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53" name="Freeform 72">
                <a:extLst>
                  <a:ext uri="{FF2B5EF4-FFF2-40B4-BE49-F238E27FC236}">
                    <a16:creationId xmlns:a16="http://schemas.microsoft.com/office/drawing/2014/main" id="{2387B67D-250A-4F61-8D33-244D76EE0528}"/>
                  </a:ext>
                </a:extLst>
              </p:cNvPr>
              <p:cNvSpPr>
                <a:spLocks/>
              </p:cNvSpPr>
              <p:nvPr/>
            </p:nvSpPr>
            <p:spPr bwMode="gray">
              <a:xfrm>
                <a:off x="4688" y="3643"/>
                <a:ext cx="45" cy="60"/>
              </a:xfrm>
              <a:custGeom>
                <a:avLst/>
                <a:gdLst>
                  <a:gd name="T0" fmla="*/ 5 w 60"/>
                  <a:gd name="T1" fmla="*/ 3 h 81"/>
                  <a:gd name="T2" fmla="*/ 2 w 60"/>
                  <a:gd name="T3" fmla="*/ 7 h 81"/>
                  <a:gd name="T4" fmla="*/ 6 w 60"/>
                  <a:gd name="T5" fmla="*/ 16 h 81"/>
                  <a:gd name="T6" fmla="*/ 11 w 60"/>
                  <a:gd name="T7" fmla="*/ 22 h 81"/>
                  <a:gd name="T8" fmla="*/ 17 w 60"/>
                  <a:gd name="T9" fmla="*/ 26 h 81"/>
                  <a:gd name="T10" fmla="*/ 22 w 60"/>
                  <a:gd name="T11" fmla="*/ 33 h 81"/>
                  <a:gd name="T12" fmla="*/ 22 w 60"/>
                  <a:gd name="T13" fmla="*/ 23 h 81"/>
                  <a:gd name="T14" fmla="*/ 18 w 60"/>
                  <a:gd name="T15" fmla="*/ 15 h 81"/>
                  <a:gd name="T16" fmla="*/ 11 w 60"/>
                  <a:gd name="T17" fmla="*/ 7 h 81"/>
                  <a:gd name="T18" fmla="*/ 5 w 60"/>
                  <a:gd name="T19" fmla="*/ 3 h 8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0"/>
                  <a:gd name="T31" fmla="*/ 0 h 81"/>
                  <a:gd name="T32" fmla="*/ 60 w 60"/>
                  <a:gd name="T33" fmla="*/ 81 h 8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54" name="Freeform 73">
                <a:extLst>
                  <a:ext uri="{FF2B5EF4-FFF2-40B4-BE49-F238E27FC236}">
                    <a16:creationId xmlns:a16="http://schemas.microsoft.com/office/drawing/2014/main" id="{ADA737A8-40C3-41D2-844D-E00525BFA54A}"/>
                  </a:ext>
                </a:extLst>
              </p:cNvPr>
              <p:cNvSpPr>
                <a:spLocks/>
              </p:cNvSpPr>
              <p:nvPr/>
            </p:nvSpPr>
            <p:spPr bwMode="gray">
              <a:xfrm>
                <a:off x="4919" y="3594"/>
                <a:ext cx="53" cy="46"/>
              </a:xfrm>
              <a:custGeom>
                <a:avLst/>
                <a:gdLst>
                  <a:gd name="T0" fmla="*/ 12 w 71"/>
                  <a:gd name="T1" fmla="*/ 10 h 61"/>
                  <a:gd name="T2" fmla="*/ 5 w 71"/>
                  <a:gd name="T3" fmla="*/ 14 h 61"/>
                  <a:gd name="T4" fmla="*/ 1 w 71"/>
                  <a:gd name="T5" fmla="*/ 19 h 61"/>
                  <a:gd name="T6" fmla="*/ 5 w 71"/>
                  <a:gd name="T7" fmla="*/ 25 h 61"/>
                  <a:gd name="T8" fmla="*/ 12 w 71"/>
                  <a:gd name="T9" fmla="*/ 19 h 61"/>
                  <a:gd name="T10" fmla="*/ 16 w 71"/>
                  <a:gd name="T11" fmla="*/ 10 h 61"/>
                  <a:gd name="T12" fmla="*/ 23 w 71"/>
                  <a:gd name="T13" fmla="*/ 0 h 61"/>
                  <a:gd name="T14" fmla="*/ 30 w 71"/>
                  <a:gd name="T15" fmla="*/ 5 h 61"/>
                  <a:gd name="T16" fmla="*/ 14 w 71"/>
                  <a:gd name="T17" fmla="*/ 10 h 61"/>
                  <a:gd name="T18" fmla="*/ 12 w 71"/>
                  <a:gd name="T19" fmla="*/ 10 h 6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1"/>
                  <a:gd name="T31" fmla="*/ 0 h 61"/>
                  <a:gd name="T32" fmla="*/ 71 w 71"/>
                  <a:gd name="T33" fmla="*/ 61 h 6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55" name="Freeform 74">
                <a:extLst>
                  <a:ext uri="{FF2B5EF4-FFF2-40B4-BE49-F238E27FC236}">
                    <a16:creationId xmlns:a16="http://schemas.microsoft.com/office/drawing/2014/main" id="{67FACF7D-C608-46FB-A199-6EC96996DCB0}"/>
                  </a:ext>
                </a:extLst>
              </p:cNvPr>
              <p:cNvSpPr>
                <a:spLocks/>
              </p:cNvSpPr>
              <p:nvPr/>
            </p:nvSpPr>
            <p:spPr bwMode="gray">
              <a:xfrm>
                <a:off x="4759" y="3569"/>
                <a:ext cx="17" cy="23"/>
              </a:xfrm>
              <a:custGeom>
                <a:avLst/>
                <a:gdLst>
                  <a:gd name="T0" fmla="*/ 4 w 23"/>
                  <a:gd name="T1" fmla="*/ 0 h 30"/>
                  <a:gd name="T2" fmla="*/ 0 w 23"/>
                  <a:gd name="T3" fmla="*/ 6 h 30"/>
                  <a:gd name="T4" fmla="*/ 5 w 23"/>
                  <a:gd name="T5" fmla="*/ 14 h 30"/>
                  <a:gd name="T6" fmla="*/ 4 w 23"/>
                  <a:gd name="T7" fmla="*/ 0 h 30"/>
                  <a:gd name="T8" fmla="*/ 0 60000 65536"/>
                  <a:gd name="T9" fmla="*/ 0 60000 65536"/>
                  <a:gd name="T10" fmla="*/ 0 60000 65536"/>
                  <a:gd name="T11" fmla="*/ 0 60000 65536"/>
                  <a:gd name="T12" fmla="*/ 0 w 23"/>
                  <a:gd name="T13" fmla="*/ 0 h 30"/>
                  <a:gd name="T14" fmla="*/ 23 w 23"/>
                  <a:gd name="T15" fmla="*/ 30 h 30"/>
                </a:gdLst>
                <a:ahLst/>
                <a:cxnLst>
                  <a:cxn ang="T8">
                    <a:pos x="T0" y="T1"/>
                  </a:cxn>
                  <a:cxn ang="T9">
                    <a:pos x="T2" y="T3"/>
                  </a:cxn>
                  <a:cxn ang="T10">
                    <a:pos x="T4" y="T5"/>
                  </a:cxn>
                  <a:cxn ang="T11">
                    <a:pos x="T6" y="T7"/>
                  </a:cxn>
                </a:cxnLst>
                <a:rect l="T12" t="T13" r="T14" b="T15"/>
                <a:pathLst>
                  <a:path w="23" h="30">
                    <a:moveTo>
                      <a:pt x="9" y="0"/>
                    </a:moveTo>
                    <a:cubicBezTo>
                      <a:pt x="8" y="7"/>
                      <a:pt x="3" y="8"/>
                      <a:pt x="0" y="14"/>
                    </a:cubicBezTo>
                    <a:cubicBezTo>
                      <a:pt x="3" y="21"/>
                      <a:pt x="8" y="24"/>
                      <a:pt x="12" y="30"/>
                    </a:cubicBezTo>
                    <a:cubicBezTo>
                      <a:pt x="23" y="15"/>
                      <a:pt x="4" y="9"/>
                      <a:pt x="9"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56" name="Freeform 75">
                <a:extLst>
                  <a:ext uri="{FF2B5EF4-FFF2-40B4-BE49-F238E27FC236}">
                    <a16:creationId xmlns:a16="http://schemas.microsoft.com/office/drawing/2014/main" id="{C96D2989-C419-42C0-BD03-1BE1B354963F}"/>
                  </a:ext>
                </a:extLst>
              </p:cNvPr>
              <p:cNvSpPr>
                <a:spLocks/>
              </p:cNvSpPr>
              <p:nvPr/>
            </p:nvSpPr>
            <p:spPr bwMode="gray">
              <a:xfrm>
                <a:off x="4751" y="3547"/>
                <a:ext cx="20" cy="17"/>
              </a:xfrm>
              <a:custGeom>
                <a:avLst/>
                <a:gdLst>
                  <a:gd name="T0" fmla="*/ 9 w 26"/>
                  <a:gd name="T1" fmla="*/ 0 h 23"/>
                  <a:gd name="T2" fmla="*/ 0 w 26"/>
                  <a:gd name="T3" fmla="*/ 5 h 23"/>
                  <a:gd name="T4" fmla="*/ 9 w 26"/>
                  <a:gd name="T5" fmla="*/ 8 h 23"/>
                  <a:gd name="T6" fmla="*/ 9 w 26"/>
                  <a:gd name="T7" fmla="*/ 0 h 23"/>
                  <a:gd name="T8" fmla="*/ 0 60000 65536"/>
                  <a:gd name="T9" fmla="*/ 0 60000 65536"/>
                  <a:gd name="T10" fmla="*/ 0 60000 65536"/>
                  <a:gd name="T11" fmla="*/ 0 60000 65536"/>
                  <a:gd name="T12" fmla="*/ 0 w 26"/>
                  <a:gd name="T13" fmla="*/ 0 h 23"/>
                  <a:gd name="T14" fmla="*/ 26 w 26"/>
                  <a:gd name="T15" fmla="*/ 23 h 23"/>
                </a:gdLst>
                <a:ahLst/>
                <a:cxnLst>
                  <a:cxn ang="T8">
                    <a:pos x="T0" y="T1"/>
                  </a:cxn>
                  <a:cxn ang="T9">
                    <a:pos x="T2" y="T3"/>
                  </a:cxn>
                  <a:cxn ang="T10">
                    <a:pos x="T4" y="T5"/>
                  </a:cxn>
                  <a:cxn ang="T11">
                    <a:pos x="T6" y="T7"/>
                  </a:cxn>
                </a:cxnLst>
                <a:rect l="T12" t="T13" r="T14" b="T15"/>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57" name="Freeform 76">
                <a:extLst>
                  <a:ext uri="{FF2B5EF4-FFF2-40B4-BE49-F238E27FC236}">
                    <a16:creationId xmlns:a16="http://schemas.microsoft.com/office/drawing/2014/main" id="{046C6CF8-A5DA-40F0-82B4-4B3A03C910B1}"/>
                  </a:ext>
                </a:extLst>
              </p:cNvPr>
              <p:cNvSpPr>
                <a:spLocks/>
              </p:cNvSpPr>
              <p:nvPr/>
            </p:nvSpPr>
            <p:spPr bwMode="gray">
              <a:xfrm>
                <a:off x="4598" y="3353"/>
                <a:ext cx="24" cy="33"/>
              </a:xfrm>
              <a:custGeom>
                <a:avLst/>
                <a:gdLst>
                  <a:gd name="T0" fmla="*/ 12 w 32"/>
                  <a:gd name="T1" fmla="*/ 0 h 44"/>
                  <a:gd name="T2" fmla="*/ 4 w 32"/>
                  <a:gd name="T3" fmla="*/ 4 h 44"/>
                  <a:gd name="T4" fmla="*/ 5 w 32"/>
                  <a:gd name="T5" fmla="*/ 14 h 44"/>
                  <a:gd name="T6" fmla="*/ 10 w 32"/>
                  <a:gd name="T7" fmla="*/ 15 h 44"/>
                  <a:gd name="T8" fmla="*/ 12 w 32"/>
                  <a:gd name="T9" fmla="*/ 0 h 44"/>
                  <a:gd name="T10" fmla="*/ 0 60000 65536"/>
                  <a:gd name="T11" fmla="*/ 0 60000 65536"/>
                  <a:gd name="T12" fmla="*/ 0 60000 65536"/>
                  <a:gd name="T13" fmla="*/ 0 60000 65536"/>
                  <a:gd name="T14" fmla="*/ 0 60000 65536"/>
                  <a:gd name="T15" fmla="*/ 0 w 32"/>
                  <a:gd name="T16" fmla="*/ 0 h 44"/>
                  <a:gd name="T17" fmla="*/ 32 w 32"/>
                  <a:gd name="T18" fmla="*/ 44 h 44"/>
                </a:gdLst>
                <a:ahLst/>
                <a:cxnLst>
                  <a:cxn ang="T10">
                    <a:pos x="T0" y="T1"/>
                  </a:cxn>
                  <a:cxn ang="T11">
                    <a:pos x="T2" y="T3"/>
                  </a:cxn>
                  <a:cxn ang="T12">
                    <a:pos x="T4" y="T5"/>
                  </a:cxn>
                  <a:cxn ang="T13">
                    <a:pos x="T6" y="T7"/>
                  </a:cxn>
                  <a:cxn ang="T14">
                    <a:pos x="T8" y="T9"/>
                  </a:cxn>
                </a:cxnLst>
                <a:rect l="T15" t="T16" r="T17" b="T18"/>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58" name="Freeform 77">
                <a:extLst>
                  <a:ext uri="{FF2B5EF4-FFF2-40B4-BE49-F238E27FC236}">
                    <a16:creationId xmlns:a16="http://schemas.microsoft.com/office/drawing/2014/main" id="{AB410FD2-47DC-4573-AAD5-5132797F90A0}"/>
                  </a:ext>
                </a:extLst>
              </p:cNvPr>
              <p:cNvSpPr>
                <a:spLocks/>
              </p:cNvSpPr>
              <p:nvPr/>
            </p:nvSpPr>
            <p:spPr bwMode="gray">
              <a:xfrm>
                <a:off x="4632" y="3396"/>
                <a:ext cx="26" cy="33"/>
              </a:xfrm>
              <a:custGeom>
                <a:avLst/>
                <a:gdLst>
                  <a:gd name="T0" fmla="*/ 14 w 34"/>
                  <a:gd name="T1" fmla="*/ 0 h 44"/>
                  <a:gd name="T2" fmla="*/ 5 w 34"/>
                  <a:gd name="T3" fmla="*/ 4 h 44"/>
                  <a:gd name="T4" fmla="*/ 6 w 34"/>
                  <a:gd name="T5" fmla="*/ 14 h 44"/>
                  <a:gd name="T6" fmla="*/ 11 w 34"/>
                  <a:gd name="T7" fmla="*/ 15 h 44"/>
                  <a:gd name="T8" fmla="*/ 14 w 34"/>
                  <a:gd name="T9" fmla="*/ 0 h 44"/>
                  <a:gd name="T10" fmla="*/ 0 60000 65536"/>
                  <a:gd name="T11" fmla="*/ 0 60000 65536"/>
                  <a:gd name="T12" fmla="*/ 0 60000 65536"/>
                  <a:gd name="T13" fmla="*/ 0 60000 65536"/>
                  <a:gd name="T14" fmla="*/ 0 60000 65536"/>
                  <a:gd name="T15" fmla="*/ 0 w 34"/>
                  <a:gd name="T16" fmla="*/ 0 h 44"/>
                  <a:gd name="T17" fmla="*/ 34 w 34"/>
                  <a:gd name="T18" fmla="*/ 44 h 44"/>
                </a:gdLst>
                <a:ahLst/>
                <a:cxnLst>
                  <a:cxn ang="T10">
                    <a:pos x="T0" y="T1"/>
                  </a:cxn>
                  <a:cxn ang="T11">
                    <a:pos x="T2" y="T3"/>
                  </a:cxn>
                  <a:cxn ang="T12">
                    <a:pos x="T4" y="T5"/>
                  </a:cxn>
                  <a:cxn ang="T13">
                    <a:pos x="T6" y="T7"/>
                  </a:cxn>
                  <a:cxn ang="T14">
                    <a:pos x="T8" y="T9"/>
                  </a:cxn>
                </a:cxnLst>
                <a:rect l="T15" t="T16" r="T17" b="T18"/>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59" name="Freeform 78">
                <a:extLst>
                  <a:ext uri="{FF2B5EF4-FFF2-40B4-BE49-F238E27FC236}">
                    <a16:creationId xmlns:a16="http://schemas.microsoft.com/office/drawing/2014/main" id="{C9E75FC2-C287-4E3D-BDCB-EB8DE214ADE8}"/>
                  </a:ext>
                </a:extLst>
              </p:cNvPr>
              <p:cNvSpPr>
                <a:spLocks/>
              </p:cNvSpPr>
              <p:nvPr/>
            </p:nvSpPr>
            <p:spPr bwMode="gray">
              <a:xfrm>
                <a:off x="4659" y="3459"/>
                <a:ext cx="28" cy="28"/>
              </a:xfrm>
              <a:custGeom>
                <a:avLst/>
                <a:gdLst>
                  <a:gd name="T0" fmla="*/ 13 w 38"/>
                  <a:gd name="T1" fmla="*/ 2 h 37"/>
                  <a:gd name="T2" fmla="*/ 4 w 38"/>
                  <a:gd name="T3" fmla="*/ 2 h 37"/>
                  <a:gd name="T4" fmla="*/ 5 w 38"/>
                  <a:gd name="T5" fmla="*/ 11 h 37"/>
                  <a:gd name="T6" fmla="*/ 10 w 38"/>
                  <a:gd name="T7" fmla="*/ 13 h 37"/>
                  <a:gd name="T8" fmla="*/ 13 w 38"/>
                  <a:gd name="T9" fmla="*/ 2 h 37"/>
                  <a:gd name="T10" fmla="*/ 0 60000 65536"/>
                  <a:gd name="T11" fmla="*/ 0 60000 65536"/>
                  <a:gd name="T12" fmla="*/ 0 60000 65536"/>
                  <a:gd name="T13" fmla="*/ 0 60000 65536"/>
                  <a:gd name="T14" fmla="*/ 0 60000 65536"/>
                  <a:gd name="T15" fmla="*/ 0 w 38"/>
                  <a:gd name="T16" fmla="*/ 0 h 37"/>
                  <a:gd name="T17" fmla="*/ 38 w 38"/>
                  <a:gd name="T18" fmla="*/ 37 h 37"/>
                </a:gdLst>
                <a:ahLst/>
                <a:cxnLst>
                  <a:cxn ang="T10">
                    <a:pos x="T0" y="T1"/>
                  </a:cxn>
                  <a:cxn ang="T11">
                    <a:pos x="T2" y="T3"/>
                  </a:cxn>
                  <a:cxn ang="T12">
                    <a:pos x="T4" y="T5"/>
                  </a:cxn>
                  <a:cxn ang="T13">
                    <a:pos x="T6" y="T7"/>
                  </a:cxn>
                  <a:cxn ang="T14">
                    <a:pos x="T8" y="T9"/>
                  </a:cxn>
                </a:cxnLst>
                <a:rect l="T15" t="T16" r="T17" b="T18"/>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60" name="Freeform 79">
                <a:extLst>
                  <a:ext uri="{FF2B5EF4-FFF2-40B4-BE49-F238E27FC236}">
                    <a16:creationId xmlns:a16="http://schemas.microsoft.com/office/drawing/2014/main" id="{D9CC9739-FD4C-4561-8986-7DC4601C9B1E}"/>
                  </a:ext>
                </a:extLst>
              </p:cNvPr>
              <p:cNvSpPr>
                <a:spLocks/>
              </p:cNvSpPr>
              <p:nvPr/>
            </p:nvSpPr>
            <p:spPr bwMode="gray">
              <a:xfrm>
                <a:off x="4693" y="3449"/>
                <a:ext cx="28" cy="26"/>
              </a:xfrm>
              <a:custGeom>
                <a:avLst/>
                <a:gdLst>
                  <a:gd name="T0" fmla="*/ 13 w 38"/>
                  <a:gd name="T1" fmla="*/ 2 h 34"/>
                  <a:gd name="T2" fmla="*/ 4 w 38"/>
                  <a:gd name="T3" fmla="*/ 2 h 34"/>
                  <a:gd name="T4" fmla="*/ 7 w 38"/>
                  <a:gd name="T5" fmla="*/ 10 h 34"/>
                  <a:gd name="T6" fmla="*/ 11 w 38"/>
                  <a:gd name="T7" fmla="*/ 10 h 34"/>
                  <a:gd name="T8" fmla="*/ 13 w 38"/>
                  <a:gd name="T9" fmla="*/ 2 h 34"/>
                  <a:gd name="T10" fmla="*/ 0 60000 65536"/>
                  <a:gd name="T11" fmla="*/ 0 60000 65536"/>
                  <a:gd name="T12" fmla="*/ 0 60000 65536"/>
                  <a:gd name="T13" fmla="*/ 0 60000 65536"/>
                  <a:gd name="T14" fmla="*/ 0 60000 65536"/>
                  <a:gd name="T15" fmla="*/ 0 w 38"/>
                  <a:gd name="T16" fmla="*/ 0 h 34"/>
                  <a:gd name="T17" fmla="*/ 38 w 38"/>
                  <a:gd name="T18" fmla="*/ 34 h 34"/>
                </a:gdLst>
                <a:ahLst/>
                <a:cxnLst>
                  <a:cxn ang="T10">
                    <a:pos x="T0" y="T1"/>
                  </a:cxn>
                  <a:cxn ang="T11">
                    <a:pos x="T2" y="T3"/>
                  </a:cxn>
                  <a:cxn ang="T12">
                    <a:pos x="T4" y="T5"/>
                  </a:cxn>
                  <a:cxn ang="T13">
                    <a:pos x="T6" y="T7"/>
                  </a:cxn>
                  <a:cxn ang="T14">
                    <a:pos x="T8" y="T9"/>
                  </a:cxn>
                </a:cxnLst>
                <a:rect l="T15" t="T16" r="T17" b="T18"/>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61" name="Freeform 80">
                <a:extLst>
                  <a:ext uri="{FF2B5EF4-FFF2-40B4-BE49-F238E27FC236}">
                    <a16:creationId xmlns:a16="http://schemas.microsoft.com/office/drawing/2014/main" id="{1E8B1B6A-E469-46C8-9041-314945F0C83D}"/>
                  </a:ext>
                </a:extLst>
              </p:cNvPr>
              <p:cNvSpPr>
                <a:spLocks/>
              </p:cNvSpPr>
              <p:nvPr/>
            </p:nvSpPr>
            <p:spPr bwMode="gray">
              <a:xfrm>
                <a:off x="4683" y="3413"/>
                <a:ext cx="26" cy="20"/>
              </a:xfrm>
              <a:custGeom>
                <a:avLst/>
                <a:gdLst>
                  <a:gd name="T0" fmla="*/ 13 w 35"/>
                  <a:gd name="T1" fmla="*/ 1 h 27"/>
                  <a:gd name="T2" fmla="*/ 4 w 35"/>
                  <a:gd name="T3" fmla="*/ 1 h 27"/>
                  <a:gd name="T4" fmla="*/ 5 w 35"/>
                  <a:gd name="T5" fmla="*/ 6 h 27"/>
                  <a:gd name="T6" fmla="*/ 10 w 35"/>
                  <a:gd name="T7" fmla="*/ 7 h 27"/>
                  <a:gd name="T8" fmla="*/ 13 w 35"/>
                  <a:gd name="T9" fmla="*/ 1 h 27"/>
                  <a:gd name="T10" fmla="*/ 0 60000 65536"/>
                  <a:gd name="T11" fmla="*/ 0 60000 65536"/>
                  <a:gd name="T12" fmla="*/ 0 60000 65536"/>
                  <a:gd name="T13" fmla="*/ 0 60000 65536"/>
                  <a:gd name="T14" fmla="*/ 0 60000 65536"/>
                  <a:gd name="T15" fmla="*/ 0 w 35"/>
                  <a:gd name="T16" fmla="*/ 0 h 27"/>
                  <a:gd name="T17" fmla="*/ 35 w 35"/>
                  <a:gd name="T18" fmla="*/ 27 h 27"/>
                </a:gdLst>
                <a:ahLst/>
                <a:cxnLst>
                  <a:cxn ang="T10">
                    <a:pos x="T0" y="T1"/>
                  </a:cxn>
                  <a:cxn ang="T11">
                    <a:pos x="T2" y="T3"/>
                  </a:cxn>
                  <a:cxn ang="T12">
                    <a:pos x="T4" y="T5"/>
                  </a:cxn>
                  <a:cxn ang="T13">
                    <a:pos x="T6" y="T7"/>
                  </a:cxn>
                  <a:cxn ang="T14">
                    <a:pos x="T8" y="T9"/>
                  </a:cxn>
                </a:cxnLst>
                <a:rect l="T15" t="T16" r="T17" b="T18"/>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62" name="Freeform 81">
                <a:extLst>
                  <a:ext uri="{FF2B5EF4-FFF2-40B4-BE49-F238E27FC236}">
                    <a16:creationId xmlns:a16="http://schemas.microsoft.com/office/drawing/2014/main" id="{8A770600-738F-48F1-9FCA-78B27A8FB179}"/>
                  </a:ext>
                </a:extLst>
              </p:cNvPr>
              <p:cNvSpPr>
                <a:spLocks/>
              </p:cNvSpPr>
              <p:nvPr/>
            </p:nvSpPr>
            <p:spPr bwMode="gray">
              <a:xfrm>
                <a:off x="4657" y="3388"/>
                <a:ext cx="26" cy="35"/>
              </a:xfrm>
              <a:custGeom>
                <a:avLst/>
                <a:gdLst>
                  <a:gd name="T0" fmla="*/ 12 w 35"/>
                  <a:gd name="T1" fmla="*/ 7 h 47"/>
                  <a:gd name="T2" fmla="*/ 7 w 35"/>
                  <a:gd name="T3" fmla="*/ 1 h 47"/>
                  <a:gd name="T4" fmla="*/ 4 w 35"/>
                  <a:gd name="T5" fmla="*/ 10 h 47"/>
                  <a:gd name="T6" fmla="*/ 7 w 35"/>
                  <a:gd name="T7" fmla="*/ 14 h 47"/>
                  <a:gd name="T8" fmla="*/ 11 w 35"/>
                  <a:gd name="T9" fmla="*/ 12 h 47"/>
                  <a:gd name="T10" fmla="*/ 12 w 35"/>
                  <a:gd name="T11" fmla="*/ 7 h 47"/>
                  <a:gd name="T12" fmla="*/ 0 60000 65536"/>
                  <a:gd name="T13" fmla="*/ 0 60000 65536"/>
                  <a:gd name="T14" fmla="*/ 0 60000 65536"/>
                  <a:gd name="T15" fmla="*/ 0 60000 65536"/>
                  <a:gd name="T16" fmla="*/ 0 60000 65536"/>
                  <a:gd name="T17" fmla="*/ 0 60000 65536"/>
                  <a:gd name="T18" fmla="*/ 0 w 35"/>
                  <a:gd name="T19" fmla="*/ 0 h 47"/>
                  <a:gd name="T20" fmla="*/ 35 w 35"/>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63" name="Freeform 82">
                <a:extLst>
                  <a:ext uri="{FF2B5EF4-FFF2-40B4-BE49-F238E27FC236}">
                    <a16:creationId xmlns:a16="http://schemas.microsoft.com/office/drawing/2014/main" id="{A24EAE08-9EDE-4858-BBFF-1C16FFA2EB91}"/>
                  </a:ext>
                </a:extLst>
              </p:cNvPr>
              <p:cNvSpPr>
                <a:spLocks/>
              </p:cNvSpPr>
              <p:nvPr/>
            </p:nvSpPr>
            <p:spPr bwMode="gray">
              <a:xfrm>
                <a:off x="4625" y="3372"/>
                <a:ext cx="24" cy="26"/>
              </a:xfrm>
              <a:custGeom>
                <a:avLst/>
                <a:gdLst>
                  <a:gd name="T0" fmla="*/ 9 w 32"/>
                  <a:gd name="T1" fmla="*/ 4 h 35"/>
                  <a:gd name="T2" fmla="*/ 4 w 32"/>
                  <a:gd name="T3" fmla="*/ 1 h 35"/>
                  <a:gd name="T4" fmla="*/ 5 w 32"/>
                  <a:gd name="T5" fmla="*/ 10 h 35"/>
                  <a:gd name="T6" fmla="*/ 10 w 32"/>
                  <a:gd name="T7" fmla="*/ 11 h 35"/>
                  <a:gd name="T8" fmla="*/ 9 w 32"/>
                  <a:gd name="T9" fmla="*/ 4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64" name="Freeform 83">
                <a:extLst>
                  <a:ext uri="{FF2B5EF4-FFF2-40B4-BE49-F238E27FC236}">
                    <a16:creationId xmlns:a16="http://schemas.microsoft.com/office/drawing/2014/main" id="{F8A813C0-53EE-4510-9BCA-0A981EB301BA}"/>
                  </a:ext>
                </a:extLst>
              </p:cNvPr>
              <p:cNvSpPr>
                <a:spLocks/>
              </p:cNvSpPr>
              <p:nvPr/>
            </p:nvSpPr>
            <p:spPr bwMode="gray">
              <a:xfrm>
                <a:off x="4665" y="3425"/>
                <a:ext cx="24" cy="26"/>
              </a:xfrm>
              <a:custGeom>
                <a:avLst/>
                <a:gdLst>
                  <a:gd name="T0" fmla="*/ 9 w 32"/>
                  <a:gd name="T1" fmla="*/ 4 h 35"/>
                  <a:gd name="T2" fmla="*/ 4 w 32"/>
                  <a:gd name="T3" fmla="*/ 1 h 35"/>
                  <a:gd name="T4" fmla="*/ 5 w 32"/>
                  <a:gd name="T5" fmla="*/ 10 h 35"/>
                  <a:gd name="T6" fmla="*/ 10 w 32"/>
                  <a:gd name="T7" fmla="*/ 11 h 35"/>
                  <a:gd name="T8" fmla="*/ 9 w 32"/>
                  <a:gd name="T9" fmla="*/ 4 h 35"/>
                  <a:gd name="T10" fmla="*/ 0 60000 65536"/>
                  <a:gd name="T11" fmla="*/ 0 60000 65536"/>
                  <a:gd name="T12" fmla="*/ 0 60000 65536"/>
                  <a:gd name="T13" fmla="*/ 0 60000 65536"/>
                  <a:gd name="T14" fmla="*/ 0 60000 65536"/>
                  <a:gd name="T15" fmla="*/ 0 w 32"/>
                  <a:gd name="T16" fmla="*/ 0 h 35"/>
                  <a:gd name="T17" fmla="*/ 32 w 32"/>
                  <a:gd name="T18" fmla="*/ 35 h 35"/>
                </a:gdLst>
                <a:ahLst/>
                <a:cxnLst>
                  <a:cxn ang="T10">
                    <a:pos x="T0" y="T1"/>
                  </a:cxn>
                  <a:cxn ang="T11">
                    <a:pos x="T2" y="T3"/>
                  </a:cxn>
                  <a:cxn ang="T12">
                    <a:pos x="T4" y="T5"/>
                  </a:cxn>
                  <a:cxn ang="T13">
                    <a:pos x="T6" y="T7"/>
                  </a:cxn>
                  <a:cxn ang="T14">
                    <a:pos x="T8" y="T9"/>
                  </a:cxn>
                </a:cxnLst>
                <a:rect l="T15" t="T16" r="T17" b="T18"/>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65" name="Freeform 84">
                <a:extLst>
                  <a:ext uri="{FF2B5EF4-FFF2-40B4-BE49-F238E27FC236}">
                    <a16:creationId xmlns:a16="http://schemas.microsoft.com/office/drawing/2014/main" id="{A7F29FAB-58E4-4885-8B31-89B6DBDE04A9}"/>
                  </a:ext>
                </a:extLst>
              </p:cNvPr>
              <p:cNvSpPr>
                <a:spLocks/>
              </p:cNvSpPr>
              <p:nvPr/>
            </p:nvSpPr>
            <p:spPr bwMode="gray">
              <a:xfrm>
                <a:off x="3055" y="2051"/>
                <a:ext cx="141" cy="108"/>
              </a:xfrm>
              <a:custGeom>
                <a:avLst/>
                <a:gdLst>
                  <a:gd name="T0" fmla="*/ 71 w 189"/>
                  <a:gd name="T1" fmla="*/ 2 h 144"/>
                  <a:gd name="T2" fmla="*/ 77 w 189"/>
                  <a:gd name="T3" fmla="*/ 2 h 144"/>
                  <a:gd name="T4" fmla="*/ 78 w 189"/>
                  <a:gd name="T5" fmla="*/ 7 h 144"/>
                  <a:gd name="T6" fmla="*/ 78 w 189"/>
                  <a:gd name="T7" fmla="*/ 10 h 144"/>
                  <a:gd name="T8" fmla="*/ 54 w 189"/>
                  <a:gd name="T9" fmla="*/ 19 h 144"/>
                  <a:gd name="T10" fmla="*/ 45 w 189"/>
                  <a:gd name="T11" fmla="*/ 24 h 144"/>
                  <a:gd name="T12" fmla="*/ 40 w 189"/>
                  <a:gd name="T13" fmla="*/ 26 h 144"/>
                  <a:gd name="T14" fmla="*/ 30 w 189"/>
                  <a:gd name="T15" fmla="*/ 34 h 144"/>
                  <a:gd name="T16" fmla="*/ 31 w 189"/>
                  <a:gd name="T17" fmla="*/ 39 h 144"/>
                  <a:gd name="T18" fmla="*/ 34 w 189"/>
                  <a:gd name="T19" fmla="*/ 49 h 144"/>
                  <a:gd name="T20" fmla="*/ 45 w 189"/>
                  <a:gd name="T21" fmla="*/ 53 h 144"/>
                  <a:gd name="T22" fmla="*/ 38 w 189"/>
                  <a:gd name="T23" fmla="*/ 59 h 144"/>
                  <a:gd name="T24" fmla="*/ 34 w 189"/>
                  <a:gd name="T25" fmla="*/ 55 h 144"/>
                  <a:gd name="T26" fmla="*/ 30 w 189"/>
                  <a:gd name="T27" fmla="*/ 57 h 144"/>
                  <a:gd name="T28" fmla="*/ 9 w 189"/>
                  <a:gd name="T29" fmla="*/ 51 h 144"/>
                  <a:gd name="T30" fmla="*/ 7 w 189"/>
                  <a:gd name="T31" fmla="*/ 44 h 144"/>
                  <a:gd name="T32" fmla="*/ 19 w 189"/>
                  <a:gd name="T33" fmla="*/ 37 h 144"/>
                  <a:gd name="T34" fmla="*/ 21 w 189"/>
                  <a:gd name="T35" fmla="*/ 32 h 144"/>
                  <a:gd name="T36" fmla="*/ 19 w 189"/>
                  <a:gd name="T37" fmla="*/ 27 h 144"/>
                  <a:gd name="T38" fmla="*/ 30 w 189"/>
                  <a:gd name="T39" fmla="*/ 19 h 144"/>
                  <a:gd name="T40" fmla="*/ 40 w 189"/>
                  <a:gd name="T41" fmla="*/ 15 h 144"/>
                  <a:gd name="T42" fmla="*/ 47 w 189"/>
                  <a:gd name="T43" fmla="*/ 10 h 144"/>
                  <a:gd name="T44" fmla="*/ 71 w 189"/>
                  <a:gd name="T45" fmla="*/ 2 h 144"/>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89"/>
                  <a:gd name="T70" fmla="*/ 0 h 144"/>
                  <a:gd name="T71" fmla="*/ 189 w 189"/>
                  <a:gd name="T72" fmla="*/ 144 h 144"/>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66" name="Freeform 85">
                <a:extLst>
                  <a:ext uri="{FF2B5EF4-FFF2-40B4-BE49-F238E27FC236}">
                    <a16:creationId xmlns:a16="http://schemas.microsoft.com/office/drawing/2014/main" id="{E63FA603-ED1A-4DF4-B449-CC5F23EB1A3B}"/>
                  </a:ext>
                </a:extLst>
              </p:cNvPr>
              <p:cNvSpPr>
                <a:spLocks/>
              </p:cNvSpPr>
              <p:nvPr/>
            </p:nvSpPr>
            <p:spPr bwMode="gray">
              <a:xfrm>
                <a:off x="3139" y="2155"/>
                <a:ext cx="40" cy="12"/>
              </a:xfrm>
              <a:custGeom>
                <a:avLst/>
                <a:gdLst>
                  <a:gd name="T0" fmla="*/ 11 w 53"/>
                  <a:gd name="T1" fmla="*/ 0 h 17"/>
                  <a:gd name="T2" fmla="*/ 5 w 53"/>
                  <a:gd name="T3" fmla="*/ 1 h 17"/>
                  <a:gd name="T4" fmla="*/ 14 w 53"/>
                  <a:gd name="T5" fmla="*/ 6 h 17"/>
                  <a:gd name="T6" fmla="*/ 19 w 53"/>
                  <a:gd name="T7" fmla="*/ 5 h 17"/>
                  <a:gd name="T8" fmla="*/ 11 w 53"/>
                  <a:gd name="T9" fmla="*/ 0 h 17"/>
                  <a:gd name="T10" fmla="*/ 0 60000 65536"/>
                  <a:gd name="T11" fmla="*/ 0 60000 65536"/>
                  <a:gd name="T12" fmla="*/ 0 60000 65536"/>
                  <a:gd name="T13" fmla="*/ 0 60000 65536"/>
                  <a:gd name="T14" fmla="*/ 0 60000 65536"/>
                  <a:gd name="T15" fmla="*/ 0 w 53"/>
                  <a:gd name="T16" fmla="*/ 0 h 17"/>
                  <a:gd name="T17" fmla="*/ 53 w 53"/>
                  <a:gd name="T18" fmla="*/ 17 h 17"/>
                </a:gdLst>
                <a:ahLst/>
                <a:cxnLst>
                  <a:cxn ang="T10">
                    <a:pos x="T0" y="T1"/>
                  </a:cxn>
                  <a:cxn ang="T11">
                    <a:pos x="T2" y="T3"/>
                  </a:cxn>
                  <a:cxn ang="T12">
                    <a:pos x="T4" y="T5"/>
                  </a:cxn>
                  <a:cxn ang="T13">
                    <a:pos x="T6" y="T7"/>
                  </a:cxn>
                  <a:cxn ang="T14">
                    <a:pos x="T8" y="T9"/>
                  </a:cxn>
                </a:cxnLst>
                <a:rect l="T15" t="T16" r="T17" b="T18"/>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67" name="Freeform 86">
                <a:extLst>
                  <a:ext uri="{FF2B5EF4-FFF2-40B4-BE49-F238E27FC236}">
                    <a16:creationId xmlns:a16="http://schemas.microsoft.com/office/drawing/2014/main" id="{6FD570F4-05A4-41D6-89C3-9B5BBCB2EA7B}"/>
                  </a:ext>
                </a:extLst>
              </p:cNvPr>
              <p:cNvSpPr>
                <a:spLocks/>
              </p:cNvSpPr>
              <p:nvPr/>
            </p:nvSpPr>
            <p:spPr bwMode="gray">
              <a:xfrm>
                <a:off x="3344" y="1999"/>
                <a:ext cx="42" cy="28"/>
              </a:xfrm>
              <a:custGeom>
                <a:avLst/>
                <a:gdLst>
                  <a:gd name="T0" fmla="*/ 23 w 57"/>
                  <a:gd name="T1" fmla="*/ 2 h 37"/>
                  <a:gd name="T2" fmla="*/ 10 w 57"/>
                  <a:gd name="T3" fmla="*/ 11 h 37"/>
                  <a:gd name="T4" fmla="*/ 4 w 57"/>
                  <a:gd name="T5" fmla="*/ 15 h 37"/>
                  <a:gd name="T6" fmla="*/ 4 w 57"/>
                  <a:gd name="T7" fmla="*/ 2 h 37"/>
                  <a:gd name="T8" fmla="*/ 8 w 57"/>
                  <a:gd name="T9" fmla="*/ 0 h 37"/>
                  <a:gd name="T10" fmla="*/ 23 w 57"/>
                  <a:gd name="T11" fmla="*/ 2 h 37"/>
                  <a:gd name="T12" fmla="*/ 0 60000 65536"/>
                  <a:gd name="T13" fmla="*/ 0 60000 65536"/>
                  <a:gd name="T14" fmla="*/ 0 60000 65536"/>
                  <a:gd name="T15" fmla="*/ 0 60000 65536"/>
                  <a:gd name="T16" fmla="*/ 0 60000 65536"/>
                  <a:gd name="T17" fmla="*/ 0 60000 65536"/>
                  <a:gd name="T18" fmla="*/ 0 w 57"/>
                  <a:gd name="T19" fmla="*/ 0 h 37"/>
                  <a:gd name="T20" fmla="*/ 57 w 57"/>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68" name="Freeform 87">
                <a:extLst>
                  <a:ext uri="{FF2B5EF4-FFF2-40B4-BE49-F238E27FC236}">
                    <a16:creationId xmlns:a16="http://schemas.microsoft.com/office/drawing/2014/main" id="{14C75522-3E11-4621-90C4-F266A0A09CC6}"/>
                  </a:ext>
                </a:extLst>
              </p:cNvPr>
              <p:cNvSpPr>
                <a:spLocks/>
              </p:cNvSpPr>
              <p:nvPr/>
            </p:nvSpPr>
            <p:spPr bwMode="gray">
              <a:xfrm>
                <a:off x="3374" y="2012"/>
                <a:ext cx="50" cy="20"/>
              </a:xfrm>
              <a:custGeom>
                <a:avLst/>
                <a:gdLst>
                  <a:gd name="T0" fmla="*/ 11 w 68"/>
                  <a:gd name="T1" fmla="*/ 0 h 26"/>
                  <a:gd name="T2" fmla="*/ 4 w 68"/>
                  <a:gd name="T3" fmla="*/ 3 h 26"/>
                  <a:gd name="T4" fmla="*/ 23 w 68"/>
                  <a:gd name="T5" fmla="*/ 12 h 26"/>
                  <a:gd name="T6" fmla="*/ 25 w 68"/>
                  <a:gd name="T7" fmla="*/ 11 h 26"/>
                  <a:gd name="T8" fmla="*/ 11 w 68"/>
                  <a:gd name="T9" fmla="*/ 0 h 26"/>
                  <a:gd name="T10" fmla="*/ 0 60000 65536"/>
                  <a:gd name="T11" fmla="*/ 0 60000 65536"/>
                  <a:gd name="T12" fmla="*/ 0 60000 65536"/>
                  <a:gd name="T13" fmla="*/ 0 60000 65536"/>
                  <a:gd name="T14" fmla="*/ 0 60000 65536"/>
                  <a:gd name="T15" fmla="*/ 0 w 68"/>
                  <a:gd name="T16" fmla="*/ 0 h 26"/>
                  <a:gd name="T17" fmla="*/ 68 w 68"/>
                  <a:gd name="T18" fmla="*/ 26 h 26"/>
                </a:gdLst>
                <a:ahLst/>
                <a:cxnLst>
                  <a:cxn ang="T10">
                    <a:pos x="T0" y="T1"/>
                  </a:cxn>
                  <a:cxn ang="T11">
                    <a:pos x="T2" y="T3"/>
                  </a:cxn>
                  <a:cxn ang="T12">
                    <a:pos x="T4" y="T5"/>
                  </a:cxn>
                  <a:cxn ang="T13">
                    <a:pos x="T6" y="T7"/>
                  </a:cxn>
                  <a:cxn ang="T14">
                    <a:pos x="T8" y="T9"/>
                  </a:cxn>
                </a:cxnLst>
                <a:rect l="T15" t="T16" r="T17" b="T18"/>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69" name="Freeform 88">
                <a:extLst>
                  <a:ext uri="{FF2B5EF4-FFF2-40B4-BE49-F238E27FC236}">
                    <a16:creationId xmlns:a16="http://schemas.microsoft.com/office/drawing/2014/main" id="{1FA881DD-512F-491E-A560-E4035AC2B657}"/>
                  </a:ext>
                </a:extLst>
              </p:cNvPr>
              <p:cNvSpPr>
                <a:spLocks/>
              </p:cNvSpPr>
              <p:nvPr/>
            </p:nvSpPr>
            <p:spPr bwMode="gray">
              <a:xfrm>
                <a:off x="3428" y="2015"/>
                <a:ext cx="50" cy="32"/>
              </a:xfrm>
              <a:custGeom>
                <a:avLst/>
                <a:gdLst>
                  <a:gd name="T0" fmla="*/ 22 w 66"/>
                  <a:gd name="T1" fmla="*/ 4 h 43"/>
                  <a:gd name="T2" fmla="*/ 11 w 66"/>
                  <a:gd name="T3" fmla="*/ 4 h 43"/>
                  <a:gd name="T4" fmla="*/ 5 w 66"/>
                  <a:gd name="T5" fmla="*/ 4 h 43"/>
                  <a:gd name="T6" fmla="*/ 4 w 66"/>
                  <a:gd name="T7" fmla="*/ 14 h 43"/>
                  <a:gd name="T8" fmla="*/ 14 w 66"/>
                  <a:gd name="T9" fmla="*/ 18 h 43"/>
                  <a:gd name="T10" fmla="*/ 27 w 66"/>
                  <a:gd name="T11" fmla="*/ 11 h 43"/>
                  <a:gd name="T12" fmla="*/ 22 w 66"/>
                  <a:gd name="T13" fmla="*/ 4 h 43"/>
                  <a:gd name="T14" fmla="*/ 0 60000 65536"/>
                  <a:gd name="T15" fmla="*/ 0 60000 65536"/>
                  <a:gd name="T16" fmla="*/ 0 60000 65536"/>
                  <a:gd name="T17" fmla="*/ 0 60000 65536"/>
                  <a:gd name="T18" fmla="*/ 0 60000 65536"/>
                  <a:gd name="T19" fmla="*/ 0 60000 65536"/>
                  <a:gd name="T20" fmla="*/ 0 60000 65536"/>
                  <a:gd name="T21" fmla="*/ 0 w 66"/>
                  <a:gd name="T22" fmla="*/ 0 h 43"/>
                  <a:gd name="T23" fmla="*/ 66 w 66"/>
                  <a:gd name="T24" fmla="*/ 43 h 4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70" name="Freeform 89">
                <a:extLst>
                  <a:ext uri="{FF2B5EF4-FFF2-40B4-BE49-F238E27FC236}">
                    <a16:creationId xmlns:a16="http://schemas.microsoft.com/office/drawing/2014/main" id="{92F1A30C-B841-4201-848F-C60A4D76A484}"/>
                  </a:ext>
                </a:extLst>
              </p:cNvPr>
              <p:cNvSpPr>
                <a:spLocks/>
              </p:cNvSpPr>
              <p:nvPr/>
            </p:nvSpPr>
            <p:spPr bwMode="gray">
              <a:xfrm>
                <a:off x="3777" y="2042"/>
                <a:ext cx="88" cy="31"/>
              </a:xfrm>
              <a:custGeom>
                <a:avLst/>
                <a:gdLst>
                  <a:gd name="T0" fmla="*/ 6 w 117"/>
                  <a:gd name="T1" fmla="*/ 0 h 41"/>
                  <a:gd name="T2" fmla="*/ 4 w 117"/>
                  <a:gd name="T3" fmla="*/ 7 h 41"/>
                  <a:gd name="T4" fmla="*/ 22 w 117"/>
                  <a:gd name="T5" fmla="*/ 13 h 41"/>
                  <a:gd name="T6" fmla="*/ 32 w 117"/>
                  <a:gd name="T7" fmla="*/ 15 h 41"/>
                  <a:gd name="T8" fmla="*/ 47 w 117"/>
                  <a:gd name="T9" fmla="*/ 10 h 41"/>
                  <a:gd name="T10" fmla="*/ 33 w 117"/>
                  <a:gd name="T11" fmla="*/ 2 h 41"/>
                  <a:gd name="T12" fmla="*/ 6 w 117"/>
                  <a:gd name="T13" fmla="*/ 0 h 41"/>
                  <a:gd name="T14" fmla="*/ 0 60000 65536"/>
                  <a:gd name="T15" fmla="*/ 0 60000 65536"/>
                  <a:gd name="T16" fmla="*/ 0 60000 65536"/>
                  <a:gd name="T17" fmla="*/ 0 60000 65536"/>
                  <a:gd name="T18" fmla="*/ 0 60000 65536"/>
                  <a:gd name="T19" fmla="*/ 0 60000 65536"/>
                  <a:gd name="T20" fmla="*/ 0 60000 65536"/>
                  <a:gd name="T21" fmla="*/ 0 w 117"/>
                  <a:gd name="T22" fmla="*/ 0 h 41"/>
                  <a:gd name="T23" fmla="*/ 117 w 117"/>
                  <a:gd name="T24" fmla="*/ 41 h 4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71" name="Freeform 90">
                <a:extLst>
                  <a:ext uri="{FF2B5EF4-FFF2-40B4-BE49-F238E27FC236}">
                    <a16:creationId xmlns:a16="http://schemas.microsoft.com/office/drawing/2014/main" id="{01E877B9-7A0D-4FCA-AC36-C15E79660BA1}"/>
                  </a:ext>
                </a:extLst>
              </p:cNvPr>
              <p:cNvSpPr>
                <a:spLocks/>
              </p:cNvSpPr>
              <p:nvPr/>
            </p:nvSpPr>
            <p:spPr bwMode="gray">
              <a:xfrm>
                <a:off x="3867" y="2041"/>
                <a:ext cx="46" cy="24"/>
              </a:xfrm>
              <a:custGeom>
                <a:avLst/>
                <a:gdLst>
                  <a:gd name="T0" fmla="*/ 13 w 62"/>
                  <a:gd name="T1" fmla="*/ 2 h 32"/>
                  <a:gd name="T2" fmla="*/ 25 w 62"/>
                  <a:gd name="T3" fmla="*/ 4 h 32"/>
                  <a:gd name="T4" fmla="*/ 12 w 62"/>
                  <a:gd name="T5" fmla="*/ 13 h 32"/>
                  <a:gd name="T6" fmla="*/ 2 w 62"/>
                  <a:gd name="T7" fmla="*/ 9 h 32"/>
                  <a:gd name="T8" fmla="*/ 13 w 62"/>
                  <a:gd name="T9" fmla="*/ 2 h 32"/>
                  <a:gd name="T10" fmla="*/ 0 60000 65536"/>
                  <a:gd name="T11" fmla="*/ 0 60000 65536"/>
                  <a:gd name="T12" fmla="*/ 0 60000 65536"/>
                  <a:gd name="T13" fmla="*/ 0 60000 65536"/>
                  <a:gd name="T14" fmla="*/ 0 60000 65536"/>
                  <a:gd name="T15" fmla="*/ 0 w 62"/>
                  <a:gd name="T16" fmla="*/ 0 h 32"/>
                  <a:gd name="T17" fmla="*/ 62 w 62"/>
                  <a:gd name="T18" fmla="*/ 32 h 32"/>
                </a:gdLst>
                <a:ahLst/>
                <a:cxnLst>
                  <a:cxn ang="T10">
                    <a:pos x="T0" y="T1"/>
                  </a:cxn>
                  <a:cxn ang="T11">
                    <a:pos x="T2" y="T3"/>
                  </a:cxn>
                  <a:cxn ang="T12">
                    <a:pos x="T4" y="T5"/>
                  </a:cxn>
                  <a:cxn ang="T13">
                    <a:pos x="T6" y="T7"/>
                  </a:cxn>
                  <a:cxn ang="T14">
                    <a:pos x="T8" y="T9"/>
                  </a:cxn>
                </a:cxnLst>
                <a:rect l="T15" t="T16" r="T17" b="T18"/>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72" name="Freeform 91">
                <a:extLst>
                  <a:ext uri="{FF2B5EF4-FFF2-40B4-BE49-F238E27FC236}">
                    <a16:creationId xmlns:a16="http://schemas.microsoft.com/office/drawing/2014/main" id="{D73E0737-212C-4A38-97DE-65918BCCBC97}"/>
                  </a:ext>
                </a:extLst>
              </p:cNvPr>
              <p:cNvSpPr>
                <a:spLocks/>
              </p:cNvSpPr>
              <p:nvPr/>
            </p:nvSpPr>
            <p:spPr bwMode="gray">
              <a:xfrm>
                <a:off x="3846" y="2070"/>
                <a:ext cx="37" cy="17"/>
              </a:xfrm>
              <a:custGeom>
                <a:avLst/>
                <a:gdLst>
                  <a:gd name="T0" fmla="*/ 8 w 49"/>
                  <a:gd name="T1" fmla="*/ 1 h 23"/>
                  <a:gd name="T2" fmla="*/ 3 w 49"/>
                  <a:gd name="T3" fmla="*/ 2 h 23"/>
                  <a:gd name="T4" fmla="*/ 17 w 49"/>
                  <a:gd name="T5" fmla="*/ 10 h 23"/>
                  <a:gd name="T6" fmla="*/ 8 w 49"/>
                  <a:gd name="T7" fmla="*/ 1 h 23"/>
                  <a:gd name="T8" fmla="*/ 0 60000 65536"/>
                  <a:gd name="T9" fmla="*/ 0 60000 65536"/>
                  <a:gd name="T10" fmla="*/ 0 60000 65536"/>
                  <a:gd name="T11" fmla="*/ 0 60000 65536"/>
                  <a:gd name="T12" fmla="*/ 0 w 49"/>
                  <a:gd name="T13" fmla="*/ 0 h 23"/>
                  <a:gd name="T14" fmla="*/ 49 w 49"/>
                  <a:gd name="T15" fmla="*/ 23 h 23"/>
                </a:gdLst>
                <a:ahLst/>
                <a:cxnLst>
                  <a:cxn ang="T8">
                    <a:pos x="T0" y="T1"/>
                  </a:cxn>
                  <a:cxn ang="T9">
                    <a:pos x="T2" y="T3"/>
                  </a:cxn>
                  <a:cxn ang="T10">
                    <a:pos x="T4" y="T5"/>
                  </a:cxn>
                  <a:cxn ang="T11">
                    <a:pos x="T6" y="T7"/>
                  </a:cxn>
                </a:cxnLst>
                <a:rect l="T12" t="T13" r="T14" b="T15"/>
                <a:pathLst>
                  <a:path w="49" h="23">
                    <a:moveTo>
                      <a:pt x="20" y="1"/>
                    </a:moveTo>
                    <a:cubicBezTo>
                      <a:pt x="15" y="2"/>
                      <a:pt x="8" y="0"/>
                      <a:pt x="6" y="5"/>
                    </a:cubicBezTo>
                    <a:cubicBezTo>
                      <a:pt x="0" y="19"/>
                      <a:pt x="32" y="21"/>
                      <a:pt x="38" y="23"/>
                    </a:cubicBezTo>
                    <a:cubicBezTo>
                      <a:pt x="49" y="6"/>
                      <a:pt x="35" y="3"/>
                      <a:pt x="20" y="1"/>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73" name="Freeform 92">
                <a:extLst>
                  <a:ext uri="{FF2B5EF4-FFF2-40B4-BE49-F238E27FC236}">
                    <a16:creationId xmlns:a16="http://schemas.microsoft.com/office/drawing/2014/main" id="{CC62552E-977A-443D-9CC3-8BFE4A1AE351}"/>
                  </a:ext>
                </a:extLst>
              </p:cNvPr>
              <p:cNvSpPr>
                <a:spLocks/>
              </p:cNvSpPr>
              <p:nvPr/>
            </p:nvSpPr>
            <p:spPr bwMode="gray">
              <a:xfrm>
                <a:off x="4098" y="2294"/>
                <a:ext cx="76" cy="114"/>
              </a:xfrm>
              <a:custGeom>
                <a:avLst/>
                <a:gdLst>
                  <a:gd name="T0" fmla="*/ 2 w 102"/>
                  <a:gd name="T1" fmla="*/ 0 h 152"/>
                  <a:gd name="T2" fmla="*/ 0 w 102"/>
                  <a:gd name="T3" fmla="*/ 7 h 152"/>
                  <a:gd name="T4" fmla="*/ 5 w 102"/>
                  <a:gd name="T5" fmla="*/ 17 h 152"/>
                  <a:gd name="T6" fmla="*/ 13 w 102"/>
                  <a:gd name="T7" fmla="*/ 30 h 152"/>
                  <a:gd name="T8" fmla="*/ 15 w 102"/>
                  <a:gd name="T9" fmla="*/ 43 h 152"/>
                  <a:gd name="T10" fmla="*/ 34 w 102"/>
                  <a:gd name="T11" fmla="*/ 64 h 152"/>
                  <a:gd name="T12" fmla="*/ 36 w 102"/>
                  <a:gd name="T13" fmla="*/ 53 h 152"/>
                  <a:gd name="T14" fmla="*/ 31 w 102"/>
                  <a:gd name="T15" fmla="*/ 43 h 152"/>
                  <a:gd name="T16" fmla="*/ 25 w 102"/>
                  <a:gd name="T17" fmla="*/ 39 h 152"/>
                  <a:gd name="T18" fmla="*/ 22 w 102"/>
                  <a:gd name="T19" fmla="*/ 31 h 152"/>
                  <a:gd name="T20" fmla="*/ 17 w 102"/>
                  <a:gd name="T21" fmla="*/ 19 h 152"/>
                  <a:gd name="T22" fmla="*/ 1 w 102"/>
                  <a:gd name="T23" fmla="*/ 5 h 152"/>
                  <a:gd name="T24" fmla="*/ 2 w 102"/>
                  <a:gd name="T25" fmla="*/ 0 h 15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
                  <a:gd name="T40" fmla="*/ 0 h 152"/>
                  <a:gd name="T41" fmla="*/ 102 w 102"/>
                  <a:gd name="T42" fmla="*/ 152 h 15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000000">
                  <a:alpha val="20000"/>
                </a:srgbClr>
              </a:solidFill>
              <a:ln w="6350">
                <a:noFill/>
                <a:prstDash val="dash"/>
                <a:round/>
                <a:headEnd/>
                <a:tailEnd/>
              </a:ln>
            </p:spPr>
            <p:txBody>
              <a:bodyPr/>
              <a:lstStyle/>
              <a:p>
                <a:endParaRPr lang="zh-CN" altLang="en-US"/>
              </a:p>
            </p:txBody>
          </p:sp>
          <p:sp>
            <p:nvSpPr>
              <p:cNvPr id="274" name="Freeform 93">
                <a:extLst>
                  <a:ext uri="{FF2B5EF4-FFF2-40B4-BE49-F238E27FC236}">
                    <a16:creationId xmlns:a16="http://schemas.microsoft.com/office/drawing/2014/main" id="{17DADDAF-C8EF-4AF9-A0DD-FFD8E09BD8C8}"/>
                  </a:ext>
                </a:extLst>
              </p:cNvPr>
              <p:cNvSpPr>
                <a:spLocks/>
              </p:cNvSpPr>
              <p:nvPr/>
            </p:nvSpPr>
            <p:spPr bwMode="gray">
              <a:xfrm>
                <a:off x="4159" y="2412"/>
                <a:ext cx="55" cy="78"/>
              </a:xfrm>
              <a:custGeom>
                <a:avLst/>
                <a:gdLst>
                  <a:gd name="T0" fmla="*/ 27 w 74"/>
                  <a:gd name="T1" fmla="*/ 10 h 103"/>
                  <a:gd name="T2" fmla="*/ 30 w 74"/>
                  <a:gd name="T3" fmla="*/ 17 h 103"/>
                  <a:gd name="T4" fmla="*/ 12 w 74"/>
                  <a:gd name="T5" fmla="*/ 36 h 103"/>
                  <a:gd name="T6" fmla="*/ 13 w 74"/>
                  <a:gd name="T7" fmla="*/ 44 h 103"/>
                  <a:gd name="T8" fmla="*/ 8 w 74"/>
                  <a:gd name="T9" fmla="*/ 41 h 103"/>
                  <a:gd name="T10" fmla="*/ 2 w 74"/>
                  <a:gd name="T11" fmla="*/ 36 h 103"/>
                  <a:gd name="T12" fmla="*/ 0 w 74"/>
                  <a:gd name="T13" fmla="*/ 36 h 103"/>
                  <a:gd name="T14" fmla="*/ 4 w 74"/>
                  <a:gd name="T15" fmla="*/ 25 h 103"/>
                  <a:gd name="T16" fmla="*/ 5 w 74"/>
                  <a:gd name="T17" fmla="*/ 23 h 103"/>
                  <a:gd name="T18" fmla="*/ 1 w 74"/>
                  <a:gd name="T19" fmla="*/ 11 h 103"/>
                  <a:gd name="T20" fmla="*/ 1 w 74"/>
                  <a:gd name="T21" fmla="*/ 6 h 103"/>
                  <a:gd name="T22" fmla="*/ 10 w 74"/>
                  <a:gd name="T23" fmla="*/ 10 h 103"/>
                  <a:gd name="T24" fmla="*/ 15 w 74"/>
                  <a:gd name="T25" fmla="*/ 15 h 103"/>
                  <a:gd name="T26" fmla="*/ 27 w 74"/>
                  <a:gd name="T27" fmla="*/ 10 h 10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4"/>
                  <a:gd name="T43" fmla="*/ 0 h 103"/>
                  <a:gd name="T44" fmla="*/ 74 w 74"/>
                  <a:gd name="T45" fmla="*/ 103 h 10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75" name="Freeform 94">
                <a:extLst>
                  <a:ext uri="{FF2B5EF4-FFF2-40B4-BE49-F238E27FC236}">
                    <a16:creationId xmlns:a16="http://schemas.microsoft.com/office/drawing/2014/main" id="{9C86C7A1-3808-4B47-934A-1752826C70F1}"/>
                  </a:ext>
                </a:extLst>
              </p:cNvPr>
              <p:cNvSpPr>
                <a:spLocks/>
              </p:cNvSpPr>
              <p:nvPr/>
            </p:nvSpPr>
            <p:spPr bwMode="gray">
              <a:xfrm>
                <a:off x="4123" y="2492"/>
                <a:ext cx="109" cy="189"/>
              </a:xfrm>
              <a:custGeom>
                <a:avLst/>
                <a:gdLst>
                  <a:gd name="T0" fmla="*/ 34 w 146"/>
                  <a:gd name="T1" fmla="*/ 42 h 252"/>
                  <a:gd name="T2" fmla="*/ 28 w 146"/>
                  <a:gd name="T3" fmla="*/ 45 h 252"/>
                  <a:gd name="T4" fmla="*/ 27 w 146"/>
                  <a:gd name="T5" fmla="*/ 56 h 252"/>
                  <a:gd name="T6" fmla="*/ 9 w 146"/>
                  <a:gd name="T7" fmla="*/ 62 h 252"/>
                  <a:gd name="T8" fmla="*/ 3 w 146"/>
                  <a:gd name="T9" fmla="*/ 71 h 252"/>
                  <a:gd name="T10" fmla="*/ 8 w 146"/>
                  <a:gd name="T11" fmla="*/ 77 h 252"/>
                  <a:gd name="T12" fmla="*/ 3 w 146"/>
                  <a:gd name="T13" fmla="*/ 84 h 252"/>
                  <a:gd name="T14" fmla="*/ 10 w 146"/>
                  <a:gd name="T15" fmla="*/ 107 h 252"/>
                  <a:gd name="T16" fmla="*/ 12 w 146"/>
                  <a:gd name="T17" fmla="*/ 91 h 252"/>
                  <a:gd name="T18" fmla="*/ 9 w 146"/>
                  <a:gd name="T19" fmla="*/ 81 h 252"/>
                  <a:gd name="T20" fmla="*/ 17 w 146"/>
                  <a:gd name="T21" fmla="*/ 74 h 252"/>
                  <a:gd name="T22" fmla="*/ 22 w 146"/>
                  <a:gd name="T23" fmla="*/ 67 h 252"/>
                  <a:gd name="T24" fmla="*/ 28 w 146"/>
                  <a:gd name="T25" fmla="*/ 74 h 252"/>
                  <a:gd name="T26" fmla="*/ 19 w 146"/>
                  <a:gd name="T27" fmla="*/ 80 h 252"/>
                  <a:gd name="T28" fmla="*/ 23 w 146"/>
                  <a:gd name="T29" fmla="*/ 85 h 252"/>
                  <a:gd name="T30" fmla="*/ 28 w 146"/>
                  <a:gd name="T31" fmla="*/ 76 h 252"/>
                  <a:gd name="T32" fmla="*/ 35 w 146"/>
                  <a:gd name="T33" fmla="*/ 78 h 252"/>
                  <a:gd name="T34" fmla="*/ 43 w 146"/>
                  <a:gd name="T35" fmla="*/ 62 h 252"/>
                  <a:gd name="T36" fmla="*/ 47 w 146"/>
                  <a:gd name="T37" fmla="*/ 66 h 252"/>
                  <a:gd name="T38" fmla="*/ 57 w 146"/>
                  <a:gd name="T39" fmla="*/ 62 h 252"/>
                  <a:gd name="T40" fmla="*/ 60 w 146"/>
                  <a:gd name="T41" fmla="*/ 56 h 252"/>
                  <a:gd name="T42" fmla="*/ 59 w 146"/>
                  <a:gd name="T43" fmla="*/ 47 h 252"/>
                  <a:gd name="T44" fmla="*/ 56 w 146"/>
                  <a:gd name="T45" fmla="*/ 42 h 252"/>
                  <a:gd name="T46" fmla="*/ 51 w 146"/>
                  <a:gd name="T47" fmla="*/ 17 h 252"/>
                  <a:gd name="T48" fmla="*/ 39 w 146"/>
                  <a:gd name="T49" fmla="*/ 0 h 252"/>
                  <a:gd name="T50" fmla="*/ 32 w 146"/>
                  <a:gd name="T51" fmla="*/ 5 h 252"/>
                  <a:gd name="T52" fmla="*/ 40 w 146"/>
                  <a:gd name="T53" fmla="*/ 15 h 252"/>
                  <a:gd name="T54" fmla="*/ 40 w 146"/>
                  <a:gd name="T55" fmla="*/ 27 h 252"/>
                  <a:gd name="T56" fmla="*/ 34 w 146"/>
                  <a:gd name="T57" fmla="*/ 42 h 25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46"/>
                  <a:gd name="T88" fmla="*/ 0 h 252"/>
                  <a:gd name="T89" fmla="*/ 146 w 146"/>
                  <a:gd name="T90" fmla="*/ 252 h 25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76" name="Freeform 95">
                <a:extLst>
                  <a:ext uri="{FF2B5EF4-FFF2-40B4-BE49-F238E27FC236}">
                    <a16:creationId xmlns:a16="http://schemas.microsoft.com/office/drawing/2014/main" id="{375562B9-62F3-4635-93C0-E28800880C03}"/>
                  </a:ext>
                </a:extLst>
              </p:cNvPr>
              <p:cNvSpPr>
                <a:spLocks/>
              </p:cNvSpPr>
              <p:nvPr/>
            </p:nvSpPr>
            <p:spPr bwMode="gray">
              <a:xfrm>
                <a:off x="3062" y="1988"/>
                <a:ext cx="52" cy="30"/>
              </a:xfrm>
              <a:custGeom>
                <a:avLst/>
                <a:gdLst>
                  <a:gd name="T0" fmla="*/ 25 w 70"/>
                  <a:gd name="T1" fmla="*/ 0 h 40"/>
                  <a:gd name="T2" fmla="*/ 27 w 70"/>
                  <a:gd name="T3" fmla="*/ 8 h 40"/>
                  <a:gd name="T4" fmla="*/ 16 w 70"/>
                  <a:gd name="T5" fmla="*/ 10 h 40"/>
                  <a:gd name="T6" fmla="*/ 13 w 70"/>
                  <a:gd name="T7" fmla="*/ 16 h 40"/>
                  <a:gd name="T8" fmla="*/ 3 w 70"/>
                  <a:gd name="T9" fmla="*/ 16 h 40"/>
                  <a:gd name="T10" fmla="*/ 1 w 70"/>
                  <a:gd name="T11" fmla="*/ 15 h 40"/>
                  <a:gd name="T12" fmla="*/ 14 w 70"/>
                  <a:gd name="T13" fmla="*/ 8 h 40"/>
                  <a:gd name="T14" fmla="*/ 25 w 70"/>
                  <a:gd name="T15" fmla="*/ 0 h 4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40"/>
                  <a:gd name="T26" fmla="*/ 70 w 70"/>
                  <a:gd name="T27" fmla="*/ 40 h 4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77" name="Freeform 96">
                <a:extLst>
                  <a:ext uri="{FF2B5EF4-FFF2-40B4-BE49-F238E27FC236}">
                    <a16:creationId xmlns:a16="http://schemas.microsoft.com/office/drawing/2014/main" id="{46831807-AEE9-4394-8D66-0A3B77470E31}"/>
                  </a:ext>
                </a:extLst>
              </p:cNvPr>
              <p:cNvSpPr>
                <a:spLocks/>
              </p:cNvSpPr>
              <p:nvPr/>
            </p:nvSpPr>
            <p:spPr bwMode="gray">
              <a:xfrm>
                <a:off x="2955" y="1997"/>
                <a:ext cx="19" cy="22"/>
              </a:xfrm>
              <a:custGeom>
                <a:avLst/>
                <a:gdLst>
                  <a:gd name="T0" fmla="*/ 7 w 26"/>
                  <a:gd name="T1" fmla="*/ 0 h 29"/>
                  <a:gd name="T2" fmla="*/ 0 w 26"/>
                  <a:gd name="T3" fmla="*/ 8 h 29"/>
                  <a:gd name="T4" fmla="*/ 7 w 26"/>
                  <a:gd name="T5" fmla="*/ 11 h 29"/>
                  <a:gd name="T6" fmla="*/ 7 w 26"/>
                  <a:gd name="T7" fmla="*/ 0 h 29"/>
                  <a:gd name="T8" fmla="*/ 0 60000 65536"/>
                  <a:gd name="T9" fmla="*/ 0 60000 65536"/>
                  <a:gd name="T10" fmla="*/ 0 60000 65536"/>
                  <a:gd name="T11" fmla="*/ 0 60000 65536"/>
                  <a:gd name="T12" fmla="*/ 0 w 26"/>
                  <a:gd name="T13" fmla="*/ 0 h 29"/>
                  <a:gd name="T14" fmla="*/ 26 w 26"/>
                  <a:gd name="T15" fmla="*/ 29 h 29"/>
                </a:gdLst>
                <a:ahLst/>
                <a:cxnLst>
                  <a:cxn ang="T8">
                    <a:pos x="T0" y="T1"/>
                  </a:cxn>
                  <a:cxn ang="T9">
                    <a:pos x="T2" y="T3"/>
                  </a:cxn>
                  <a:cxn ang="T10">
                    <a:pos x="T4" y="T5"/>
                  </a:cxn>
                  <a:cxn ang="T11">
                    <a:pos x="T6" y="T7"/>
                  </a:cxn>
                </a:cxnLst>
                <a:rect l="T12" t="T13" r="T14" b="T15"/>
                <a:pathLst>
                  <a:path w="26" h="29">
                    <a:moveTo>
                      <a:pt x="18" y="0"/>
                    </a:moveTo>
                    <a:cubicBezTo>
                      <a:pt x="9" y="6"/>
                      <a:pt x="4" y="7"/>
                      <a:pt x="0" y="18"/>
                    </a:cubicBezTo>
                    <a:cubicBezTo>
                      <a:pt x="7" y="25"/>
                      <a:pt x="9" y="29"/>
                      <a:pt x="18" y="26"/>
                    </a:cubicBezTo>
                    <a:cubicBezTo>
                      <a:pt x="22" y="14"/>
                      <a:pt x="26" y="12"/>
                      <a:pt x="18"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78" name="Freeform 97">
                <a:extLst>
                  <a:ext uri="{FF2B5EF4-FFF2-40B4-BE49-F238E27FC236}">
                    <a16:creationId xmlns:a16="http://schemas.microsoft.com/office/drawing/2014/main" id="{C5751703-DB94-4FC2-BDC6-9925738520CC}"/>
                  </a:ext>
                </a:extLst>
              </p:cNvPr>
              <p:cNvSpPr>
                <a:spLocks/>
              </p:cNvSpPr>
              <p:nvPr/>
            </p:nvSpPr>
            <p:spPr bwMode="gray">
              <a:xfrm>
                <a:off x="2979" y="1996"/>
                <a:ext cx="37" cy="27"/>
              </a:xfrm>
              <a:custGeom>
                <a:avLst/>
                <a:gdLst>
                  <a:gd name="T0" fmla="*/ 6 w 49"/>
                  <a:gd name="T1" fmla="*/ 2 h 36"/>
                  <a:gd name="T2" fmla="*/ 0 w 49"/>
                  <a:gd name="T3" fmla="*/ 7 h 36"/>
                  <a:gd name="T4" fmla="*/ 3 w 49"/>
                  <a:gd name="T5" fmla="*/ 14 h 36"/>
                  <a:gd name="T6" fmla="*/ 8 w 49"/>
                  <a:gd name="T7" fmla="*/ 15 h 36"/>
                  <a:gd name="T8" fmla="*/ 17 w 49"/>
                  <a:gd name="T9" fmla="*/ 10 h 36"/>
                  <a:gd name="T10" fmla="*/ 6 w 49"/>
                  <a:gd name="T11" fmla="*/ 2 h 36"/>
                  <a:gd name="T12" fmla="*/ 0 60000 65536"/>
                  <a:gd name="T13" fmla="*/ 0 60000 65536"/>
                  <a:gd name="T14" fmla="*/ 0 60000 65536"/>
                  <a:gd name="T15" fmla="*/ 0 60000 65536"/>
                  <a:gd name="T16" fmla="*/ 0 60000 65536"/>
                  <a:gd name="T17" fmla="*/ 0 60000 65536"/>
                  <a:gd name="T18" fmla="*/ 0 w 49"/>
                  <a:gd name="T19" fmla="*/ 0 h 36"/>
                  <a:gd name="T20" fmla="*/ 49 w 49"/>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79" name="Freeform 98">
                <a:extLst>
                  <a:ext uri="{FF2B5EF4-FFF2-40B4-BE49-F238E27FC236}">
                    <a16:creationId xmlns:a16="http://schemas.microsoft.com/office/drawing/2014/main" id="{EB9F3D3A-02A0-43B2-8205-EFADAFD7862A}"/>
                  </a:ext>
                </a:extLst>
              </p:cNvPr>
              <p:cNvSpPr>
                <a:spLocks/>
              </p:cNvSpPr>
              <p:nvPr/>
            </p:nvSpPr>
            <p:spPr bwMode="gray">
              <a:xfrm>
                <a:off x="3040" y="1987"/>
                <a:ext cx="20" cy="16"/>
              </a:xfrm>
              <a:custGeom>
                <a:avLst/>
                <a:gdLst>
                  <a:gd name="T0" fmla="*/ 4 w 27"/>
                  <a:gd name="T1" fmla="*/ 0 h 22"/>
                  <a:gd name="T2" fmla="*/ 1 w 27"/>
                  <a:gd name="T3" fmla="*/ 5 h 22"/>
                  <a:gd name="T4" fmla="*/ 7 w 27"/>
                  <a:gd name="T5" fmla="*/ 9 h 22"/>
                  <a:gd name="T6" fmla="*/ 4 w 27"/>
                  <a:gd name="T7" fmla="*/ 0 h 22"/>
                  <a:gd name="T8" fmla="*/ 0 60000 65536"/>
                  <a:gd name="T9" fmla="*/ 0 60000 65536"/>
                  <a:gd name="T10" fmla="*/ 0 60000 65536"/>
                  <a:gd name="T11" fmla="*/ 0 60000 65536"/>
                  <a:gd name="T12" fmla="*/ 0 w 27"/>
                  <a:gd name="T13" fmla="*/ 0 h 22"/>
                  <a:gd name="T14" fmla="*/ 27 w 27"/>
                  <a:gd name="T15" fmla="*/ 22 h 22"/>
                </a:gdLst>
                <a:ahLst/>
                <a:cxnLst>
                  <a:cxn ang="T8">
                    <a:pos x="T0" y="T1"/>
                  </a:cxn>
                  <a:cxn ang="T9">
                    <a:pos x="T2" y="T3"/>
                  </a:cxn>
                  <a:cxn ang="T10">
                    <a:pos x="T4" y="T5"/>
                  </a:cxn>
                  <a:cxn ang="T11">
                    <a:pos x="T6" y="T7"/>
                  </a:cxn>
                </a:cxnLst>
                <a:rect l="T12" t="T13" r="T14" b="T15"/>
                <a:pathLst>
                  <a:path w="27" h="22">
                    <a:moveTo>
                      <a:pt x="11" y="0"/>
                    </a:moveTo>
                    <a:cubicBezTo>
                      <a:pt x="8" y="4"/>
                      <a:pt x="0" y="8"/>
                      <a:pt x="3" y="12"/>
                    </a:cubicBezTo>
                    <a:cubicBezTo>
                      <a:pt x="6" y="17"/>
                      <a:pt x="19" y="22"/>
                      <a:pt x="19" y="22"/>
                    </a:cubicBezTo>
                    <a:cubicBezTo>
                      <a:pt x="27" y="10"/>
                      <a:pt x="15" y="11"/>
                      <a:pt x="11"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80" name="Freeform 99">
                <a:extLst>
                  <a:ext uri="{FF2B5EF4-FFF2-40B4-BE49-F238E27FC236}">
                    <a16:creationId xmlns:a16="http://schemas.microsoft.com/office/drawing/2014/main" id="{13D0433C-D536-4B2E-AF5B-DA863B0A45BA}"/>
                  </a:ext>
                </a:extLst>
              </p:cNvPr>
              <p:cNvSpPr>
                <a:spLocks/>
              </p:cNvSpPr>
              <p:nvPr/>
            </p:nvSpPr>
            <p:spPr bwMode="gray">
              <a:xfrm>
                <a:off x="3022" y="2005"/>
                <a:ext cx="15" cy="13"/>
              </a:xfrm>
              <a:custGeom>
                <a:avLst/>
                <a:gdLst>
                  <a:gd name="T0" fmla="*/ 4 w 20"/>
                  <a:gd name="T1" fmla="*/ 0 h 18"/>
                  <a:gd name="T2" fmla="*/ 4 w 20"/>
                  <a:gd name="T3" fmla="*/ 7 h 18"/>
                  <a:gd name="T4" fmla="*/ 4 w 20"/>
                  <a:gd name="T5" fmla="*/ 0 h 18"/>
                  <a:gd name="T6" fmla="*/ 0 60000 65536"/>
                  <a:gd name="T7" fmla="*/ 0 60000 65536"/>
                  <a:gd name="T8" fmla="*/ 0 60000 65536"/>
                  <a:gd name="T9" fmla="*/ 0 w 20"/>
                  <a:gd name="T10" fmla="*/ 0 h 18"/>
                  <a:gd name="T11" fmla="*/ 20 w 20"/>
                  <a:gd name="T12" fmla="*/ 18 h 18"/>
                </a:gdLst>
                <a:ahLst/>
                <a:cxnLst>
                  <a:cxn ang="T6">
                    <a:pos x="T0" y="T1"/>
                  </a:cxn>
                  <a:cxn ang="T7">
                    <a:pos x="T2" y="T3"/>
                  </a:cxn>
                  <a:cxn ang="T8">
                    <a:pos x="T4" y="T5"/>
                  </a:cxn>
                </a:cxnLst>
                <a:rect l="T9" t="T10" r="T11" b="T12"/>
                <a:pathLst>
                  <a:path w="20" h="18">
                    <a:moveTo>
                      <a:pt x="11" y="0"/>
                    </a:moveTo>
                    <a:cubicBezTo>
                      <a:pt x="1" y="14"/>
                      <a:pt x="0" y="9"/>
                      <a:pt x="9" y="18"/>
                    </a:cubicBezTo>
                    <a:cubicBezTo>
                      <a:pt x="20" y="14"/>
                      <a:pt x="16" y="18"/>
                      <a:pt x="11"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81" name="Freeform 100">
                <a:extLst>
                  <a:ext uri="{FF2B5EF4-FFF2-40B4-BE49-F238E27FC236}">
                    <a16:creationId xmlns:a16="http://schemas.microsoft.com/office/drawing/2014/main" id="{6FC2AF49-6FFA-43A3-83A4-839865A445FC}"/>
                  </a:ext>
                </a:extLst>
              </p:cNvPr>
              <p:cNvSpPr>
                <a:spLocks/>
              </p:cNvSpPr>
              <p:nvPr/>
            </p:nvSpPr>
            <p:spPr bwMode="gray">
              <a:xfrm>
                <a:off x="4162" y="2021"/>
                <a:ext cx="18" cy="33"/>
              </a:xfrm>
              <a:custGeom>
                <a:avLst/>
                <a:gdLst>
                  <a:gd name="T0" fmla="*/ 10 w 24"/>
                  <a:gd name="T1" fmla="*/ 0 h 44"/>
                  <a:gd name="T2" fmla="*/ 4 w 24"/>
                  <a:gd name="T3" fmla="*/ 7 h 44"/>
                  <a:gd name="T4" fmla="*/ 0 w 24"/>
                  <a:gd name="T5" fmla="*/ 14 h 44"/>
                  <a:gd name="T6" fmla="*/ 7 w 24"/>
                  <a:gd name="T7" fmla="*/ 17 h 44"/>
                  <a:gd name="T8" fmla="*/ 10 w 24"/>
                  <a:gd name="T9" fmla="*/ 0 h 44"/>
                  <a:gd name="T10" fmla="*/ 0 60000 65536"/>
                  <a:gd name="T11" fmla="*/ 0 60000 65536"/>
                  <a:gd name="T12" fmla="*/ 0 60000 65536"/>
                  <a:gd name="T13" fmla="*/ 0 60000 65536"/>
                  <a:gd name="T14" fmla="*/ 0 60000 65536"/>
                  <a:gd name="T15" fmla="*/ 0 w 24"/>
                  <a:gd name="T16" fmla="*/ 0 h 44"/>
                  <a:gd name="T17" fmla="*/ 24 w 24"/>
                  <a:gd name="T18" fmla="*/ 44 h 44"/>
                </a:gdLst>
                <a:ahLst/>
                <a:cxnLst>
                  <a:cxn ang="T10">
                    <a:pos x="T0" y="T1"/>
                  </a:cxn>
                  <a:cxn ang="T11">
                    <a:pos x="T2" y="T3"/>
                  </a:cxn>
                  <a:cxn ang="T12">
                    <a:pos x="T4" y="T5"/>
                  </a:cxn>
                  <a:cxn ang="T13">
                    <a:pos x="T6" y="T7"/>
                  </a:cxn>
                  <a:cxn ang="T14">
                    <a:pos x="T8" y="T9"/>
                  </a:cxn>
                </a:cxnLst>
                <a:rect l="T15" t="T16" r="T17" b="T18"/>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82" name="Freeform 101">
                <a:extLst>
                  <a:ext uri="{FF2B5EF4-FFF2-40B4-BE49-F238E27FC236}">
                    <a16:creationId xmlns:a16="http://schemas.microsoft.com/office/drawing/2014/main" id="{17F9FF71-578B-4643-ADA8-6BB94E0EEF1A}"/>
                  </a:ext>
                </a:extLst>
              </p:cNvPr>
              <p:cNvSpPr>
                <a:spLocks/>
              </p:cNvSpPr>
              <p:nvPr/>
            </p:nvSpPr>
            <p:spPr bwMode="gray">
              <a:xfrm>
                <a:off x="3278" y="3473"/>
                <a:ext cx="31" cy="18"/>
              </a:xfrm>
              <a:custGeom>
                <a:avLst/>
                <a:gdLst>
                  <a:gd name="T0" fmla="*/ 13 w 41"/>
                  <a:gd name="T1" fmla="*/ 0 h 24"/>
                  <a:gd name="T2" fmla="*/ 11 w 41"/>
                  <a:gd name="T3" fmla="*/ 10 h 24"/>
                  <a:gd name="T4" fmla="*/ 13 w 41"/>
                  <a:gd name="T5" fmla="*/ 0 h 24"/>
                  <a:gd name="T6" fmla="*/ 0 60000 65536"/>
                  <a:gd name="T7" fmla="*/ 0 60000 65536"/>
                  <a:gd name="T8" fmla="*/ 0 60000 65536"/>
                  <a:gd name="T9" fmla="*/ 0 w 41"/>
                  <a:gd name="T10" fmla="*/ 0 h 24"/>
                  <a:gd name="T11" fmla="*/ 41 w 41"/>
                  <a:gd name="T12" fmla="*/ 24 h 24"/>
                </a:gdLst>
                <a:ahLst/>
                <a:cxnLst>
                  <a:cxn ang="T6">
                    <a:pos x="T0" y="T1"/>
                  </a:cxn>
                  <a:cxn ang="T7">
                    <a:pos x="T2" y="T3"/>
                  </a:cxn>
                  <a:cxn ang="T8">
                    <a:pos x="T4" y="T5"/>
                  </a:cxn>
                </a:cxnLst>
                <a:rect l="T9" t="T10" r="T11" b="T12"/>
                <a:pathLst>
                  <a:path w="41" h="24">
                    <a:moveTo>
                      <a:pt x="30" y="0"/>
                    </a:moveTo>
                    <a:cubicBezTo>
                      <a:pt x="4" y="4"/>
                      <a:pt x="0" y="17"/>
                      <a:pt x="26" y="24"/>
                    </a:cubicBezTo>
                    <a:cubicBezTo>
                      <a:pt x="41" y="19"/>
                      <a:pt x="38" y="10"/>
                      <a:pt x="30"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83" name="Freeform 102">
                <a:extLst>
                  <a:ext uri="{FF2B5EF4-FFF2-40B4-BE49-F238E27FC236}">
                    <a16:creationId xmlns:a16="http://schemas.microsoft.com/office/drawing/2014/main" id="{0F0C0967-885D-42D2-8729-316DF8258787}"/>
                  </a:ext>
                </a:extLst>
              </p:cNvPr>
              <p:cNvSpPr>
                <a:spLocks/>
              </p:cNvSpPr>
              <p:nvPr/>
            </p:nvSpPr>
            <p:spPr bwMode="gray">
              <a:xfrm>
                <a:off x="3318" y="3466"/>
                <a:ext cx="10" cy="15"/>
              </a:xfrm>
              <a:custGeom>
                <a:avLst/>
                <a:gdLst>
                  <a:gd name="T0" fmla="*/ 5 w 13"/>
                  <a:gd name="T1" fmla="*/ 2 h 20"/>
                  <a:gd name="T2" fmla="*/ 1 w 13"/>
                  <a:gd name="T3" fmla="*/ 4 h 20"/>
                  <a:gd name="T4" fmla="*/ 4 w 13"/>
                  <a:gd name="T5" fmla="*/ 8 h 20"/>
                  <a:gd name="T6" fmla="*/ 5 w 13"/>
                  <a:gd name="T7" fmla="*/ 2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84" name="Freeform 103">
                <a:extLst>
                  <a:ext uri="{FF2B5EF4-FFF2-40B4-BE49-F238E27FC236}">
                    <a16:creationId xmlns:a16="http://schemas.microsoft.com/office/drawing/2014/main" id="{75CDC8D4-1B9B-43A9-9992-5B555BA43C72}"/>
                  </a:ext>
                </a:extLst>
              </p:cNvPr>
              <p:cNvSpPr>
                <a:spLocks/>
              </p:cNvSpPr>
              <p:nvPr/>
            </p:nvSpPr>
            <p:spPr bwMode="gray">
              <a:xfrm>
                <a:off x="3251" y="3312"/>
                <a:ext cx="9" cy="15"/>
              </a:xfrm>
              <a:custGeom>
                <a:avLst/>
                <a:gdLst>
                  <a:gd name="T0" fmla="*/ 3 w 13"/>
                  <a:gd name="T1" fmla="*/ 2 h 20"/>
                  <a:gd name="T2" fmla="*/ 1 w 13"/>
                  <a:gd name="T3" fmla="*/ 4 h 20"/>
                  <a:gd name="T4" fmla="*/ 3 w 13"/>
                  <a:gd name="T5" fmla="*/ 8 h 20"/>
                  <a:gd name="T6" fmla="*/ 3 w 13"/>
                  <a:gd name="T7" fmla="*/ 2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85" name="Freeform 104">
                <a:extLst>
                  <a:ext uri="{FF2B5EF4-FFF2-40B4-BE49-F238E27FC236}">
                    <a16:creationId xmlns:a16="http://schemas.microsoft.com/office/drawing/2014/main" id="{98FEF9F6-8266-4FE0-9FE6-557D4EF3C67E}"/>
                  </a:ext>
                </a:extLst>
              </p:cNvPr>
              <p:cNvSpPr>
                <a:spLocks/>
              </p:cNvSpPr>
              <p:nvPr/>
            </p:nvSpPr>
            <p:spPr bwMode="gray">
              <a:xfrm>
                <a:off x="3311" y="3239"/>
                <a:ext cx="11" cy="19"/>
              </a:xfrm>
              <a:custGeom>
                <a:avLst/>
                <a:gdLst>
                  <a:gd name="T0" fmla="*/ 3 w 14"/>
                  <a:gd name="T1" fmla="*/ 0 h 25"/>
                  <a:gd name="T2" fmla="*/ 0 w 14"/>
                  <a:gd name="T3" fmla="*/ 6 h 25"/>
                  <a:gd name="T4" fmla="*/ 6 w 14"/>
                  <a:gd name="T5" fmla="*/ 11 h 25"/>
                  <a:gd name="T6" fmla="*/ 3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86" name="Freeform 105">
                <a:extLst>
                  <a:ext uri="{FF2B5EF4-FFF2-40B4-BE49-F238E27FC236}">
                    <a16:creationId xmlns:a16="http://schemas.microsoft.com/office/drawing/2014/main" id="{5CA05A9E-5FF8-496A-A88B-49B7CBA8A683}"/>
                  </a:ext>
                </a:extLst>
              </p:cNvPr>
              <p:cNvSpPr>
                <a:spLocks/>
              </p:cNvSpPr>
              <p:nvPr/>
            </p:nvSpPr>
            <p:spPr bwMode="gray">
              <a:xfrm>
                <a:off x="3287" y="3238"/>
                <a:ext cx="11" cy="19"/>
              </a:xfrm>
              <a:custGeom>
                <a:avLst/>
                <a:gdLst>
                  <a:gd name="T0" fmla="*/ 3 w 14"/>
                  <a:gd name="T1" fmla="*/ 0 h 25"/>
                  <a:gd name="T2" fmla="*/ 0 w 14"/>
                  <a:gd name="T3" fmla="*/ 6 h 25"/>
                  <a:gd name="T4" fmla="*/ 6 w 14"/>
                  <a:gd name="T5" fmla="*/ 11 h 25"/>
                  <a:gd name="T6" fmla="*/ 3 w 14"/>
                  <a:gd name="T7" fmla="*/ 0 h 25"/>
                  <a:gd name="T8" fmla="*/ 0 60000 65536"/>
                  <a:gd name="T9" fmla="*/ 0 60000 65536"/>
                  <a:gd name="T10" fmla="*/ 0 60000 65536"/>
                  <a:gd name="T11" fmla="*/ 0 60000 65536"/>
                  <a:gd name="T12" fmla="*/ 0 w 14"/>
                  <a:gd name="T13" fmla="*/ 0 h 25"/>
                  <a:gd name="T14" fmla="*/ 14 w 14"/>
                  <a:gd name="T15" fmla="*/ 25 h 25"/>
                </a:gdLst>
                <a:ahLst/>
                <a:cxnLst>
                  <a:cxn ang="T8">
                    <a:pos x="T0" y="T1"/>
                  </a:cxn>
                  <a:cxn ang="T9">
                    <a:pos x="T2" y="T3"/>
                  </a:cxn>
                  <a:cxn ang="T10">
                    <a:pos x="T4" y="T5"/>
                  </a:cxn>
                  <a:cxn ang="T11">
                    <a:pos x="T6" y="T7"/>
                  </a:cxn>
                </a:cxnLst>
                <a:rect l="T12" t="T13" r="T14" b="T15"/>
                <a:pathLst>
                  <a:path w="14" h="25">
                    <a:moveTo>
                      <a:pt x="6" y="0"/>
                    </a:moveTo>
                    <a:cubicBezTo>
                      <a:pt x="4" y="5"/>
                      <a:pt x="3" y="9"/>
                      <a:pt x="0" y="13"/>
                    </a:cubicBezTo>
                    <a:cubicBezTo>
                      <a:pt x="1" y="24"/>
                      <a:pt x="1" y="25"/>
                      <a:pt x="12" y="24"/>
                    </a:cubicBezTo>
                    <a:cubicBezTo>
                      <a:pt x="14" y="12"/>
                      <a:pt x="8" y="10"/>
                      <a:pt x="6" y="0"/>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87" name="Freeform 106">
                <a:extLst>
                  <a:ext uri="{FF2B5EF4-FFF2-40B4-BE49-F238E27FC236}">
                    <a16:creationId xmlns:a16="http://schemas.microsoft.com/office/drawing/2014/main" id="{1D6B923C-8468-459A-B42A-05EFFC0BBDB2}"/>
                  </a:ext>
                </a:extLst>
              </p:cNvPr>
              <p:cNvSpPr>
                <a:spLocks/>
              </p:cNvSpPr>
              <p:nvPr/>
            </p:nvSpPr>
            <p:spPr bwMode="gray">
              <a:xfrm>
                <a:off x="3276" y="3260"/>
                <a:ext cx="10" cy="15"/>
              </a:xfrm>
              <a:custGeom>
                <a:avLst/>
                <a:gdLst>
                  <a:gd name="T0" fmla="*/ 5 w 13"/>
                  <a:gd name="T1" fmla="*/ 2 h 20"/>
                  <a:gd name="T2" fmla="*/ 1 w 13"/>
                  <a:gd name="T3" fmla="*/ 4 h 20"/>
                  <a:gd name="T4" fmla="*/ 4 w 13"/>
                  <a:gd name="T5" fmla="*/ 8 h 20"/>
                  <a:gd name="T6" fmla="*/ 5 w 13"/>
                  <a:gd name="T7" fmla="*/ 2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88" name="Freeform 107">
                <a:extLst>
                  <a:ext uri="{FF2B5EF4-FFF2-40B4-BE49-F238E27FC236}">
                    <a16:creationId xmlns:a16="http://schemas.microsoft.com/office/drawing/2014/main" id="{93E5A6C3-A619-4325-B68C-4FF14B8A3B7C}"/>
                  </a:ext>
                </a:extLst>
              </p:cNvPr>
              <p:cNvSpPr>
                <a:spLocks/>
              </p:cNvSpPr>
              <p:nvPr/>
            </p:nvSpPr>
            <p:spPr bwMode="gray">
              <a:xfrm>
                <a:off x="3251" y="3294"/>
                <a:ext cx="9" cy="15"/>
              </a:xfrm>
              <a:custGeom>
                <a:avLst/>
                <a:gdLst>
                  <a:gd name="T0" fmla="*/ 3 w 13"/>
                  <a:gd name="T1" fmla="*/ 2 h 20"/>
                  <a:gd name="T2" fmla="*/ 1 w 13"/>
                  <a:gd name="T3" fmla="*/ 4 h 20"/>
                  <a:gd name="T4" fmla="*/ 3 w 13"/>
                  <a:gd name="T5" fmla="*/ 8 h 20"/>
                  <a:gd name="T6" fmla="*/ 3 w 13"/>
                  <a:gd name="T7" fmla="*/ 2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89" name="Freeform 108">
                <a:extLst>
                  <a:ext uri="{FF2B5EF4-FFF2-40B4-BE49-F238E27FC236}">
                    <a16:creationId xmlns:a16="http://schemas.microsoft.com/office/drawing/2014/main" id="{085696DC-3790-4C94-AC98-D737EFD46DDF}"/>
                  </a:ext>
                </a:extLst>
              </p:cNvPr>
              <p:cNvSpPr>
                <a:spLocks/>
              </p:cNvSpPr>
              <p:nvPr/>
            </p:nvSpPr>
            <p:spPr bwMode="gray">
              <a:xfrm>
                <a:off x="3270" y="3281"/>
                <a:ext cx="10" cy="15"/>
              </a:xfrm>
              <a:custGeom>
                <a:avLst/>
                <a:gdLst>
                  <a:gd name="T0" fmla="*/ 5 w 13"/>
                  <a:gd name="T1" fmla="*/ 2 h 20"/>
                  <a:gd name="T2" fmla="*/ 1 w 13"/>
                  <a:gd name="T3" fmla="*/ 4 h 20"/>
                  <a:gd name="T4" fmla="*/ 4 w 13"/>
                  <a:gd name="T5" fmla="*/ 8 h 20"/>
                  <a:gd name="T6" fmla="*/ 5 w 13"/>
                  <a:gd name="T7" fmla="*/ 2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90" name="Freeform 109">
                <a:extLst>
                  <a:ext uri="{FF2B5EF4-FFF2-40B4-BE49-F238E27FC236}">
                    <a16:creationId xmlns:a16="http://schemas.microsoft.com/office/drawing/2014/main" id="{763A249E-6795-4542-9BCF-9B5A3C3DFF35}"/>
                  </a:ext>
                </a:extLst>
              </p:cNvPr>
              <p:cNvSpPr>
                <a:spLocks/>
              </p:cNvSpPr>
              <p:nvPr/>
            </p:nvSpPr>
            <p:spPr bwMode="gray">
              <a:xfrm>
                <a:off x="2537" y="2293"/>
                <a:ext cx="10" cy="15"/>
              </a:xfrm>
              <a:custGeom>
                <a:avLst/>
                <a:gdLst>
                  <a:gd name="T0" fmla="*/ 5 w 13"/>
                  <a:gd name="T1" fmla="*/ 2 h 20"/>
                  <a:gd name="T2" fmla="*/ 1 w 13"/>
                  <a:gd name="T3" fmla="*/ 4 h 20"/>
                  <a:gd name="T4" fmla="*/ 4 w 13"/>
                  <a:gd name="T5" fmla="*/ 8 h 20"/>
                  <a:gd name="T6" fmla="*/ 5 w 13"/>
                  <a:gd name="T7" fmla="*/ 2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91" name="Freeform 110">
                <a:extLst>
                  <a:ext uri="{FF2B5EF4-FFF2-40B4-BE49-F238E27FC236}">
                    <a16:creationId xmlns:a16="http://schemas.microsoft.com/office/drawing/2014/main" id="{3DFA8AEB-88E7-4FD6-B42F-F19C9F762B1A}"/>
                  </a:ext>
                </a:extLst>
              </p:cNvPr>
              <p:cNvSpPr>
                <a:spLocks/>
              </p:cNvSpPr>
              <p:nvPr/>
            </p:nvSpPr>
            <p:spPr bwMode="gray">
              <a:xfrm>
                <a:off x="2476" y="2259"/>
                <a:ext cx="10" cy="15"/>
              </a:xfrm>
              <a:custGeom>
                <a:avLst/>
                <a:gdLst>
                  <a:gd name="T0" fmla="*/ 5 w 13"/>
                  <a:gd name="T1" fmla="*/ 2 h 20"/>
                  <a:gd name="T2" fmla="*/ 1 w 13"/>
                  <a:gd name="T3" fmla="*/ 4 h 20"/>
                  <a:gd name="T4" fmla="*/ 4 w 13"/>
                  <a:gd name="T5" fmla="*/ 8 h 20"/>
                  <a:gd name="T6" fmla="*/ 5 w 13"/>
                  <a:gd name="T7" fmla="*/ 2 h 20"/>
                  <a:gd name="T8" fmla="*/ 0 60000 65536"/>
                  <a:gd name="T9" fmla="*/ 0 60000 65536"/>
                  <a:gd name="T10" fmla="*/ 0 60000 65536"/>
                  <a:gd name="T11" fmla="*/ 0 60000 65536"/>
                  <a:gd name="T12" fmla="*/ 0 w 13"/>
                  <a:gd name="T13" fmla="*/ 0 h 20"/>
                  <a:gd name="T14" fmla="*/ 13 w 13"/>
                  <a:gd name="T15" fmla="*/ 20 h 20"/>
                </a:gdLst>
                <a:ahLst/>
                <a:cxnLst>
                  <a:cxn ang="T8">
                    <a:pos x="T0" y="T1"/>
                  </a:cxn>
                  <a:cxn ang="T9">
                    <a:pos x="T2" y="T3"/>
                  </a:cxn>
                  <a:cxn ang="T10">
                    <a:pos x="T4" y="T5"/>
                  </a:cxn>
                  <a:cxn ang="T11">
                    <a:pos x="T6" y="T7"/>
                  </a:cxn>
                </a:cxnLst>
                <a:rect l="T12" t="T13" r="T14" b="T15"/>
                <a:pathLst>
                  <a:path w="13" h="20">
                    <a:moveTo>
                      <a:pt x="10" y="5"/>
                    </a:moveTo>
                    <a:cubicBezTo>
                      <a:pt x="3" y="0"/>
                      <a:pt x="5" y="6"/>
                      <a:pt x="1" y="11"/>
                    </a:cubicBezTo>
                    <a:cubicBezTo>
                      <a:pt x="0" y="18"/>
                      <a:pt x="2" y="19"/>
                      <a:pt x="9" y="20"/>
                    </a:cubicBezTo>
                    <a:cubicBezTo>
                      <a:pt x="13" y="14"/>
                      <a:pt x="10" y="12"/>
                      <a:pt x="10" y="5"/>
                    </a:cubicBezTo>
                    <a:close/>
                  </a:path>
                </a:pathLst>
              </a:custGeom>
              <a:solidFill>
                <a:srgbClr val="000000">
                  <a:alpha val="20000"/>
                </a:srgbClr>
              </a:solidFill>
              <a:ln w="6350">
                <a:noFill/>
                <a:prstDash val="dash"/>
                <a:round/>
                <a:headEnd/>
                <a:tailEnd/>
              </a:ln>
            </p:spPr>
            <p:txBody>
              <a:bodyPr/>
              <a:lstStyle/>
              <a:p>
                <a:endParaRPr lang="zh-CN" altLang="en-US"/>
              </a:p>
            </p:txBody>
          </p:sp>
          <p:sp>
            <p:nvSpPr>
              <p:cNvPr id="292" name="Freeform 111">
                <a:extLst>
                  <a:ext uri="{FF2B5EF4-FFF2-40B4-BE49-F238E27FC236}">
                    <a16:creationId xmlns:a16="http://schemas.microsoft.com/office/drawing/2014/main" id="{31DFD168-E511-421C-A6A2-1D763C8FCE58}"/>
                  </a:ext>
                </a:extLst>
              </p:cNvPr>
              <p:cNvSpPr>
                <a:spLocks/>
              </p:cNvSpPr>
              <p:nvPr/>
            </p:nvSpPr>
            <p:spPr bwMode="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2060"/>
                  <a:gd name="T175" fmla="*/ 0 h 1644"/>
                  <a:gd name="T176" fmla="*/ 2060 w 2060"/>
                  <a:gd name="T177" fmla="*/ 1644 h 164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000000">
                  <a:alpha val="20000"/>
                </a:srgbClr>
              </a:solidFill>
              <a:ln w="6350">
                <a:noFill/>
                <a:prstDash val="dash"/>
                <a:round/>
                <a:headEnd/>
                <a:tailEnd/>
              </a:ln>
            </p:spPr>
            <p:txBody>
              <a:bodyPr/>
              <a:lstStyle/>
              <a:p>
                <a:endParaRPr lang="zh-CN" altLang="en-US"/>
              </a:p>
            </p:txBody>
          </p:sp>
        </p:grpSp>
        <p:sp>
          <p:nvSpPr>
            <p:cNvPr id="168" name="Line 112">
              <a:extLst>
                <a:ext uri="{FF2B5EF4-FFF2-40B4-BE49-F238E27FC236}">
                  <a16:creationId xmlns:a16="http://schemas.microsoft.com/office/drawing/2014/main" id="{5601B621-91F6-4DB4-B990-DE4FFA1B6219}"/>
                </a:ext>
              </a:extLst>
            </p:cNvPr>
            <p:cNvSpPr>
              <a:spLocks noChangeShapeType="1"/>
            </p:cNvSpPr>
            <p:nvPr/>
          </p:nvSpPr>
          <p:spPr bwMode="auto">
            <a:xfrm flipH="1" flipV="1">
              <a:off x="1887538" y="4344988"/>
              <a:ext cx="2228850" cy="1450975"/>
            </a:xfrm>
            <a:prstGeom prst="line">
              <a:avLst/>
            </a:prstGeom>
            <a:noFill/>
            <a:ln w="57150">
              <a:solidFill>
                <a:schemeClr val="accent1"/>
              </a:solidFill>
              <a:round/>
              <a:headEnd/>
              <a:tailEnd type="triangle" w="med" len="med"/>
            </a:ln>
          </p:spPr>
          <p:txBody>
            <a:bodyPr wrap="none" anchor="ctr"/>
            <a:lstStyle/>
            <a:p>
              <a:endParaRPr lang="zh-CN" altLang="en-US"/>
            </a:p>
          </p:txBody>
        </p:sp>
        <p:sp>
          <p:nvSpPr>
            <p:cNvPr id="169" name="Line 113">
              <a:extLst>
                <a:ext uri="{FF2B5EF4-FFF2-40B4-BE49-F238E27FC236}">
                  <a16:creationId xmlns:a16="http://schemas.microsoft.com/office/drawing/2014/main" id="{7386C6CF-178B-4ECA-A1E7-6991BE9C9375}"/>
                </a:ext>
              </a:extLst>
            </p:cNvPr>
            <p:cNvSpPr>
              <a:spLocks noChangeShapeType="1"/>
            </p:cNvSpPr>
            <p:nvPr/>
          </p:nvSpPr>
          <p:spPr bwMode="auto">
            <a:xfrm flipH="1" flipV="1">
              <a:off x="4587875" y="4168775"/>
              <a:ext cx="0" cy="1468438"/>
            </a:xfrm>
            <a:prstGeom prst="line">
              <a:avLst/>
            </a:prstGeom>
            <a:noFill/>
            <a:ln w="57150">
              <a:solidFill>
                <a:schemeClr val="accent1"/>
              </a:solidFill>
              <a:round/>
              <a:headEnd/>
              <a:tailEnd type="triangle" w="med" len="med"/>
            </a:ln>
          </p:spPr>
          <p:txBody>
            <a:bodyPr wrap="none" anchor="ctr"/>
            <a:lstStyle/>
            <a:p>
              <a:endParaRPr lang="zh-CN" altLang="en-US"/>
            </a:p>
          </p:txBody>
        </p:sp>
        <p:sp>
          <p:nvSpPr>
            <p:cNvPr id="170" name="Line 114">
              <a:extLst>
                <a:ext uri="{FF2B5EF4-FFF2-40B4-BE49-F238E27FC236}">
                  <a16:creationId xmlns:a16="http://schemas.microsoft.com/office/drawing/2014/main" id="{18EB82FA-D8C8-4EDC-8EA4-9C1222D77B2A}"/>
                </a:ext>
              </a:extLst>
            </p:cNvPr>
            <p:cNvSpPr>
              <a:spLocks noChangeShapeType="1"/>
            </p:cNvSpPr>
            <p:nvPr/>
          </p:nvSpPr>
          <p:spPr bwMode="auto">
            <a:xfrm flipV="1">
              <a:off x="4935538" y="4302125"/>
              <a:ext cx="2179637" cy="1549400"/>
            </a:xfrm>
            <a:prstGeom prst="line">
              <a:avLst/>
            </a:prstGeom>
            <a:noFill/>
            <a:ln w="57150">
              <a:solidFill>
                <a:schemeClr val="accent1"/>
              </a:solidFill>
              <a:round/>
              <a:headEnd/>
              <a:tailEnd type="triangle" w="med" len="med"/>
            </a:ln>
          </p:spPr>
          <p:txBody>
            <a:bodyPr wrap="none" anchor="ctr"/>
            <a:lstStyle/>
            <a:p>
              <a:endParaRPr lang="zh-CN" altLang="en-US"/>
            </a:p>
          </p:txBody>
        </p:sp>
        <p:pic>
          <p:nvPicPr>
            <p:cNvPr id="171" name="Picture 115" descr="shadow_1">
              <a:extLst>
                <a:ext uri="{FF2B5EF4-FFF2-40B4-BE49-F238E27FC236}">
                  <a16:creationId xmlns:a16="http://schemas.microsoft.com/office/drawing/2014/main" id="{96481C4A-F730-48B5-986D-B496DB2BD71C}"/>
                </a:ext>
              </a:extLst>
            </p:cNvPr>
            <p:cNvPicPr>
              <a:picLocks noChangeAspect="1" noChangeArrowheads="1"/>
            </p:cNvPicPr>
            <p:nvPr/>
          </p:nvPicPr>
          <p:blipFill>
            <a:blip r:embed="rId3"/>
            <a:srcRect/>
            <a:stretch>
              <a:fillRect/>
            </a:stretch>
          </p:blipFill>
          <p:spPr bwMode="auto">
            <a:xfrm>
              <a:off x="2514600" y="5351463"/>
              <a:ext cx="4186238" cy="960437"/>
            </a:xfrm>
            <a:prstGeom prst="rect">
              <a:avLst/>
            </a:prstGeom>
            <a:noFill/>
            <a:ln w="9525">
              <a:noFill/>
              <a:miter lim="800000"/>
              <a:headEnd/>
              <a:tailEnd/>
            </a:ln>
          </p:spPr>
        </p:pic>
        <p:sp>
          <p:nvSpPr>
            <p:cNvPr id="172" name="Freeform 116">
              <a:extLst>
                <a:ext uri="{FF2B5EF4-FFF2-40B4-BE49-F238E27FC236}">
                  <a16:creationId xmlns:a16="http://schemas.microsoft.com/office/drawing/2014/main" id="{DACAF318-779A-4BAF-BE55-171BCBEE3A6C}"/>
                </a:ext>
              </a:extLst>
            </p:cNvPr>
            <p:cNvSpPr>
              <a:spLocks/>
            </p:cNvSpPr>
            <p:nvPr/>
          </p:nvSpPr>
          <p:spPr bwMode="gray">
            <a:xfrm>
              <a:off x="593725" y="1239838"/>
              <a:ext cx="2574925" cy="2768600"/>
            </a:xfrm>
            <a:custGeom>
              <a:avLst/>
              <a:gdLst>
                <a:gd name="T0" fmla="*/ 0 w 1622"/>
                <a:gd name="T1" fmla="*/ 0 h 1744"/>
                <a:gd name="T2" fmla="*/ 2147483647 w 1622"/>
                <a:gd name="T3" fmla="*/ 2147483647 h 1744"/>
                <a:gd name="T4" fmla="*/ 2147483647 w 1622"/>
                <a:gd name="T5" fmla="*/ 2147483647 h 1744"/>
                <a:gd name="T6" fmla="*/ 2147483647 w 1622"/>
                <a:gd name="T7" fmla="*/ 2147483647 h 1744"/>
                <a:gd name="T8" fmla="*/ 0 w 1622"/>
                <a:gd name="T9" fmla="*/ 0 h 1744"/>
                <a:gd name="T10" fmla="*/ 0 60000 65536"/>
                <a:gd name="T11" fmla="*/ 0 60000 65536"/>
                <a:gd name="T12" fmla="*/ 0 60000 65536"/>
                <a:gd name="T13" fmla="*/ 0 60000 65536"/>
                <a:gd name="T14" fmla="*/ 0 60000 65536"/>
                <a:gd name="T15" fmla="*/ 0 w 1622"/>
                <a:gd name="T16" fmla="*/ 0 h 1744"/>
                <a:gd name="T17" fmla="*/ 1622 w 1622"/>
                <a:gd name="T18" fmla="*/ 1744 h 1744"/>
              </a:gdLst>
              <a:ahLst/>
              <a:cxnLst>
                <a:cxn ang="T10">
                  <a:pos x="T0" y="T1"/>
                </a:cxn>
                <a:cxn ang="T11">
                  <a:pos x="T2" y="T3"/>
                </a:cxn>
                <a:cxn ang="T12">
                  <a:pos x="T4" y="T5"/>
                </a:cxn>
                <a:cxn ang="T13">
                  <a:pos x="T6" y="T7"/>
                </a:cxn>
                <a:cxn ang="T14">
                  <a:pos x="T8" y="T9"/>
                </a:cxn>
              </a:cxnLst>
              <a:rect l="T15" t="T16" r="T17" b="T18"/>
              <a:pathLst>
                <a:path w="1622" h="1744">
                  <a:moveTo>
                    <a:pt x="0" y="0"/>
                  </a:moveTo>
                  <a:lnTo>
                    <a:pt x="4" y="1744"/>
                  </a:lnTo>
                  <a:lnTo>
                    <a:pt x="1622" y="1705"/>
                  </a:lnTo>
                  <a:lnTo>
                    <a:pt x="1622" y="130"/>
                  </a:lnTo>
                  <a:lnTo>
                    <a:pt x="0" y="0"/>
                  </a:lnTo>
                  <a:close/>
                </a:path>
              </a:pathLst>
            </a:custGeom>
            <a:solidFill>
              <a:schemeClr val="tx2">
                <a:lumMod val="40000"/>
                <a:lumOff val="60000"/>
                <a:alpha val="96861"/>
              </a:schemeClr>
            </a:solidFill>
            <a:ln w="9525">
              <a:miter lim="800000"/>
              <a:headEnd/>
              <a:tailEnd/>
            </a:ln>
            <a:scene3d>
              <a:camera prst="legacyPerspectiveTopLeft">
                <a:rot lat="21299992" lon="0" rev="0"/>
              </a:camera>
              <a:lightRig rig="legacyFlat3" dir="r"/>
            </a:scene3d>
            <a:sp3d extrusionH="430200" prstMaterial="legacyMatte">
              <a:bevelT w="13500" h="13500" prst="angle"/>
              <a:bevelB w="13500" h="13500" prst="angle"/>
              <a:extrusionClr>
                <a:schemeClr val="tx2">
                  <a:lumMod val="60000"/>
                  <a:lumOff val="40000"/>
                </a:schemeClr>
              </a:extrusionClr>
            </a:sp3d>
          </p:spPr>
          <p:txBody>
            <a:bodyPr wrap="none" anchor="ctr">
              <a:flatTx/>
            </a:bodyPr>
            <a:lstStyle/>
            <a:p>
              <a:endParaRPr lang="zh-CN" altLang="en-US" dirty="0"/>
            </a:p>
          </p:txBody>
        </p:sp>
        <p:sp>
          <p:nvSpPr>
            <p:cNvPr id="173" name="Rectangle 117">
              <a:extLst>
                <a:ext uri="{FF2B5EF4-FFF2-40B4-BE49-F238E27FC236}">
                  <a16:creationId xmlns:a16="http://schemas.microsoft.com/office/drawing/2014/main" id="{78011218-8E32-4E61-9EF8-3372DA3DFC76}"/>
                </a:ext>
              </a:extLst>
            </p:cNvPr>
            <p:cNvSpPr>
              <a:spLocks noChangeArrowheads="1"/>
            </p:cNvSpPr>
            <p:nvPr/>
          </p:nvSpPr>
          <p:spPr bwMode="gray">
            <a:xfrm>
              <a:off x="3267075" y="1454150"/>
              <a:ext cx="2565400" cy="2489200"/>
            </a:xfrm>
            <a:prstGeom prst="rect">
              <a:avLst/>
            </a:prstGeom>
            <a:solidFill>
              <a:schemeClr val="accent1">
                <a:lumMod val="60000"/>
                <a:lumOff val="40000"/>
              </a:schemeClr>
            </a:solidFill>
            <a:ln w="9525">
              <a:miter lim="800000"/>
              <a:headEnd/>
              <a:tailEnd/>
            </a:ln>
            <a:scene3d>
              <a:camera prst="legacyPerspectiveTop">
                <a:rot lat="21299992" lon="0" rev="0"/>
              </a:camera>
              <a:lightRig rig="legacyFlat3" dir="r"/>
            </a:scene3d>
            <a:sp3d extrusionH="430200" prstMaterial="legacyMatte">
              <a:bevelT w="13500" h="13500" prst="angle"/>
              <a:bevelB w="13500" h="13500" prst="angle"/>
              <a:extrusionClr>
                <a:schemeClr val="accent1">
                  <a:lumMod val="60000"/>
                  <a:lumOff val="40000"/>
                </a:schemeClr>
              </a:extrusionClr>
            </a:sp3d>
          </p:spPr>
          <p:txBody>
            <a:bodyPr wrap="none" anchor="ctr">
              <a:flatTx/>
            </a:bodyPr>
            <a:lstStyle/>
            <a:p>
              <a:endParaRPr lang="zh-CN" altLang="en-US" dirty="0"/>
            </a:p>
          </p:txBody>
        </p:sp>
        <p:sp>
          <p:nvSpPr>
            <p:cNvPr id="174" name="Freeform 118">
              <a:extLst>
                <a:ext uri="{FF2B5EF4-FFF2-40B4-BE49-F238E27FC236}">
                  <a16:creationId xmlns:a16="http://schemas.microsoft.com/office/drawing/2014/main" id="{67BD4714-74DC-486D-8C90-D2E4E3CD1145}"/>
                </a:ext>
              </a:extLst>
            </p:cNvPr>
            <p:cNvSpPr>
              <a:spLocks/>
            </p:cNvSpPr>
            <p:nvPr/>
          </p:nvSpPr>
          <p:spPr bwMode="gray">
            <a:xfrm>
              <a:off x="5937250" y="1258888"/>
              <a:ext cx="2568575" cy="2749550"/>
            </a:xfrm>
            <a:custGeom>
              <a:avLst/>
              <a:gdLst>
                <a:gd name="T0" fmla="*/ 2147483647 w 1618"/>
                <a:gd name="T1" fmla="*/ 0 h 1732"/>
                <a:gd name="T2" fmla="*/ 2147483647 w 1618"/>
                <a:gd name="T3" fmla="*/ 2147483647 h 1732"/>
                <a:gd name="T4" fmla="*/ 0 w 1618"/>
                <a:gd name="T5" fmla="*/ 2147483647 h 1732"/>
                <a:gd name="T6" fmla="*/ 0 w 1618"/>
                <a:gd name="T7" fmla="*/ 2147483647 h 1732"/>
                <a:gd name="T8" fmla="*/ 2147483647 w 1618"/>
                <a:gd name="T9" fmla="*/ 0 h 1732"/>
                <a:gd name="T10" fmla="*/ 0 60000 65536"/>
                <a:gd name="T11" fmla="*/ 0 60000 65536"/>
                <a:gd name="T12" fmla="*/ 0 60000 65536"/>
                <a:gd name="T13" fmla="*/ 0 60000 65536"/>
                <a:gd name="T14" fmla="*/ 0 60000 65536"/>
                <a:gd name="T15" fmla="*/ 0 w 1618"/>
                <a:gd name="T16" fmla="*/ 0 h 1732"/>
                <a:gd name="T17" fmla="*/ 1618 w 1618"/>
                <a:gd name="T18" fmla="*/ 1732 h 1732"/>
              </a:gdLst>
              <a:ahLst/>
              <a:cxnLst>
                <a:cxn ang="T10">
                  <a:pos x="T0" y="T1"/>
                </a:cxn>
                <a:cxn ang="T11">
                  <a:pos x="T2" y="T3"/>
                </a:cxn>
                <a:cxn ang="T12">
                  <a:pos x="T4" y="T5"/>
                </a:cxn>
                <a:cxn ang="T13">
                  <a:pos x="T6" y="T7"/>
                </a:cxn>
                <a:cxn ang="T14">
                  <a:pos x="T8" y="T9"/>
                </a:cxn>
              </a:cxnLst>
              <a:rect l="T15" t="T16" r="T17" b="T18"/>
              <a:pathLst>
                <a:path w="1618" h="1732">
                  <a:moveTo>
                    <a:pt x="1616" y="0"/>
                  </a:moveTo>
                  <a:lnTo>
                    <a:pt x="1618" y="1732"/>
                  </a:lnTo>
                  <a:lnTo>
                    <a:pt x="0" y="1693"/>
                  </a:lnTo>
                  <a:lnTo>
                    <a:pt x="0" y="118"/>
                  </a:lnTo>
                  <a:lnTo>
                    <a:pt x="1616" y="0"/>
                  </a:lnTo>
                  <a:close/>
                </a:path>
              </a:pathLst>
            </a:custGeom>
            <a:solidFill>
              <a:schemeClr val="tx2">
                <a:lumMod val="60000"/>
                <a:lumOff val="40000"/>
              </a:schemeClr>
            </a:solidFill>
            <a:ln w="9525">
              <a:miter lim="800000"/>
              <a:headEnd/>
              <a:tailEnd/>
            </a:ln>
            <a:scene3d>
              <a:camera prst="legacyPerspectiveTopRight">
                <a:rot lat="21299992" lon="0" rev="0"/>
              </a:camera>
              <a:lightRig rig="legacyFlat3" dir="r"/>
            </a:scene3d>
            <a:sp3d extrusionH="430200" prstMaterial="legacyMatte">
              <a:bevelT w="13500" h="13500" prst="angle"/>
              <a:bevelB w="13500" h="13500" prst="angle"/>
              <a:extrusionClr>
                <a:schemeClr val="accent1">
                  <a:lumMod val="60000"/>
                  <a:lumOff val="40000"/>
                </a:schemeClr>
              </a:extrusionClr>
            </a:sp3d>
          </p:spPr>
          <p:txBody>
            <a:bodyPr wrap="none" anchor="ctr">
              <a:flatTx/>
            </a:bodyPr>
            <a:lstStyle/>
            <a:p>
              <a:endParaRPr lang="zh-CN" altLang="en-US"/>
            </a:p>
          </p:txBody>
        </p:sp>
        <p:grpSp>
          <p:nvGrpSpPr>
            <p:cNvPr id="176" name="Group 120">
              <a:extLst>
                <a:ext uri="{FF2B5EF4-FFF2-40B4-BE49-F238E27FC236}">
                  <a16:creationId xmlns:a16="http://schemas.microsoft.com/office/drawing/2014/main" id="{E2280016-1F84-4951-9157-238847B9002A}"/>
                </a:ext>
              </a:extLst>
            </p:cNvPr>
            <p:cNvGrpSpPr>
              <a:grpSpLocks/>
            </p:cNvGrpSpPr>
            <p:nvPr/>
          </p:nvGrpSpPr>
          <p:grpSpPr bwMode="auto">
            <a:xfrm>
              <a:off x="2746375" y="4813300"/>
              <a:ext cx="3722688" cy="1208088"/>
              <a:chOff x="3098" y="249"/>
              <a:chExt cx="1959" cy="629"/>
            </a:xfrm>
          </p:grpSpPr>
          <p:sp>
            <p:nvSpPr>
              <p:cNvPr id="183" name="Oval 121">
                <a:extLst>
                  <a:ext uri="{FF2B5EF4-FFF2-40B4-BE49-F238E27FC236}">
                    <a16:creationId xmlns:a16="http://schemas.microsoft.com/office/drawing/2014/main" id="{496022EB-DF9D-4330-A0A5-28A886702DD0}"/>
                  </a:ext>
                </a:extLst>
              </p:cNvPr>
              <p:cNvSpPr>
                <a:spLocks noChangeArrowheads="1"/>
              </p:cNvSpPr>
              <p:nvPr/>
            </p:nvSpPr>
            <p:spPr bwMode="ltGray">
              <a:xfrm>
                <a:off x="3099" y="297"/>
                <a:ext cx="1958" cy="581"/>
              </a:xfrm>
              <a:prstGeom prst="ellipse">
                <a:avLst/>
              </a:prstGeom>
              <a:gradFill rotWithShape="1">
                <a:gsLst>
                  <a:gs pos="0">
                    <a:srgbClr val="575757"/>
                  </a:gs>
                  <a:gs pos="50000">
                    <a:srgbClr val="C0C0C0"/>
                  </a:gs>
                  <a:gs pos="100000">
                    <a:srgbClr val="575757"/>
                  </a:gs>
                </a:gsLst>
                <a:lin ang="0" scaled="1"/>
              </a:gradFill>
              <a:ln w="9525" algn="ctr">
                <a:noFill/>
                <a:round/>
                <a:headEnd/>
                <a:tailEnd/>
              </a:ln>
            </p:spPr>
            <p:txBody>
              <a:bodyPr wrap="none" anchor="ctr"/>
              <a:lstStyle/>
              <a:p>
                <a:endParaRPr lang="zh-CN" altLang="en-US"/>
              </a:p>
            </p:txBody>
          </p:sp>
          <p:sp>
            <p:nvSpPr>
              <p:cNvPr id="184" name="Oval 122">
                <a:extLst>
                  <a:ext uri="{FF2B5EF4-FFF2-40B4-BE49-F238E27FC236}">
                    <a16:creationId xmlns:a16="http://schemas.microsoft.com/office/drawing/2014/main" id="{977FB486-0548-465C-9BBB-4A264717C4B8}"/>
                  </a:ext>
                </a:extLst>
              </p:cNvPr>
              <p:cNvSpPr>
                <a:spLocks noChangeArrowheads="1"/>
              </p:cNvSpPr>
              <p:nvPr/>
            </p:nvSpPr>
            <p:spPr bwMode="ltGray">
              <a:xfrm>
                <a:off x="3098" y="249"/>
                <a:ext cx="1959" cy="581"/>
              </a:xfrm>
              <a:prstGeom prst="ellipse">
                <a:avLst/>
              </a:prstGeom>
              <a:gradFill rotWithShape="1">
                <a:gsLst>
                  <a:gs pos="0">
                    <a:srgbClr val="C0C0C0"/>
                  </a:gs>
                  <a:gs pos="100000">
                    <a:srgbClr val="EAEAEA"/>
                  </a:gs>
                </a:gsLst>
                <a:lin ang="5400000" scaled="1"/>
              </a:gradFill>
              <a:ln w="9525" algn="ctr">
                <a:noFill/>
                <a:round/>
                <a:headEnd/>
                <a:tailEnd/>
              </a:ln>
            </p:spPr>
            <p:txBody>
              <a:bodyPr wrap="none" anchor="ctr"/>
              <a:lstStyle/>
              <a:p>
                <a:endParaRPr lang="zh-CN" altLang="en-US"/>
              </a:p>
            </p:txBody>
          </p:sp>
        </p:grpSp>
        <p:sp>
          <p:nvSpPr>
            <p:cNvPr id="177" name="Text Box 123">
              <a:extLst>
                <a:ext uri="{FF2B5EF4-FFF2-40B4-BE49-F238E27FC236}">
                  <a16:creationId xmlns:a16="http://schemas.microsoft.com/office/drawing/2014/main" id="{065E93A1-736D-4BF8-8DF9-6DF1715D2A78}"/>
                </a:ext>
              </a:extLst>
            </p:cNvPr>
            <p:cNvSpPr txBox="1">
              <a:spLocks noChangeArrowheads="1"/>
            </p:cNvSpPr>
            <p:nvPr/>
          </p:nvSpPr>
          <p:spPr bwMode="auto">
            <a:xfrm>
              <a:off x="2824043" y="4975991"/>
              <a:ext cx="3586162" cy="758473"/>
            </a:xfrm>
            <a:prstGeom prst="rect">
              <a:avLst/>
            </a:prstGeom>
            <a:noFill/>
            <a:ln w="9525">
              <a:noFill/>
              <a:miter lim="800000"/>
              <a:headEnd/>
              <a:tailEnd/>
            </a:ln>
          </p:spPr>
          <p:txBody>
            <a:bodyPr>
              <a:spAutoFit/>
            </a:bodyPr>
            <a:lstStyle/>
            <a:p>
              <a:pPr marL="120650" indent="-120650" algn="ctr">
                <a:spcBef>
                  <a:spcPct val="50000"/>
                </a:spcBef>
              </a:pPr>
              <a:r>
                <a:rPr lang="zh-CN" altLang="en-US" sz="2800" b="1" dirty="0">
                  <a:solidFill>
                    <a:srgbClr val="00B0F0"/>
                  </a:solidFill>
                  <a:latin typeface="微软雅黑" panose="020B0503020204020204" pitchFamily="34" charset="-122"/>
                  <a:ea typeface="微软雅黑" panose="020B0503020204020204" pitchFamily="34" charset="-122"/>
                  <a:cs typeface="微软雅黑"/>
                </a:rPr>
                <a:t>等级保护防护框架</a:t>
              </a:r>
              <a:endParaRPr lang="en-US" altLang="zh-CN" sz="2800" b="1" dirty="0">
                <a:solidFill>
                  <a:srgbClr val="00B0F0"/>
                </a:solidFill>
              </a:endParaRPr>
            </a:p>
          </p:txBody>
        </p:sp>
        <p:sp>
          <p:nvSpPr>
            <p:cNvPr id="178" name="Freeform 125">
              <a:extLst>
                <a:ext uri="{FF2B5EF4-FFF2-40B4-BE49-F238E27FC236}">
                  <a16:creationId xmlns:a16="http://schemas.microsoft.com/office/drawing/2014/main" id="{2EF6300D-1154-4440-81DA-C5A12165483E}"/>
                </a:ext>
              </a:extLst>
            </p:cNvPr>
            <p:cNvSpPr>
              <a:spLocks/>
            </p:cNvSpPr>
            <p:nvPr/>
          </p:nvSpPr>
          <p:spPr bwMode="ltGray">
            <a:xfrm>
              <a:off x="644525" y="1277938"/>
              <a:ext cx="2514600" cy="2724150"/>
            </a:xfrm>
            <a:custGeom>
              <a:avLst/>
              <a:gdLst/>
              <a:ahLst/>
              <a:cxnLst>
                <a:cxn ang="0">
                  <a:pos x="0" y="0"/>
                </a:cxn>
                <a:cxn ang="0">
                  <a:pos x="30" y="1716"/>
                </a:cxn>
                <a:cxn ang="0">
                  <a:pos x="1584" y="1686"/>
                </a:cxn>
                <a:cxn ang="0">
                  <a:pos x="1524" y="120"/>
                </a:cxn>
                <a:cxn ang="0">
                  <a:pos x="0" y="0"/>
                </a:cxn>
              </a:cxnLst>
              <a:rect l="0" t="0" r="r" b="b"/>
              <a:pathLst>
                <a:path w="1584" h="1716">
                  <a:moveTo>
                    <a:pt x="0" y="0"/>
                  </a:moveTo>
                  <a:lnTo>
                    <a:pt x="30" y="1716"/>
                  </a:lnTo>
                  <a:lnTo>
                    <a:pt x="1584" y="1686"/>
                  </a:lnTo>
                  <a:lnTo>
                    <a:pt x="1524" y="120"/>
                  </a:lnTo>
                  <a:lnTo>
                    <a:pt x="0" y="0"/>
                  </a:lnTo>
                  <a:close/>
                </a:path>
              </a:pathLst>
            </a:custGeom>
            <a:gradFill rotWithShape="1">
              <a:gsLst>
                <a:gs pos="0">
                  <a:schemeClr val="accent2">
                    <a:gamma/>
                    <a:tint val="43529"/>
                    <a:invGamma/>
                  </a:schemeClr>
                </a:gs>
                <a:gs pos="0">
                  <a:schemeClr val="tx2">
                    <a:lumMod val="60000"/>
                    <a:lumOff val="40000"/>
                  </a:schemeClr>
                </a:gs>
                <a:gs pos="100000">
                  <a:schemeClr val="tx2">
                    <a:lumMod val="60000"/>
                    <a:lumOff val="40000"/>
                  </a:schemeClr>
                </a:gs>
              </a:gsLst>
              <a:lin ang="5400000" scaled="1"/>
            </a:gradFill>
            <a:ln w="12700" cap="flat" cmpd="sng">
              <a:solidFill>
                <a:srgbClr val="FFFFFF"/>
              </a:solidFill>
              <a:prstDash val="solid"/>
              <a:round/>
              <a:headEnd/>
              <a:tailEnd/>
            </a:ln>
            <a:effectLst/>
          </p:spPr>
          <p:txBody>
            <a:bodyPr wrap="none" anchor="ctr"/>
            <a:lstStyle/>
            <a:p>
              <a:pPr>
                <a:defRPr/>
              </a:pPr>
              <a:endParaRPr lang="zh-CN" altLang="en-US" dirty="0">
                <a:ea typeface="宋体" pitchFamily="2" charset="-122"/>
              </a:endParaRPr>
            </a:p>
          </p:txBody>
        </p:sp>
        <p:sp>
          <p:nvSpPr>
            <p:cNvPr id="179" name="Freeform 126">
              <a:extLst>
                <a:ext uri="{FF2B5EF4-FFF2-40B4-BE49-F238E27FC236}">
                  <a16:creationId xmlns:a16="http://schemas.microsoft.com/office/drawing/2014/main" id="{ADFF7E4F-BF39-4187-92C5-D6A3F565579D}"/>
                </a:ext>
              </a:extLst>
            </p:cNvPr>
            <p:cNvSpPr>
              <a:spLocks/>
            </p:cNvSpPr>
            <p:nvPr/>
          </p:nvSpPr>
          <p:spPr bwMode="ltGray">
            <a:xfrm flipH="1">
              <a:off x="5951538" y="1289050"/>
              <a:ext cx="2514600" cy="2724150"/>
            </a:xfrm>
            <a:custGeom>
              <a:avLst/>
              <a:gdLst/>
              <a:ahLst/>
              <a:cxnLst>
                <a:cxn ang="0">
                  <a:pos x="0" y="0"/>
                </a:cxn>
                <a:cxn ang="0">
                  <a:pos x="30" y="1716"/>
                </a:cxn>
                <a:cxn ang="0">
                  <a:pos x="1584" y="1686"/>
                </a:cxn>
                <a:cxn ang="0">
                  <a:pos x="1524" y="120"/>
                </a:cxn>
                <a:cxn ang="0">
                  <a:pos x="0" y="0"/>
                </a:cxn>
              </a:cxnLst>
              <a:rect l="0" t="0" r="r" b="b"/>
              <a:pathLst>
                <a:path w="1584" h="1716">
                  <a:moveTo>
                    <a:pt x="0" y="0"/>
                  </a:moveTo>
                  <a:lnTo>
                    <a:pt x="30" y="1716"/>
                  </a:lnTo>
                  <a:lnTo>
                    <a:pt x="1584" y="1686"/>
                  </a:lnTo>
                  <a:lnTo>
                    <a:pt x="1524" y="120"/>
                  </a:lnTo>
                  <a:lnTo>
                    <a:pt x="0" y="0"/>
                  </a:lnTo>
                  <a:close/>
                </a:path>
              </a:pathLst>
            </a:custGeom>
            <a:gradFill rotWithShape="1">
              <a:gsLst>
                <a:gs pos="100000">
                  <a:schemeClr val="tx2">
                    <a:lumMod val="60000"/>
                    <a:lumOff val="40000"/>
                  </a:schemeClr>
                </a:gs>
                <a:gs pos="100000">
                  <a:schemeClr val="accent2"/>
                </a:gs>
                <a:gs pos="100000">
                  <a:schemeClr val="accent2">
                    <a:gamma/>
                    <a:tint val="45490"/>
                    <a:invGamma/>
                  </a:schemeClr>
                </a:gs>
              </a:gsLst>
              <a:lin ang="5400000" scaled="1"/>
            </a:gradFill>
            <a:ln w="12700" cap="flat" cmpd="sng">
              <a:solidFill>
                <a:schemeClr val="bg1"/>
              </a:solidFill>
              <a:prstDash val="solid"/>
              <a:round/>
              <a:headEnd/>
              <a:tailEnd/>
            </a:ln>
            <a:effectLst/>
          </p:spPr>
          <p:txBody>
            <a:bodyPr wrap="none" anchor="ctr"/>
            <a:lstStyle/>
            <a:p>
              <a:pPr>
                <a:defRPr/>
              </a:pPr>
              <a:endParaRPr lang="zh-CN" altLang="en-US">
                <a:ea typeface="宋体" pitchFamily="2" charset="-122"/>
              </a:endParaRPr>
            </a:p>
          </p:txBody>
        </p:sp>
        <p:sp>
          <p:nvSpPr>
            <p:cNvPr id="180" name="Text Box 127">
              <a:extLst>
                <a:ext uri="{FF2B5EF4-FFF2-40B4-BE49-F238E27FC236}">
                  <a16:creationId xmlns:a16="http://schemas.microsoft.com/office/drawing/2014/main" id="{C3BE45D3-ADA1-41C0-80DF-48EF67B490A0}"/>
                </a:ext>
              </a:extLst>
            </p:cNvPr>
            <p:cNvSpPr txBox="1">
              <a:spLocks noChangeArrowheads="1"/>
            </p:cNvSpPr>
            <p:nvPr/>
          </p:nvSpPr>
          <p:spPr bwMode="gray">
            <a:xfrm>
              <a:off x="758669" y="1444713"/>
              <a:ext cx="2266950" cy="2632347"/>
            </a:xfrm>
            <a:prstGeom prst="rect">
              <a:avLst/>
            </a:prstGeom>
            <a:noFill/>
            <a:ln w="9525">
              <a:noFill/>
              <a:miter lim="800000"/>
              <a:headEnd/>
              <a:tailEnd/>
            </a:ln>
            <a:effectLst/>
          </p:spPr>
          <p:txBody>
            <a:bodyPr>
              <a:spAutoFit/>
            </a:bodyPr>
            <a:lstStyle/>
            <a:p>
              <a:pPr marL="120650" indent="-120650">
                <a:spcBef>
                  <a:spcPct val="50000"/>
                </a:spcBef>
                <a:defRPr/>
              </a:pPr>
              <a:r>
                <a:rPr lang="zh-CN" altLang="en-US" sz="1400" dirty="0">
                  <a:latin typeface="微软雅黑" panose="020B0503020204020204" pitchFamily="34" charset="-122"/>
                  <a:ea typeface="微软雅黑" panose="020B0503020204020204" pitchFamily="34" charset="-122"/>
                </a:rPr>
                <a:t>建设“一个中心”管理、“三重防护”体系，分别对计算环境、区域边界、通信网络体系进行管理，实施多层隔离和保护，以防止某薄弱环节影响整体安全</a:t>
              </a:r>
              <a:endParaRPr lang="en-US" altLang="zh-CN" sz="1400" dirty="0">
                <a:latin typeface="微软雅黑" panose="020B0503020204020204" pitchFamily="34" charset="-122"/>
                <a:ea typeface="微软雅黑" panose="020B0503020204020204" pitchFamily="34" charset="-122"/>
              </a:endParaRPr>
            </a:p>
          </p:txBody>
        </p:sp>
        <p:sp>
          <p:nvSpPr>
            <p:cNvPr id="181" name="Text Box 128">
              <a:extLst>
                <a:ext uri="{FF2B5EF4-FFF2-40B4-BE49-F238E27FC236}">
                  <a16:creationId xmlns:a16="http://schemas.microsoft.com/office/drawing/2014/main" id="{AEF940BB-0E8B-44EB-9129-A41C951529AC}"/>
                </a:ext>
              </a:extLst>
            </p:cNvPr>
            <p:cNvSpPr txBox="1">
              <a:spLocks noChangeArrowheads="1"/>
            </p:cNvSpPr>
            <p:nvPr/>
          </p:nvSpPr>
          <p:spPr bwMode="gray">
            <a:xfrm>
              <a:off x="6011333" y="1427359"/>
              <a:ext cx="2446338" cy="2632347"/>
            </a:xfrm>
            <a:prstGeom prst="rect">
              <a:avLst/>
            </a:prstGeom>
            <a:noFill/>
            <a:ln w="9525">
              <a:noFill/>
              <a:miter lim="800000"/>
              <a:headEnd/>
              <a:tailEnd/>
            </a:ln>
            <a:effectLst/>
          </p:spPr>
          <p:txBody>
            <a:bodyPr wrap="square">
              <a:spAutoFit/>
            </a:bodyPr>
            <a:lstStyle/>
            <a:p>
              <a:pPr marL="120650" indent="-120650">
                <a:spcBef>
                  <a:spcPct val="50000"/>
                </a:spcBef>
                <a:defRPr/>
              </a:pPr>
              <a:r>
                <a:rPr lang="zh-CN" altLang="en-US" sz="1400" dirty="0">
                  <a:solidFill>
                    <a:srgbClr val="000000"/>
                  </a:solidFill>
                  <a:ea typeface="微软雅黑"/>
                </a:rPr>
                <a:t>分析应用系统的流程，确定用户（主体）和访问的文件（客体）的级别（标记），以此来制定访问控制安全策略，由操作系统、安全网关等机制自动执行，从而支撑应用安全</a:t>
              </a:r>
              <a:endParaRPr lang="en-US" altLang="zh-CN" sz="1400" dirty="0">
                <a:ea typeface="宋体" pitchFamily="2" charset="-122"/>
              </a:endParaRPr>
            </a:p>
          </p:txBody>
        </p:sp>
        <p:sp>
          <p:nvSpPr>
            <p:cNvPr id="182" name="Text Box 129">
              <a:extLst>
                <a:ext uri="{FF2B5EF4-FFF2-40B4-BE49-F238E27FC236}">
                  <a16:creationId xmlns:a16="http://schemas.microsoft.com/office/drawing/2014/main" id="{ECBA8E32-B64D-4922-8863-46F7FE569088}"/>
                </a:ext>
              </a:extLst>
            </p:cNvPr>
            <p:cNvSpPr txBox="1">
              <a:spLocks noChangeArrowheads="1"/>
            </p:cNvSpPr>
            <p:nvPr/>
          </p:nvSpPr>
          <p:spPr bwMode="gray">
            <a:xfrm>
              <a:off x="3310817" y="1520850"/>
              <a:ext cx="2463800" cy="2320034"/>
            </a:xfrm>
            <a:prstGeom prst="rect">
              <a:avLst/>
            </a:prstGeom>
            <a:noFill/>
            <a:ln w="9525" algn="ctr">
              <a:noFill/>
              <a:miter lim="800000"/>
              <a:headEnd/>
              <a:tailEnd/>
            </a:ln>
          </p:spPr>
          <p:txBody>
            <a:bodyPr>
              <a:spAutoFit/>
            </a:bodyPr>
            <a:lstStyle/>
            <a:p>
              <a:pPr eaLnBrk="0" hangingPunct="0"/>
              <a:r>
                <a:rPr lang="zh-CN" altLang="en-US" sz="1400" dirty="0">
                  <a:solidFill>
                    <a:srgbClr val="000000"/>
                  </a:solidFill>
                  <a:ea typeface="微软雅黑"/>
                </a:rPr>
                <a:t>重点对操作人员使用的终端、业务服务器等计算节点进行安全防护，控制操作人员行为，使其不能违规操作，从而把住攻击发起的源头，防止发生攻击行为</a:t>
              </a:r>
              <a:endParaRPr lang="en-US" altLang="zh-CN" sz="1400" dirty="0">
                <a:solidFill>
                  <a:srgbClr val="F8F8F8"/>
                </a:solidFill>
              </a:endParaRPr>
            </a:p>
          </p:txBody>
        </p:sp>
      </p:grpSp>
    </p:spTree>
    <p:extLst>
      <p:ext uri="{BB962C8B-B14F-4D97-AF65-F5344CB8AC3E}">
        <p14:creationId xmlns:p14="http://schemas.microsoft.com/office/powerpoint/2010/main" val="29715232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xfrm>
            <a:off x="248387" y="-112226"/>
            <a:ext cx="8647224" cy="923538"/>
          </a:xfrm>
          <a:prstGeom prst="rect">
            <a:avLst/>
          </a:prstGeom>
        </p:spPr>
        <p:txBody>
          <a:bodyPr vert="horz" wrap="square" lIns="0" tIns="147023" rIns="0" bIns="0" rtlCol="0">
            <a:noAutofit/>
          </a:bodyPr>
          <a:lstStyle/>
          <a:p>
            <a:pPr marL="448945">
              <a:lnSpc>
                <a:spcPts val="3354"/>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等级保护总体设计流程</a:t>
            </a:r>
            <a:endParaRPr sz="2800" dirty="0">
              <a:latin typeface="微软雅黑" panose="020B0503020204020204" pitchFamily="34" charset="-122"/>
              <a:ea typeface="微软雅黑" panose="020B0503020204020204" pitchFamily="34" charset="-122"/>
              <a:cs typeface="微软雅黑"/>
            </a:endParaRPr>
          </a:p>
        </p:txBody>
      </p:sp>
      <p:sp>
        <p:nvSpPr>
          <p:cNvPr id="131" name="AutoShape 2">
            <a:extLst>
              <a:ext uri="{FF2B5EF4-FFF2-40B4-BE49-F238E27FC236}">
                <a16:creationId xmlns:a16="http://schemas.microsoft.com/office/drawing/2014/main" id="{620A570A-8E00-4C66-B683-90E538A7D25B}"/>
              </a:ext>
            </a:extLst>
          </p:cNvPr>
          <p:cNvSpPr>
            <a:spLocks noChangeArrowheads="1"/>
          </p:cNvSpPr>
          <p:nvPr/>
        </p:nvSpPr>
        <p:spPr bwMode="gray">
          <a:xfrm>
            <a:off x="489742" y="749300"/>
            <a:ext cx="1948658" cy="496576"/>
          </a:xfrm>
          <a:prstGeom prst="roundRect">
            <a:avLst>
              <a:gd name="adj" fmla="val 16667"/>
            </a:avLst>
          </a:prstGeom>
          <a:gradFill rotWithShape="1">
            <a:gsLst>
              <a:gs pos="47000">
                <a:schemeClr val="accent1"/>
              </a:gs>
              <a:gs pos="100000">
                <a:schemeClr val="accent1">
                  <a:gamma/>
                  <a:shade val="72941"/>
                  <a:invGamma/>
                </a:schemeClr>
              </a:gs>
            </a:gsLst>
            <a:lin ang="2700000" scaled="1"/>
          </a:gradFill>
          <a:ln w="28575">
            <a:solidFill>
              <a:srgbClr val="EAEAEA"/>
            </a:solidFill>
            <a:round/>
            <a:headEnd/>
            <a:tailEnd/>
          </a:ln>
          <a:effectLst/>
        </p:spPr>
        <p:txBody>
          <a:bodyPr wrap="none" anchor="ctr"/>
          <a:lstStyle/>
          <a:p>
            <a:pPr>
              <a:defRPr/>
            </a:pPr>
            <a:endParaRPr lang="zh-CN" altLang="en-US"/>
          </a:p>
        </p:txBody>
      </p:sp>
      <p:sp>
        <p:nvSpPr>
          <p:cNvPr id="132" name="AutoShape 4">
            <a:extLst>
              <a:ext uri="{FF2B5EF4-FFF2-40B4-BE49-F238E27FC236}">
                <a16:creationId xmlns:a16="http://schemas.microsoft.com/office/drawing/2014/main" id="{E29C5F99-8923-4C5D-AF99-E8F4EC8C738B}"/>
              </a:ext>
            </a:extLst>
          </p:cNvPr>
          <p:cNvSpPr>
            <a:spLocks noChangeArrowheads="1"/>
          </p:cNvSpPr>
          <p:nvPr/>
        </p:nvSpPr>
        <p:spPr bwMode="gray">
          <a:xfrm>
            <a:off x="494708" y="1427284"/>
            <a:ext cx="1943691" cy="421170"/>
          </a:xfrm>
          <a:prstGeom prst="roundRect">
            <a:avLst>
              <a:gd name="adj" fmla="val 16667"/>
            </a:avLst>
          </a:prstGeom>
          <a:gradFill rotWithShape="1">
            <a:gsLst>
              <a:gs pos="67000">
                <a:schemeClr val="accent2"/>
              </a:gs>
              <a:gs pos="100000">
                <a:schemeClr val="accent2">
                  <a:gamma/>
                  <a:shade val="72941"/>
                  <a:invGamma/>
                </a:schemeClr>
              </a:gs>
            </a:gsLst>
            <a:lin ang="2700000" scaled="1"/>
          </a:gradFill>
          <a:ln w="28575">
            <a:solidFill>
              <a:srgbClr val="EAEAEA"/>
            </a:solidFill>
            <a:round/>
            <a:headEnd/>
            <a:tailEnd/>
          </a:ln>
          <a:effectLst/>
        </p:spPr>
        <p:txBody>
          <a:bodyPr wrap="none" anchor="ctr"/>
          <a:lstStyle/>
          <a:p>
            <a:pPr>
              <a:defRPr/>
            </a:pPr>
            <a:endParaRPr lang="zh-CN" altLang="en-US" sz="1600"/>
          </a:p>
        </p:txBody>
      </p:sp>
      <p:sp>
        <p:nvSpPr>
          <p:cNvPr id="133" name="AutoShape 5">
            <a:extLst>
              <a:ext uri="{FF2B5EF4-FFF2-40B4-BE49-F238E27FC236}">
                <a16:creationId xmlns:a16="http://schemas.microsoft.com/office/drawing/2014/main" id="{61FB05CE-BA97-4592-93DD-F573409AA18B}"/>
              </a:ext>
            </a:extLst>
          </p:cNvPr>
          <p:cNvSpPr>
            <a:spLocks noChangeArrowheads="1"/>
          </p:cNvSpPr>
          <p:nvPr/>
        </p:nvSpPr>
        <p:spPr bwMode="gray">
          <a:xfrm>
            <a:off x="491893" y="1968501"/>
            <a:ext cx="1943691" cy="592154"/>
          </a:xfrm>
          <a:prstGeom prst="roundRect">
            <a:avLst>
              <a:gd name="adj" fmla="val 16667"/>
            </a:avLst>
          </a:prstGeom>
          <a:gradFill rotWithShape="1">
            <a:gsLst>
              <a:gs pos="100000">
                <a:srgbClr val="00B0F0"/>
              </a:gs>
              <a:gs pos="100000">
                <a:schemeClr val="hlink">
                  <a:gamma/>
                  <a:shade val="72941"/>
                  <a:invGamma/>
                </a:schemeClr>
              </a:gs>
            </a:gsLst>
            <a:lin ang="2700000" scaled="1"/>
          </a:gradFill>
          <a:ln w="28575">
            <a:solidFill>
              <a:srgbClr val="EAEAEA"/>
            </a:solidFill>
            <a:round/>
            <a:headEnd/>
            <a:tailEnd/>
          </a:ln>
          <a:effectLst/>
        </p:spPr>
        <p:txBody>
          <a:bodyPr wrap="none" anchor="ctr"/>
          <a:lstStyle/>
          <a:p>
            <a:pPr>
              <a:defRPr/>
            </a:pPr>
            <a:endParaRPr lang="zh-CN" altLang="en-US"/>
          </a:p>
        </p:txBody>
      </p:sp>
      <p:sp>
        <p:nvSpPr>
          <p:cNvPr id="134" name="AutoShape 6">
            <a:extLst>
              <a:ext uri="{FF2B5EF4-FFF2-40B4-BE49-F238E27FC236}">
                <a16:creationId xmlns:a16="http://schemas.microsoft.com/office/drawing/2014/main" id="{ECB73806-7CE3-417A-A998-6E2ADA197133}"/>
              </a:ext>
            </a:extLst>
          </p:cNvPr>
          <p:cNvSpPr>
            <a:spLocks noChangeArrowheads="1"/>
          </p:cNvSpPr>
          <p:nvPr/>
        </p:nvSpPr>
        <p:spPr bwMode="gray">
          <a:xfrm>
            <a:off x="491894" y="2654300"/>
            <a:ext cx="1943690" cy="642848"/>
          </a:xfrm>
          <a:prstGeom prst="roundRect">
            <a:avLst>
              <a:gd name="adj" fmla="val 16667"/>
            </a:avLst>
          </a:prstGeom>
          <a:gradFill rotWithShape="1">
            <a:gsLst>
              <a:gs pos="0">
                <a:schemeClr val="folHlink"/>
              </a:gs>
              <a:gs pos="100000">
                <a:schemeClr val="folHlink">
                  <a:gamma/>
                  <a:shade val="76078"/>
                  <a:invGamma/>
                </a:schemeClr>
              </a:gs>
            </a:gsLst>
            <a:lin ang="2700000" scaled="1"/>
          </a:gradFill>
          <a:ln w="28575">
            <a:solidFill>
              <a:srgbClr val="EAEAEA"/>
            </a:solidFill>
            <a:round/>
            <a:headEnd/>
            <a:tailEnd/>
          </a:ln>
          <a:effectLst/>
        </p:spPr>
        <p:txBody>
          <a:bodyPr wrap="none" anchor="ctr"/>
          <a:lstStyle/>
          <a:p>
            <a:pPr>
              <a:defRPr/>
            </a:pPr>
            <a:endParaRPr lang="zh-CN" altLang="en-US" dirty="0"/>
          </a:p>
        </p:txBody>
      </p:sp>
      <p:sp>
        <p:nvSpPr>
          <p:cNvPr id="138" name="Text Box 10">
            <a:extLst>
              <a:ext uri="{FF2B5EF4-FFF2-40B4-BE49-F238E27FC236}">
                <a16:creationId xmlns:a16="http://schemas.microsoft.com/office/drawing/2014/main" id="{29AF80B5-D23F-4596-B287-313AC3A5C0FB}"/>
              </a:ext>
            </a:extLst>
          </p:cNvPr>
          <p:cNvSpPr txBox="1">
            <a:spLocks noChangeArrowheads="1"/>
          </p:cNvSpPr>
          <p:nvPr/>
        </p:nvSpPr>
        <p:spPr bwMode="gray">
          <a:xfrm>
            <a:off x="523775" y="1502168"/>
            <a:ext cx="1837099" cy="313932"/>
          </a:xfrm>
          <a:prstGeom prst="rect">
            <a:avLst/>
          </a:prstGeom>
        </p:spPr>
        <p:txBody>
          <a:bodyPr wrap="square">
            <a:spAutoFit/>
          </a:bodyPr>
          <a:lstStyle>
            <a:defPPr>
              <a:defRPr lang="zh-CN"/>
            </a:defPPr>
            <a:lvl1pPr algn="ctr" defTabSz="599795">
              <a:lnSpc>
                <a:spcPct val="90000"/>
              </a:lnSpc>
              <a:spcAft>
                <a:spcPct val="35000"/>
              </a:spcAft>
              <a:defRPr>
                <a:solidFill>
                  <a:srgbClr val="FF0000"/>
                </a:solidFill>
                <a:latin typeface="微软雅黑" panose="020B0503020204020204" pitchFamily="34" charset="-122"/>
                <a:ea typeface="微软雅黑" panose="020B0503020204020204" pitchFamily="34" charset="-122"/>
              </a:defRPr>
            </a:lvl1pPr>
          </a:lstStyle>
          <a:p>
            <a:r>
              <a:rPr lang="zh-CN" altLang="en-US" sz="1600" b="1" dirty="0">
                <a:solidFill>
                  <a:srgbClr val="0070C0"/>
                </a:solidFill>
              </a:rPr>
              <a:t>分析关键保护点</a:t>
            </a:r>
          </a:p>
        </p:txBody>
      </p:sp>
      <p:sp>
        <p:nvSpPr>
          <p:cNvPr id="139" name="Text Box 11">
            <a:extLst>
              <a:ext uri="{FF2B5EF4-FFF2-40B4-BE49-F238E27FC236}">
                <a16:creationId xmlns:a16="http://schemas.microsoft.com/office/drawing/2014/main" id="{B600B148-3198-4273-B4E0-E5292CF064D9}"/>
              </a:ext>
            </a:extLst>
          </p:cNvPr>
          <p:cNvSpPr txBox="1">
            <a:spLocks noChangeArrowheads="1"/>
          </p:cNvSpPr>
          <p:nvPr/>
        </p:nvSpPr>
        <p:spPr bwMode="gray">
          <a:xfrm>
            <a:off x="523775" y="1987169"/>
            <a:ext cx="1837099" cy="535531"/>
          </a:xfrm>
          <a:prstGeom prst="rect">
            <a:avLst/>
          </a:prstGeom>
        </p:spPr>
        <p:txBody>
          <a:bodyPr wrap="square">
            <a:spAutoFit/>
          </a:bodyPr>
          <a:lstStyle>
            <a:defPPr>
              <a:defRPr lang="zh-CN"/>
            </a:defPPr>
            <a:lvl1pPr algn="ctr" defTabSz="599795">
              <a:lnSpc>
                <a:spcPct val="90000"/>
              </a:lnSpc>
              <a:spcAft>
                <a:spcPct val="35000"/>
              </a:spcAft>
              <a:defRPr>
                <a:solidFill>
                  <a:srgbClr val="FF0000"/>
                </a:solidFill>
                <a:latin typeface="微软雅黑" panose="020B0503020204020204" pitchFamily="34" charset="-122"/>
                <a:ea typeface="微软雅黑" panose="020B0503020204020204" pitchFamily="34" charset="-122"/>
              </a:defRPr>
            </a:lvl1pPr>
          </a:lstStyle>
          <a:p>
            <a:r>
              <a:rPr lang="zh-CN" altLang="en-US" sz="1600" b="1" dirty="0">
                <a:solidFill>
                  <a:srgbClr val="C00000"/>
                </a:solidFill>
              </a:rPr>
              <a:t>梳理主、客体及权限</a:t>
            </a:r>
          </a:p>
        </p:txBody>
      </p:sp>
      <p:sp>
        <p:nvSpPr>
          <p:cNvPr id="140" name="Text Box 12">
            <a:extLst>
              <a:ext uri="{FF2B5EF4-FFF2-40B4-BE49-F238E27FC236}">
                <a16:creationId xmlns:a16="http://schemas.microsoft.com/office/drawing/2014/main" id="{121A1D10-7B19-4946-92EE-7AAD79EC6A7B}"/>
              </a:ext>
            </a:extLst>
          </p:cNvPr>
          <p:cNvSpPr txBox="1">
            <a:spLocks noChangeArrowheads="1"/>
          </p:cNvSpPr>
          <p:nvPr/>
        </p:nvSpPr>
        <p:spPr bwMode="gray">
          <a:xfrm>
            <a:off x="523775" y="2728369"/>
            <a:ext cx="1874453" cy="535531"/>
          </a:xfrm>
          <a:prstGeom prst="rect">
            <a:avLst/>
          </a:prstGeom>
        </p:spPr>
        <p:txBody>
          <a:bodyPr wrap="square">
            <a:spAutoFit/>
          </a:bodyPr>
          <a:lstStyle>
            <a:defPPr>
              <a:defRPr lang="zh-CN"/>
            </a:defPPr>
            <a:lvl1pPr algn="ctr" defTabSz="599795">
              <a:lnSpc>
                <a:spcPct val="90000"/>
              </a:lnSpc>
              <a:spcAft>
                <a:spcPct val="35000"/>
              </a:spcAft>
              <a:defRPr>
                <a:solidFill>
                  <a:srgbClr val="FF0000"/>
                </a:solidFill>
                <a:latin typeface="微软雅黑" panose="020B0503020204020204" pitchFamily="34" charset="-122"/>
                <a:ea typeface="微软雅黑" panose="020B0503020204020204" pitchFamily="34" charset="-122"/>
              </a:defRPr>
            </a:lvl1pPr>
          </a:lstStyle>
          <a:p>
            <a:r>
              <a:rPr lang="zh-CN" altLang="en-US" sz="1600" b="1" dirty="0">
                <a:solidFill>
                  <a:srgbClr val="00B0F0"/>
                </a:solidFill>
              </a:rPr>
              <a:t>对系统进行风险评估</a:t>
            </a:r>
          </a:p>
        </p:txBody>
      </p:sp>
      <p:sp>
        <p:nvSpPr>
          <p:cNvPr id="144" name="AutoShape 19">
            <a:extLst>
              <a:ext uri="{FF2B5EF4-FFF2-40B4-BE49-F238E27FC236}">
                <a16:creationId xmlns:a16="http://schemas.microsoft.com/office/drawing/2014/main" id="{F8D62432-B14E-4154-BDE3-57E7388EEF2A}"/>
              </a:ext>
            </a:extLst>
          </p:cNvPr>
          <p:cNvSpPr>
            <a:spLocks noChangeArrowheads="1"/>
          </p:cNvSpPr>
          <p:nvPr/>
        </p:nvSpPr>
        <p:spPr bwMode="gray">
          <a:xfrm rot="5400000">
            <a:off x="1352435" y="1221392"/>
            <a:ext cx="179776" cy="149992"/>
          </a:xfrm>
          <a:prstGeom prst="rightArrow">
            <a:avLst>
              <a:gd name="adj1" fmla="val 55833"/>
              <a:gd name="adj2" fmla="val 62718"/>
            </a:avLst>
          </a:prstGeom>
          <a:solidFill>
            <a:schemeClr val="accent1"/>
          </a:solidFill>
          <a:ln w="19050">
            <a:noFill/>
            <a:miter lim="800000"/>
            <a:headEnd/>
            <a:tailEnd/>
          </a:ln>
          <a:effectLst>
            <a:outerShdw dist="28398" dir="3806097" algn="ctr" rotWithShape="0">
              <a:srgbClr val="B2B2B2"/>
            </a:outerShdw>
          </a:effectLst>
        </p:spPr>
        <p:txBody>
          <a:bodyPr wrap="none" anchor="ctr"/>
          <a:lstStyle/>
          <a:p>
            <a:pPr>
              <a:defRPr/>
            </a:pPr>
            <a:endParaRPr lang="zh-CN" altLang="en-US"/>
          </a:p>
        </p:txBody>
      </p:sp>
      <p:sp>
        <p:nvSpPr>
          <p:cNvPr id="145" name="AutoShape 20">
            <a:extLst>
              <a:ext uri="{FF2B5EF4-FFF2-40B4-BE49-F238E27FC236}">
                <a16:creationId xmlns:a16="http://schemas.microsoft.com/office/drawing/2014/main" id="{8B0C5BCF-BF34-43A4-A954-127B0DB3F117}"/>
              </a:ext>
            </a:extLst>
          </p:cNvPr>
          <p:cNvSpPr>
            <a:spLocks noChangeArrowheads="1"/>
          </p:cNvSpPr>
          <p:nvPr/>
        </p:nvSpPr>
        <p:spPr bwMode="gray">
          <a:xfrm rot="5400000">
            <a:off x="1352434" y="1830993"/>
            <a:ext cx="179777" cy="149992"/>
          </a:xfrm>
          <a:prstGeom prst="rightArrow">
            <a:avLst>
              <a:gd name="adj1" fmla="val 55833"/>
              <a:gd name="adj2" fmla="val 62718"/>
            </a:avLst>
          </a:prstGeom>
          <a:solidFill>
            <a:schemeClr val="accent2"/>
          </a:solidFill>
          <a:ln w="19050">
            <a:noFill/>
            <a:miter lim="800000"/>
            <a:headEnd/>
            <a:tailEnd/>
          </a:ln>
          <a:effectLst>
            <a:outerShdw dist="28398" dir="3806097" algn="ctr" rotWithShape="0">
              <a:srgbClr val="B2B2B2"/>
            </a:outerShdw>
          </a:effectLst>
        </p:spPr>
        <p:txBody>
          <a:bodyPr wrap="none" anchor="ctr"/>
          <a:lstStyle/>
          <a:p>
            <a:pPr>
              <a:defRPr/>
            </a:pPr>
            <a:endParaRPr lang="zh-CN" altLang="en-US"/>
          </a:p>
        </p:txBody>
      </p:sp>
      <p:sp>
        <p:nvSpPr>
          <p:cNvPr id="146" name="AutoShape 21">
            <a:extLst>
              <a:ext uri="{FF2B5EF4-FFF2-40B4-BE49-F238E27FC236}">
                <a16:creationId xmlns:a16="http://schemas.microsoft.com/office/drawing/2014/main" id="{0435B463-2CF5-4D07-A2A9-72D599DF9028}"/>
              </a:ext>
            </a:extLst>
          </p:cNvPr>
          <p:cNvSpPr>
            <a:spLocks noChangeArrowheads="1"/>
          </p:cNvSpPr>
          <p:nvPr/>
        </p:nvSpPr>
        <p:spPr bwMode="gray">
          <a:xfrm rot="5400000">
            <a:off x="1352434" y="2516792"/>
            <a:ext cx="179776" cy="149992"/>
          </a:xfrm>
          <a:prstGeom prst="rightArrow">
            <a:avLst>
              <a:gd name="adj1" fmla="val 55833"/>
              <a:gd name="adj2" fmla="val 62718"/>
            </a:avLst>
          </a:prstGeom>
          <a:solidFill>
            <a:srgbClr val="00B0F0"/>
          </a:solidFill>
          <a:ln w="19050">
            <a:noFill/>
            <a:miter lim="800000"/>
            <a:headEnd/>
            <a:tailEnd/>
          </a:ln>
          <a:effectLst>
            <a:outerShdw dist="28398" dir="3806097" algn="ctr" rotWithShape="0">
              <a:srgbClr val="B2B2B2"/>
            </a:outerShdw>
          </a:effectLst>
        </p:spPr>
        <p:txBody>
          <a:bodyPr wrap="none" anchor="ctr"/>
          <a:lstStyle/>
          <a:p>
            <a:pPr>
              <a:defRPr/>
            </a:pPr>
            <a:endParaRPr lang="zh-CN" altLang="en-US" dirty="0"/>
          </a:p>
        </p:txBody>
      </p:sp>
      <p:sp>
        <p:nvSpPr>
          <p:cNvPr id="152" name="AutoShape 6">
            <a:extLst>
              <a:ext uri="{FF2B5EF4-FFF2-40B4-BE49-F238E27FC236}">
                <a16:creationId xmlns:a16="http://schemas.microsoft.com/office/drawing/2014/main" id="{ECFB2F30-BE74-4E7C-8EF9-FA9CFB07DCCA}"/>
              </a:ext>
            </a:extLst>
          </p:cNvPr>
          <p:cNvSpPr>
            <a:spLocks noChangeArrowheads="1"/>
          </p:cNvSpPr>
          <p:nvPr/>
        </p:nvSpPr>
        <p:spPr bwMode="gray">
          <a:xfrm>
            <a:off x="491894" y="3416300"/>
            <a:ext cx="1943690" cy="440181"/>
          </a:xfrm>
          <a:prstGeom prst="roundRect">
            <a:avLst>
              <a:gd name="adj" fmla="val 16667"/>
            </a:avLst>
          </a:prstGeom>
          <a:gradFill rotWithShape="1">
            <a:gsLst>
              <a:gs pos="100000">
                <a:srgbClr val="FFC000"/>
              </a:gs>
              <a:gs pos="100000">
                <a:schemeClr val="folHlink">
                  <a:gamma/>
                  <a:shade val="76078"/>
                  <a:invGamma/>
                </a:schemeClr>
              </a:gs>
            </a:gsLst>
            <a:lin ang="2700000" scaled="1"/>
          </a:gradFill>
          <a:ln w="28575">
            <a:solidFill>
              <a:srgbClr val="EAEAEA"/>
            </a:solidFill>
            <a:round/>
            <a:headEnd/>
            <a:tailEnd/>
          </a:ln>
          <a:effectLst/>
        </p:spPr>
        <p:txBody>
          <a:bodyPr wrap="none" anchor="ctr"/>
          <a:lstStyle/>
          <a:p>
            <a:pPr>
              <a:defRPr/>
            </a:pPr>
            <a:endParaRPr lang="zh-CN" altLang="en-US"/>
          </a:p>
        </p:txBody>
      </p:sp>
      <p:sp>
        <p:nvSpPr>
          <p:cNvPr id="153" name="AutoShape 6">
            <a:extLst>
              <a:ext uri="{FF2B5EF4-FFF2-40B4-BE49-F238E27FC236}">
                <a16:creationId xmlns:a16="http://schemas.microsoft.com/office/drawing/2014/main" id="{A64E97A8-2485-439E-B211-985EFB4AB306}"/>
              </a:ext>
            </a:extLst>
          </p:cNvPr>
          <p:cNvSpPr>
            <a:spLocks noChangeArrowheads="1"/>
          </p:cNvSpPr>
          <p:nvPr/>
        </p:nvSpPr>
        <p:spPr bwMode="gray">
          <a:xfrm>
            <a:off x="503889" y="4025900"/>
            <a:ext cx="1894339" cy="666413"/>
          </a:xfrm>
          <a:prstGeom prst="roundRect">
            <a:avLst>
              <a:gd name="adj" fmla="val 16667"/>
            </a:avLst>
          </a:prstGeom>
          <a:gradFill rotWithShape="1">
            <a:gsLst>
              <a:gs pos="92000">
                <a:srgbClr val="FF0000"/>
              </a:gs>
              <a:gs pos="100000">
                <a:schemeClr val="folHlink">
                  <a:gamma/>
                  <a:shade val="76078"/>
                  <a:invGamma/>
                </a:schemeClr>
              </a:gs>
            </a:gsLst>
            <a:lin ang="2700000" scaled="1"/>
          </a:gradFill>
          <a:ln w="28575">
            <a:solidFill>
              <a:srgbClr val="EAEAEA"/>
            </a:solidFill>
            <a:round/>
            <a:headEnd/>
            <a:tailEnd/>
          </a:ln>
          <a:effectLst/>
        </p:spPr>
        <p:txBody>
          <a:bodyPr wrap="none" anchor="ctr"/>
          <a:lstStyle/>
          <a:p>
            <a:pPr algn="ctr" defTabSz="599795">
              <a:lnSpc>
                <a:spcPct val="90000"/>
              </a:lnSpc>
              <a:spcAft>
                <a:spcPct val="35000"/>
              </a:spcAft>
            </a:pPr>
            <a:endParaRPr lang="zh-CN" altLang="en-US" dirty="0">
              <a:solidFill>
                <a:prstClr val="white"/>
              </a:solidFill>
            </a:endParaRPr>
          </a:p>
        </p:txBody>
      </p:sp>
      <p:sp>
        <p:nvSpPr>
          <p:cNvPr id="154" name="AutoShape 21">
            <a:extLst>
              <a:ext uri="{FF2B5EF4-FFF2-40B4-BE49-F238E27FC236}">
                <a16:creationId xmlns:a16="http://schemas.microsoft.com/office/drawing/2014/main" id="{1D3E885C-C1DC-4312-83D2-D6EE6732C18A}"/>
              </a:ext>
            </a:extLst>
          </p:cNvPr>
          <p:cNvSpPr>
            <a:spLocks noChangeArrowheads="1"/>
          </p:cNvSpPr>
          <p:nvPr/>
        </p:nvSpPr>
        <p:spPr bwMode="gray">
          <a:xfrm rot="5400000">
            <a:off x="1352434" y="3278792"/>
            <a:ext cx="179776" cy="149992"/>
          </a:xfrm>
          <a:prstGeom prst="rightArrow">
            <a:avLst>
              <a:gd name="adj1" fmla="val 55833"/>
              <a:gd name="adj2" fmla="val 62718"/>
            </a:avLst>
          </a:prstGeom>
          <a:solidFill>
            <a:srgbClr val="8064A2"/>
          </a:solidFill>
          <a:ln w="19050">
            <a:noFill/>
            <a:miter lim="800000"/>
            <a:headEnd/>
            <a:tailEnd/>
          </a:ln>
          <a:effectLst>
            <a:outerShdw dist="28398" dir="3806097" algn="ctr" rotWithShape="0">
              <a:srgbClr val="B2B2B2"/>
            </a:outerShdw>
          </a:effectLst>
        </p:spPr>
        <p:txBody>
          <a:bodyPr wrap="none" anchor="ctr"/>
          <a:lstStyle/>
          <a:p>
            <a:pPr>
              <a:defRPr/>
            </a:pPr>
            <a:endParaRPr lang="zh-CN" altLang="en-US"/>
          </a:p>
        </p:txBody>
      </p:sp>
      <p:sp>
        <p:nvSpPr>
          <p:cNvPr id="155" name="AutoShape 21">
            <a:extLst>
              <a:ext uri="{FF2B5EF4-FFF2-40B4-BE49-F238E27FC236}">
                <a16:creationId xmlns:a16="http://schemas.microsoft.com/office/drawing/2014/main" id="{A2DE7B23-0C6A-4913-924E-2DD7445C79BF}"/>
              </a:ext>
            </a:extLst>
          </p:cNvPr>
          <p:cNvSpPr>
            <a:spLocks noChangeArrowheads="1"/>
          </p:cNvSpPr>
          <p:nvPr/>
        </p:nvSpPr>
        <p:spPr bwMode="gray">
          <a:xfrm rot="5400000">
            <a:off x="1352434" y="3888392"/>
            <a:ext cx="179776" cy="149992"/>
          </a:xfrm>
          <a:prstGeom prst="rightArrow">
            <a:avLst>
              <a:gd name="adj1" fmla="val 55833"/>
              <a:gd name="adj2" fmla="val 62718"/>
            </a:avLst>
          </a:prstGeom>
          <a:solidFill>
            <a:srgbClr val="FFFF00"/>
          </a:solidFill>
          <a:ln w="19050">
            <a:noFill/>
            <a:miter lim="800000"/>
            <a:headEnd/>
            <a:tailEnd/>
          </a:ln>
          <a:effectLst>
            <a:outerShdw dist="28398" dir="3806097" algn="ctr" rotWithShape="0">
              <a:srgbClr val="B2B2B2"/>
            </a:outerShdw>
          </a:effectLst>
        </p:spPr>
        <p:txBody>
          <a:bodyPr wrap="none" anchor="ctr"/>
          <a:lstStyle/>
          <a:p>
            <a:pPr>
              <a:defRPr/>
            </a:pPr>
            <a:endParaRPr lang="zh-CN" altLang="en-US"/>
          </a:p>
        </p:txBody>
      </p:sp>
      <p:sp>
        <p:nvSpPr>
          <p:cNvPr id="5" name="矩形 4">
            <a:extLst>
              <a:ext uri="{FF2B5EF4-FFF2-40B4-BE49-F238E27FC236}">
                <a16:creationId xmlns:a16="http://schemas.microsoft.com/office/drawing/2014/main" id="{EFB77083-C996-47BE-B666-1CCD9B8EB57E}"/>
              </a:ext>
            </a:extLst>
          </p:cNvPr>
          <p:cNvSpPr/>
          <p:nvPr/>
        </p:nvSpPr>
        <p:spPr>
          <a:xfrm>
            <a:off x="486419" y="835849"/>
            <a:ext cx="1911809" cy="313932"/>
          </a:xfrm>
          <a:prstGeom prst="rect">
            <a:avLst/>
          </a:prstGeom>
        </p:spPr>
        <p:txBody>
          <a:bodyPr wrap="square">
            <a:spAutoFit/>
          </a:bodyPr>
          <a:lstStyle/>
          <a:p>
            <a:pPr algn="ctr" defTabSz="599795">
              <a:lnSpc>
                <a:spcPct val="90000"/>
              </a:lnSpc>
              <a:spcAft>
                <a:spcPct val="35000"/>
              </a:spcAft>
            </a:pPr>
            <a:r>
              <a:rPr lang="zh-CN" altLang="en-US" sz="1600" b="1" dirty="0">
                <a:solidFill>
                  <a:srgbClr val="FF0000"/>
                </a:solidFill>
                <a:latin typeface="微软雅黑" panose="020B0503020204020204" pitchFamily="34" charset="-122"/>
                <a:ea typeface="微软雅黑" panose="020B0503020204020204" pitchFamily="34" charset="-122"/>
              </a:rPr>
              <a:t>梳理业务流程</a:t>
            </a:r>
          </a:p>
        </p:txBody>
      </p:sp>
      <p:sp>
        <p:nvSpPr>
          <p:cNvPr id="6" name="矩形 5">
            <a:extLst>
              <a:ext uri="{FF2B5EF4-FFF2-40B4-BE49-F238E27FC236}">
                <a16:creationId xmlns:a16="http://schemas.microsoft.com/office/drawing/2014/main" id="{01F01E7D-268A-4BA6-AE5D-791FAF62DDFC}"/>
              </a:ext>
            </a:extLst>
          </p:cNvPr>
          <p:cNvSpPr/>
          <p:nvPr/>
        </p:nvSpPr>
        <p:spPr>
          <a:xfrm>
            <a:off x="489742" y="3492500"/>
            <a:ext cx="1908486" cy="313932"/>
          </a:xfrm>
          <a:prstGeom prst="rect">
            <a:avLst/>
          </a:prstGeom>
        </p:spPr>
        <p:txBody>
          <a:bodyPr wrap="square">
            <a:spAutoFit/>
          </a:bodyPr>
          <a:lstStyle/>
          <a:p>
            <a:pPr algn="ctr" defTabSz="599795">
              <a:lnSpc>
                <a:spcPct val="90000"/>
              </a:lnSpc>
              <a:spcAft>
                <a:spcPct val="35000"/>
              </a:spcAft>
            </a:pPr>
            <a:r>
              <a:rPr lang="zh-CN" altLang="en-US" sz="1600" b="1" dirty="0">
                <a:solidFill>
                  <a:srgbClr val="7030A0"/>
                </a:solidFill>
                <a:latin typeface="微软雅黑" panose="020B0503020204020204" pitchFamily="34" charset="-122"/>
                <a:ea typeface="微软雅黑" panose="020B0503020204020204" pitchFamily="34" charset="-122"/>
              </a:rPr>
              <a:t>分层分域设计</a:t>
            </a:r>
          </a:p>
        </p:txBody>
      </p:sp>
      <p:sp>
        <p:nvSpPr>
          <p:cNvPr id="158" name="矩形 157">
            <a:extLst>
              <a:ext uri="{FF2B5EF4-FFF2-40B4-BE49-F238E27FC236}">
                <a16:creationId xmlns:a16="http://schemas.microsoft.com/office/drawing/2014/main" id="{69AB0C0C-34DC-411C-B63C-62847F0914D2}"/>
              </a:ext>
            </a:extLst>
          </p:cNvPr>
          <p:cNvSpPr/>
          <p:nvPr/>
        </p:nvSpPr>
        <p:spPr>
          <a:xfrm>
            <a:off x="523775" y="4102100"/>
            <a:ext cx="1874453" cy="535531"/>
          </a:xfrm>
          <a:prstGeom prst="rect">
            <a:avLst/>
          </a:prstGeom>
        </p:spPr>
        <p:txBody>
          <a:bodyPr wrap="square">
            <a:spAutoFit/>
          </a:bodyPr>
          <a:lstStyle/>
          <a:p>
            <a:pPr algn="ctr" defTabSz="599795">
              <a:lnSpc>
                <a:spcPct val="90000"/>
              </a:lnSpc>
              <a:spcAft>
                <a:spcPct val="35000"/>
              </a:spcAft>
            </a:pPr>
            <a:r>
              <a:rPr lang="zh-CN" altLang="en-US" sz="1600" b="1" dirty="0">
                <a:solidFill>
                  <a:srgbClr val="FFFF00"/>
                </a:solidFill>
                <a:latin typeface="微软雅黑" panose="020B0503020204020204" pitchFamily="34" charset="-122"/>
                <a:ea typeface="微软雅黑" panose="020B0503020204020204" pitchFamily="34" charset="-122"/>
              </a:rPr>
              <a:t>安全机制及策略设计</a:t>
            </a:r>
          </a:p>
        </p:txBody>
      </p:sp>
      <p:sp>
        <p:nvSpPr>
          <p:cNvPr id="159" name="矩形 319">
            <a:extLst>
              <a:ext uri="{FF2B5EF4-FFF2-40B4-BE49-F238E27FC236}">
                <a16:creationId xmlns:a16="http://schemas.microsoft.com/office/drawing/2014/main" id="{E6C15C7F-332C-4CD0-B8A3-A11AD3A5A3DC}"/>
              </a:ext>
            </a:extLst>
          </p:cNvPr>
          <p:cNvSpPr>
            <a:spLocks noChangeArrowheads="1"/>
          </p:cNvSpPr>
          <p:nvPr/>
        </p:nvSpPr>
        <p:spPr bwMode="auto">
          <a:xfrm>
            <a:off x="2794001" y="825500"/>
            <a:ext cx="5855292" cy="838200"/>
          </a:xfrm>
          <a:prstGeom prst="rect">
            <a:avLst/>
          </a:prstGeom>
          <a:solidFill>
            <a:srgbClr val="5D99E2"/>
          </a:solidFill>
          <a:ln>
            <a:noFill/>
          </a:ln>
          <a:effectLst>
            <a:outerShdw blurRad="50800" dist="38100" dir="2700000" algn="tl" rotWithShape="0">
              <a:prstClr val="black">
                <a:alpha val="40000"/>
              </a:prstClr>
            </a:outerShdw>
          </a:effectLst>
          <a:scene3d>
            <a:camera prst="orthographicFront"/>
            <a:lightRig rig="threePt" dir="t">
              <a:rot lat="0" lon="0" rev="1200000"/>
            </a:lightRig>
          </a:scene3d>
          <a:sp3d/>
        </p:spPr>
        <p:txBody>
          <a:bodyPr lIns="91395" tIns="45697" rIns="91395" bIns="45697" anchor="ctr"/>
          <a:lstStyle/>
          <a:p>
            <a:pPr marL="214213" indent="-214213" defTabSz="914027">
              <a:lnSpc>
                <a:spcPct val="150000"/>
              </a:lnSpc>
              <a:buFont typeface="Wingdings" panose="05000000000000000000" pitchFamily="2" charset="2"/>
              <a:buChar char="n"/>
              <a:defRPr/>
            </a:pPr>
            <a:r>
              <a:rPr lang="zh-CN" altLang="en-US" sz="1200" b="1" dirty="0">
                <a:solidFill>
                  <a:prstClr val="white"/>
                </a:solidFill>
                <a:latin typeface="微软雅黑" panose="020B0503020204020204" pitchFamily="34" charset="-122"/>
                <a:ea typeface="微软雅黑" panose="020B0503020204020204" pitchFamily="34" charset="-122"/>
              </a:rPr>
              <a:t>梳理业务流程是给系统量身定制安全设计方案的基础；</a:t>
            </a:r>
          </a:p>
          <a:p>
            <a:pPr marL="214213" indent="-214213" defTabSz="914027">
              <a:lnSpc>
                <a:spcPct val="150000"/>
              </a:lnSpc>
              <a:buFont typeface="Wingdings" panose="05000000000000000000" pitchFamily="2" charset="2"/>
              <a:buChar char="n"/>
              <a:defRPr/>
            </a:pPr>
            <a:r>
              <a:rPr lang="zh-CN" altLang="en-US" sz="1200" b="1" dirty="0">
                <a:solidFill>
                  <a:prstClr val="white"/>
                </a:solidFill>
                <a:latin typeface="微软雅黑" panose="020B0503020204020204" pitchFamily="34" charset="-122"/>
                <a:ea typeface="微软雅黑" panose="020B0503020204020204" pitchFamily="34" charset="-122"/>
              </a:rPr>
              <a:t>通过业务流程的梳理，了解系统的现状、特点及特殊安全需求，为后续方案设计奠定基础。</a:t>
            </a:r>
            <a:endParaRPr lang="en-US" altLang="zh-CN" sz="1200" b="1" dirty="0">
              <a:solidFill>
                <a:prstClr val="white"/>
              </a:solidFill>
              <a:latin typeface="微软雅黑" panose="020B0503020204020204" pitchFamily="34" charset="-122"/>
              <a:ea typeface="微软雅黑" panose="020B0503020204020204" pitchFamily="34" charset="-122"/>
            </a:endParaRPr>
          </a:p>
        </p:txBody>
      </p:sp>
      <p:sp>
        <p:nvSpPr>
          <p:cNvPr id="160" name="矩形 319">
            <a:extLst>
              <a:ext uri="{FF2B5EF4-FFF2-40B4-BE49-F238E27FC236}">
                <a16:creationId xmlns:a16="http://schemas.microsoft.com/office/drawing/2014/main" id="{995BF5F3-D132-487A-B4D7-428838F15501}"/>
              </a:ext>
            </a:extLst>
          </p:cNvPr>
          <p:cNvSpPr>
            <a:spLocks noChangeArrowheads="1"/>
          </p:cNvSpPr>
          <p:nvPr/>
        </p:nvSpPr>
        <p:spPr bwMode="auto">
          <a:xfrm>
            <a:off x="2794000" y="1816100"/>
            <a:ext cx="5855293" cy="519212"/>
          </a:xfrm>
          <a:prstGeom prst="rect">
            <a:avLst/>
          </a:prstGeom>
          <a:solidFill>
            <a:srgbClr val="5D99E2"/>
          </a:solidFill>
          <a:ln>
            <a:noFill/>
          </a:ln>
          <a:effectLst>
            <a:outerShdw blurRad="50800" dist="38100" dir="2700000" algn="tl" rotWithShape="0">
              <a:prstClr val="black">
                <a:alpha val="40000"/>
              </a:prstClr>
            </a:outerShdw>
          </a:effectLst>
          <a:scene3d>
            <a:camera prst="orthographicFront"/>
            <a:lightRig rig="threePt" dir="t">
              <a:rot lat="0" lon="0" rev="1200000"/>
            </a:lightRig>
          </a:scene3d>
          <a:sp3d/>
        </p:spPr>
        <p:txBody>
          <a:bodyPr lIns="91395" tIns="45697" rIns="91395" bIns="45697" anchor="ctr"/>
          <a:lstStyle/>
          <a:p>
            <a:pPr marL="214213" indent="-214213" defTabSz="914027">
              <a:lnSpc>
                <a:spcPct val="150000"/>
              </a:lnSpc>
              <a:buFont typeface="Wingdings" panose="05000000000000000000" pitchFamily="2" charset="2"/>
              <a:buChar char="n"/>
              <a:defRPr/>
            </a:pPr>
            <a:r>
              <a:rPr lang="zh-CN" altLang="en-US" sz="1200" b="1" dirty="0">
                <a:solidFill>
                  <a:prstClr val="white"/>
                </a:solidFill>
                <a:latin typeface="微软雅黑" panose="020B0503020204020204" pitchFamily="34" charset="-122"/>
                <a:ea typeface="微软雅黑" panose="020B0503020204020204" pitchFamily="34" charset="-122"/>
              </a:rPr>
              <a:t>找出系统中的所有主体及客体；</a:t>
            </a:r>
          </a:p>
          <a:p>
            <a:pPr marL="214213" indent="-214213" defTabSz="914027">
              <a:lnSpc>
                <a:spcPct val="150000"/>
              </a:lnSpc>
              <a:buFont typeface="Wingdings" panose="05000000000000000000" pitchFamily="2" charset="2"/>
              <a:buChar char="n"/>
              <a:defRPr/>
            </a:pPr>
            <a:r>
              <a:rPr lang="zh-CN" altLang="en-US" sz="1200" b="1" dirty="0">
                <a:solidFill>
                  <a:prstClr val="white"/>
                </a:solidFill>
                <a:latin typeface="微软雅黑" panose="020B0503020204020204" pitchFamily="34" charset="-122"/>
                <a:ea typeface="微软雅黑" panose="020B0503020204020204" pitchFamily="34" charset="-122"/>
              </a:rPr>
              <a:t>明确主体对客体的最小访问权限</a:t>
            </a:r>
            <a:r>
              <a:rPr lang="zh-CN" altLang="en-US" sz="900" b="1" dirty="0">
                <a:solidFill>
                  <a:prstClr val="white"/>
                </a:solidFill>
                <a:latin typeface="微软雅黑" panose="020B0503020204020204" pitchFamily="34" charset="-122"/>
                <a:ea typeface="微软雅黑" panose="020B0503020204020204" pitchFamily="34" charset="-122"/>
              </a:rPr>
              <a:t>。</a:t>
            </a:r>
            <a:endParaRPr lang="en-US" altLang="zh-CN" sz="900" b="1" dirty="0">
              <a:solidFill>
                <a:prstClr val="white"/>
              </a:solidFill>
              <a:latin typeface="微软雅黑" panose="020B0503020204020204" pitchFamily="34" charset="-122"/>
              <a:ea typeface="微软雅黑" panose="020B0503020204020204" pitchFamily="34" charset="-122"/>
            </a:endParaRPr>
          </a:p>
        </p:txBody>
      </p:sp>
      <p:sp>
        <p:nvSpPr>
          <p:cNvPr id="161" name="矩形 319">
            <a:extLst>
              <a:ext uri="{FF2B5EF4-FFF2-40B4-BE49-F238E27FC236}">
                <a16:creationId xmlns:a16="http://schemas.microsoft.com/office/drawing/2014/main" id="{A3ED7D2E-FC8C-42FC-9633-16D20910F824}"/>
              </a:ext>
            </a:extLst>
          </p:cNvPr>
          <p:cNvSpPr>
            <a:spLocks noChangeArrowheads="1"/>
          </p:cNvSpPr>
          <p:nvPr/>
        </p:nvSpPr>
        <p:spPr bwMode="auto">
          <a:xfrm>
            <a:off x="2793999" y="2501900"/>
            <a:ext cx="5855293" cy="547371"/>
          </a:xfrm>
          <a:prstGeom prst="rect">
            <a:avLst/>
          </a:prstGeom>
          <a:solidFill>
            <a:srgbClr val="5D99E2"/>
          </a:solidFill>
          <a:ln>
            <a:noFill/>
          </a:ln>
          <a:effectLst>
            <a:outerShdw blurRad="50800" dist="38100" dir="2700000" algn="tl" rotWithShape="0">
              <a:prstClr val="black">
                <a:alpha val="40000"/>
              </a:prstClr>
            </a:outerShdw>
          </a:effectLst>
          <a:scene3d>
            <a:camera prst="orthographicFront"/>
            <a:lightRig rig="threePt" dir="t">
              <a:rot lat="0" lon="0" rev="1200000"/>
            </a:lightRig>
          </a:scene3d>
          <a:sp3d/>
        </p:spPr>
        <p:txBody>
          <a:bodyPr lIns="91395" tIns="45697" rIns="91395" bIns="45697" anchor="ctr"/>
          <a:lstStyle/>
          <a:p>
            <a:pPr marL="214213" indent="-214213" defTabSz="914027">
              <a:lnSpc>
                <a:spcPct val="150000"/>
              </a:lnSpc>
              <a:buFont typeface="Wingdings" panose="05000000000000000000" pitchFamily="2" charset="2"/>
              <a:buChar char="n"/>
              <a:defRPr/>
            </a:pPr>
            <a:r>
              <a:rPr lang="zh-CN" altLang="en-US" sz="1200" b="1" dirty="0">
                <a:solidFill>
                  <a:prstClr val="white"/>
                </a:solidFill>
                <a:latin typeface="微软雅黑" panose="020B0503020204020204" pitchFamily="34" charset="-122"/>
                <a:ea typeface="微软雅黑" panose="020B0503020204020204" pitchFamily="34" charset="-122"/>
              </a:rPr>
              <a:t>基于一个中心、三重防护，构建安全防护体系；</a:t>
            </a:r>
          </a:p>
          <a:p>
            <a:pPr marL="214213" indent="-214213" defTabSz="914027">
              <a:lnSpc>
                <a:spcPct val="150000"/>
              </a:lnSpc>
              <a:buFont typeface="Wingdings" panose="05000000000000000000" pitchFamily="2" charset="2"/>
              <a:buChar char="n"/>
              <a:defRPr/>
            </a:pPr>
            <a:r>
              <a:rPr lang="zh-CN" altLang="en-US" sz="1200" b="1" dirty="0">
                <a:solidFill>
                  <a:prstClr val="white"/>
                </a:solidFill>
                <a:latin typeface="微软雅黑" panose="020B0503020204020204" pitchFamily="34" charset="-122"/>
                <a:ea typeface="微软雅黑" panose="020B0503020204020204" pitchFamily="34" charset="-122"/>
              </a:rPr>
              <a:t>从不同层次、不同位置设计纵深防御体系，防止单点失效。</a:t>
            </a:r>
            <a:endParaRPr lang="en-US" altLang="zh-CN" sz="1200" b="1" dirty="0">
              <a:solidFill>
                <a:prstClr val="white"/>
              </a:solidFill>
              <a:latin typeface="微软雅黑" panose="020B0503020204020204" pitchFamily="34" charset="-122"/>
              <a:ea typeface="微软雅黑" panose="020B0503020204020204" pitchFamily="34" charset="-122"/>
            </a:endParaRPr>
          </a:p>
        </p:txBody>
      </p:sp>
      <p:sp>
        <p:nvSpPr>
          <p:cNvPr id="162" name="矩形 319">
            <a:extLst>
              <a:ext uri="{FF2B5EF4-FFF2-40B4-BE49-F238E27FC236}">
                <a16:creationId xmlns:a16="http://schemas.microsoft.com/office/drawing/2014/main" id="{EBDBAAE2-3DC5-4A60-B8C1-2542AD2BD884}"/>
              </a:ext>
            </a:extLst>
          </p:cNvPr>
          <p:cNvSpPr>
            <a:spLocks noChangeArrowheads="1"/>
          </p:cNvSpPr>
          <p:nvPr/>
        </p:nvSpPr>
        <p:spPr bwMode="auto">
          <a:xfrm>
            <a:off x="2793999" y="3215859"/>
            <a:ext cx="5855293" cy="1038641"/>
          </a:xfrm>
          <a:prstGeom prst="rect">
            <a:avLst/>
          </a:prstGeom>
          <a:solidFill>
            <a:srgbClr val="5D99E2"/>
          </a:solidFill>
          <a:ln>
            <a:noFill/>
          </a:ln>
          <a:effectLst>
            <a:outerShdw blurRad="50800" dist="38100" dir="2700000" algn="tl" rotWithShape="0">
              <a:prstClr val="black">
                <a:alpha val="40000"/>
              </a:prstClr>
            </a:outerShdw>
          </a:effectLst>
          <a:scene3d>
            <a:camera prst="orthographicFront"/>
            <a:lightRig rig="threePt" dir="t">
              <a:rot lat="0" lon="0" rev="1200000"/>
            </a:lightRig>
          </a:scene3d>
          <a:sp3d/>
        </p:spPr>
        <p:txBody>
          <a:bodyPr lIns="91395" tIns="45697" rIns="91395" bIns="45697" anchor="ctr"/>
          <a:lstStyle/>
          <a:p>
            <a:pPr marL="214213" indent="-214213" defTabSz="914027">
              <a:lnSpc>
                <a:spcPct val="150000"/>
              </a:lnSpc>
              <a:buFont typeface="Wingdings" panose="05000000000000000000" pitchFamily="2" charset="2"/>
              <a:buChar char="n"/>
              <a:defRPr/>
            </a:pPr>
            <a:r>
              <a:rPr lang="zh-CN" altLang="en-US" sz="1200" b="1" dirty="0">
                <a:solidFill>
                  <a:prstClr val="white"/>
                </a:solidFill>
                <a:latin typeface="微软雅黑" panose="020B0503020204020204" pitchFamily="34" charset="-122"/>
                <a:ea typeface="微软雅黑" panose="020B0503020204020204" pitchFamily="34" charset="-122"/>
              </a:rPr>
              <a:t>设计身份认证及程序可信保护机制，确保主体可信；</a:t>
            </a:r>
          </a:p>
          <a:p>
            <a:pPr marL="214213" indent="-214213" defTabSz="914027">
              <a:lnSpc>
                <a:spcPct val="150000"/>
              </a:lnSpc>
              <a:buFont typeface="Wingdings" panose="05000000000000000000" pitchFamily="2" charset="2"/>
              <a:buChar char="n"/>
              <a:defRPr/>
            </a:pPr>
            <a:r>
              <a:rPr lang="zh-CN" altLang="en-US" sz="1200" b="1" dirty="0">
                <a:solidFill>
                  <a:prstClr val="white"/>
                </a:solidFill>
                <a:latin typeface="微软雅黑" panose="020B0503020204020204" pitchFamily="34" charset="-122"/>
                <a:ea typeface="微软雅黑" panose="020B0503020204020204" pitchFamily="34" charset="-122"/>
              </a:rPr>
              <a:t>设计访问控制机制及策略，保证主体对客体的最小访问权限；</a:t>
            </a:r>
          </a:p>
          <a:p>
            <a:pPr marL="214213" indent="-214213" defTabSz="914027">
              <a:lnSpc>
                <a:spcPct val="150000"/>
              </a:lnSpc>
              <a:buFont typeface="Wingdings" panose="05000000000000000000" pitchFamily="2" charset="2"/>
              <a:buChar char="n"/>
              <a:defRPr/>
            </a:pPr>
            <a:r>
              <a:rPr lang="zh-CN" altLang="en-US" sz="1200" b="1" dirty="0">
                <a:solidFill>
                  <a:prstClr val="white"/>
                </a:solidFill>
                <a:latin typeface="微软雅黑" panose="020B0503020204020204" pitchFamily="34" charset="-122"/>
                <a:ea typeface="微软雅黑" panose="020B0503020204020204" pitchFamily="34" charset="-122"/>
              </a:rPr>
              <a:t>设计保密性、完整性保护机制，确保重要客体的保密性及完整性不被破坏；</a:t>
            </a:r>
          </a:p>
          <a:p>
            <a:pPr marL="214213" indent="-214213" defTabSz="914027">
              <a:lnSpc>
                <a:spcPct val="150000"/>
              </a:lnSpc>
              <a:buFont typeface="Wingdings" panose="05000000000000000000" pitchFamily="2" charset="2"/>
              <a:buChar char="n"/>
              <a:defRPr/>
            </a:pPr>
            <a:r>
              <a:rPr lang="zh-CN" altLang="en-US" sz="1200" b="1" dirty="0">
                <a:solidFill>
                  <a:prstClr val="white"/>
                </a:solidFill>
                <a:latin typeface="微软雅黑" panose="020B0503020204020204" pitchFamily="34" charset="-122"/>
                <a:ea typeface="微软雅黑" panose="020B0503020204020204" pitchFamily="34" charset="-122"/>
              </a:rPr>
              <a:t>设计安全管理中心，保证系统安全机制始终可管。</a:t>
            </a:r>
            <a:endParaRPr lang="en-US" altLang="zh-CN" sz="12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917417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直接箭头连接符 27">
            <a:extLst>
              <a:ext uri="{FF2B5EF4-FFF2-40B4-BE49-F238E27FC236}">
                <a16:creationId xmlns:a16="http://schemas.microsoft.com/office/drawing/2014/main" id="{E61D6E97-3BDD-49ED-9299-45001F1F78F3}"/>
              </a:ext>
            </a:extLst>
          </p:cNvPr>
          <p:cNvCxnSpPr/>
          <p:nvPr/>
        </p:nvCxnSpPr>
        <p:spPr bwMode="auto">
          <a:xfrm>
            <a:off x="6442419" y="1358900"/>
            <a:ext cx="0" cy="255608"/>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cxnSp>
        <p:nvCxnSpPr>
          <p:cNvPr id="27" name="直接箭头连接符 26">
            <a:extLst>
              <a:ext uri="{FF2B5EF4-FFF2-40B4-BE49-F238E27FC236}">
                <a16:creationId xmlns:a16="http://schemas.microsoft.com/office/drawing/2014/main" id="{6DC5F121-5482-4883-ACC4-F8F292A26370}"/>
              </a:ext>
            </a:extLst>
          </p:cNvPr>
          <p:cNvCxnSpPr/>
          <p:nvPr/>
        </p:nvCxnSpPr>
        <p:spPr bwMode="auto">
          <a:xfrm>
            <a:off x="2591593" y="1358900"/>
            <a:ext cx="0" cy="255608"/>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等级保护基本框架要求</a:t>
            </a:r>
            <a:endParaRPr sz="2800" dirty="0">
              <a:latin typeface="微软雅黑" panose="020B0503020204020204" pitchFamily="34" charset="-122"/>
              <a:ea typeface="微软雅黑" panose="020B0503020204020204" pitchFamily="34" charset="-122"/>
              <a:cs typeface="微软雅黑"/>
            </a:endParaRPr>
          </a:p>
        </p:txBody>
      </p:sp>
      <p:sp>
        <p:nvSpPr>
          <p:cNvPr id="10" name="矩形标注 3">
            <a:extLst>
              <a:ext uri="{FF2B5EF4-FFF2-40B4-BE49-F238E27FC236}">
                <a16:creationId xmlns:a16="http://schemas.microsoft.com/office/drawing/2014/main" id="{47727677-EB2C-4AD8-BBAE-D300D765964D}"/>
              </a:ext>
            </a:extLst>
          </p:cNvPr>
          <p:cNvSpPr/>
          <p:nvPr/>
        </p:nvSpPr>
        <p:spPr bwMode="auto">
          <a:xfrm>
            <a:off x="1650694" y="2500287"/>
            <a:ext cx="2506441" cy="1601813"/>
          </a:xfrm>
          <a:prstGeom prst="wedgeRectCallout">
            <a:avLst/>
          </a:prstGeom>
          <a:solidFill>
            <a:schemeClr val="bg1"/>
          </a:solidFill>
          <a:ln w="28575" cap="flat" cmpd="sng" algn="ctr">
            <a:solidFill>
              <a:srgbClr val="FF0000"/>
            </a:solidFill>
            <a:prstDash val="solid"/>
            <a:round/>
            <a:headEnd type="none" w="med" len="med"/>
            <a:tailEnd type="none" w="med" len="med"/>
          </a:ln>
          <a:effectLst/>
          <a:scene3d>
            <a:camera prst="orthographicFront"/>
            <a:lightRig rig="threePt" dir="t"/>
          </a:scene3d>
          <a:sp3d>
            <a:bevelT w="0"/>
          </a:sp3d>
        </p:spPr>
        <p:txBody>
          <a:bodyPr vert="horz" wrap="square" lIns="121920" tIns="60960" rIns="121920" bIns="60960" numCol="1" rtlCol="0" anchor="t" anchorCtr="0" compatLnSpc="1">
            <a:prstTxWarp prst="textNoShape">
              <a:avLst/>
            </a:prstTxWarp>
            <a:noAutofit/>
          </a:bodyPr>
          <a:lstStyle/>
          <a:p>
            <a:pPr algn="ctr" defTabSz="914134" eaLnBrk="0" hangingPunct="0"/>
            <a:endParaRPr lang="zh-CN" altLang="en-US" sz="1200" dirty="0">
              <a:solidFill>
                <a:srgbClr val="FFFFFF"/>
              </a:solidFill>
              <a:latin typeface="微软雅黑" panose="020B0503020204020204" pitchFamily="34" charset="-122"/>
              <a:ea typeface="微软雅黑" panose="020B0503020204020204" pitchFamily="34" charset="-122"/>
            </a:endParaRPr>
          </a:p>
        </p:txBody>
      </p:sp>
      <p:sp>
        <p:nvSpPr>
          <p:cNvPr id="11" name="Rectangle 4">
            <a:extLst>
              <a:ext uri="{FF2B5EF4-FFF2-40B4-BE49-F238E27FC236}">
                <a16:creationId xmlns:a16="http://schemas.microsoft.com/office/drawing/2014/main" id="{FBA29CBF-4FB6-45D3-BF9E-21D58E2FAEB3}"/>
              </a:ext>
            </a:extLst>
          </p:cNvPr>
          <p:cNvSpPr>
            <a:spLocks noChangeArrowheads="1"/>
          </p:cNvSpPr>
          <p:nvPr/>
        </p:nvSpPr>
        <p:spPr bwMode="auto">
          <a:xfrm>
            <a:off x="1219200" y="2595933"/>
            <a:ext cx="341296" cy="1277567"/>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400" b="1" dirty="0">
                <a:latin typeface="微软雅黑" panose="020B0503020204020204" pitchFamily="34" charset="-122"/>
                <a:ea typeface="微软雅黑" panose="020B0503020204020204" pitchFamily="34" charset="-122"/>
              </a:rPr>
              <a:t>物理安全</a:t>
            </a:r>
          </a:p>
        </p:txBody>
      </p:sp>
      <p:sp>
        <p:nvSpPr>
          <p:cNvPr id="12" name="Rectangle 5">
            <a:extLst>
              <a:ext uri="{FF2B5EF4-FFF2-40B4-BE49-F238E27FC236}">
                <a16:creationId xmlns:a16="http://schemas.microsoft.com/office/drawing/2014/main" id="{B0707DAB-42AE-4976-BF5B-4C4E05DF6FBE}"/>
              </a:ext>
            </a:extLst>
          </p:cNvPr>
          <p:cNvSpPr>
            <a:spLocks noChangeArrowheads="1"/>
          </p:cNvSpPr>
          <p:nvPr/>
        </p:nvSpPr>
        <p:spPr bwMode="auto">
          <a:xfrm>
            <a:off x="1945569" y="1527016"/>
            <a:ext cx="1292037" cy="388498"/>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600" b="1" dirty="0">
                <a:solidFill>
                  <a:schemeClr val="bg1"/>
                </a:solidFill>
                <a:latin typeface="微软雅黑" panose="020B0503020204020204" pitchFamily="34" charset="-122"/>
                <a:ea typeface="微软雅黑" panose="020B0503020204020204" pitchFamily="34" charset="-122"/>
              </a:rPr>
              <a:t>技术要求</a:t>
            </a:r>
          </a:p>
        </p:txBody>
      </p:sp>
      <p:sp>
        <p:nvSpPr>
          <p:cNvPr id="13" name="Rectangle 6">
            <a:extLst>
              <a:ext uri="{FF2B5EF4-FFF2-40B4-BE49-F238E27FC236}">
                <a16:creationId xmlns:a16="http://schemas.microsoft.com/office/drawing/2014/main" id="{0DE7C2DC-FEE9-4849-924F-988EF98A63BA}"/>
              </a:ext>
            </a:extLst>
          </p:cNvPr>
          <p:cNvSpPr>
            <a:spLocks noChangeArrowheads="1"/>
          </p:cNvSpPr>
          <p:nvPr/>
        </p:nvSpPr>
        <p:spPr bwMode="auto">
          <a:xfrm>
            <a:off x="5715000" y="1527015"/>
            <a:ext cx="1445503" cy="370665"/>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600" b="1" dirty="0">
                <a:solidFill>
                  <a:schemeClr val="bg1"/>
                </a:solidFill>
                <a:latin typeface="微软雅黑" panose="020B0503020204020204" pitchFamily="34" charset="-122"/>
                <a:ea typeface="微软雅黑" panose="020B0503020204020204" pitchFamily="34" charset="-122"/>
              </a:rPr>
              <a:t>管理要求</a:t>
            </a:r>
          </a:p>
        </p:txBody>
      </p:sp>
      <p:sp>
        <p:nvSpPr>
          <p:cNvPr id="14" name="Rectangle 7">
            <a:extLst>
              <a:ext uri="{FF2B5EF4-FFF2-40B4-BE49-F238E27FC236}">
                <a16:creationId xmlns:a16="http://schemas.microsoft.com/office/drawing/2014/main" id="{466F8C37-19C3-430E-BC42-74160589BBDC}"/>
              </a:ext>
            </a:extLst>
          </p:cNvPr>
          <p:cNvSpPr>
            <a:spLocks noChangeArrowheads="1"/>
          </p:cNvSpPr>
          <p:nvPr/>
        </p:nvSpPr>
        <p:spPr bwMode="auto">
          <a:xfrm>
            <a:off x="3391751" y="596901"/>
            <a:ext cx="2357344" cy="533399"/>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b="1" dirty="0">
                <a:solidFill>
                  <a:schemeClr val="bg1"/>
                </a:solidFill>
                <a:latin typeface="微软雅黑" panose="020B0503020204020204" pitchFamily="34" charset="-122"/>
                <a:ea typeface="微软雅黑" panose="020B0503020204020204" pitchFamily="34" charset="-122"/>
              </a:rPr>
              <a:t>系统安全防护要求</a:t>
            </a:r>
          </a:p>
        </p:txBody>
      </p:sp>
      <p:sp>
        <p:nvSpPr>
          <p:cNvPr id="15" name="Rectangle 8">
            <a:extLst>
              <a:ext uri="{FF2B5EF4-FFF2-40B4-BE49-F238E27FC236}">
                <a16:creationId xmlns:a16="http://schemas.microsoft.com/office/drawing/2014/main" id="{DCD9AE19-252B-4007-8681-0232F42236F6}"/>
              </a:ext>
            </a:extLst>
          </p:cNvPr>
          <p:cNvSpPr>
            <a:spLocks noChangeArrowheads="1"/>
          </p:cNvSpPr>
          <p:nvPr/>
        </p:nvSpPr>
        <p:spPr bwMode="auto">
          <a:xfrm>
            <a:off x="1831906" y="2595933"/>
            <a:ext cx="339671" cy="1277567"/>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400" b="1" dirty="0">
                <a:latin typeface="微软雅黑" panose="020B0503020204020204" pitchFamily="34" charset="-122"/>
                <a:ea typeface="微软雅黑" panose="020B0503020204020204" pitchFamily="34" charset="-122"/>
              </a:rPr>
              <a:t>网络安全</a:t>
            </a:r>
          </a:p>
        </p:txBody>
      </p:sp>
      <p:sp>
        <p:nvSpPr>
          <p:cNvPr id="16" name="Rectangle 9">
            <a:extLst>
              <a:ext uri="{FF2B5EF4-FFF2-40B4-BE49-F238E27FC236}">
                <a16:creationId xmlns:a16="http://schemas.microsoft.com/office/drawing/2014/main" id="{4C7742B4-DC78-4CE1-B36A-3C73E3B65776}"/>
              </a:ext>
            </a:extLst>
          </p:cNvPr>
          <p:cNvSpPr>
            <a:spLocks noChangeArrowheads="1"/>
          </p:cNvSpPr>
          <p:nvPr/>
        </p:nvSpPr>
        <p:spPr bwMode="auto">
          <a:xfrm>
            <a:off x="2442988" y="2595933"/>
            <a:ext cx="341296" cy="1277567"/>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400" b="1" dirty="0">
                <a:latin typeface="微软雅黑" panose="020B0503020204020204" pitchFamily="34" charset="-122"/>
                <a:ea typeface="微软雅黑" panose="020B0503020204020204" pitchFamily="34" charset="-122"/>
              </a:rPr>
              <a:t>主机安全</a:t>
            </a:r>
          </a:p>
        </p:txBody>
      </p:sp>
      <p:sp>
        <p:nvSpPr>
          <p:cNvPr id="17" name="Rectangle 10">
            <a:extLst>
              <a:ext uri="{FF2B5EF4-FFF2-40B4-BE49-F238E27FC236}">
                <a16:creationId xmlns:a16="http://schemas.microsoft.com/office/drawing/2014/main" id="{F4297C25-4937-475D-BCA2-3FDFC46CAF0D}"/>
              </a:ext>
            </a:extLst>
          </p:cNvPr>
          <p:cNvSpPr>
            <a:spLocks noChangeArrowheads="1"/>
          </p:cNvSpPr>
          <p:nvPr/>
        </p:nvSpPr>
        <p:spPr bwMode="auto">
          <a:xfrm>
            <a:off x="3055696" y="2595933"/>
            <a:ext cx="339670" cy="1277567"/>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400" b="1" dirty="0">
                <a:latin typeface="微软雅黑" panose="020B0503020204020204" pitchFamily="34" charset="-122"/>
                <a:ea typeface="微软雅黑" panose="020B0503020204020204" pitchFamily="34" charset="-122"/>
              </a:rPr>
              <a:t>应用安全</a:t>
            </a:r>
          </a:p>
        </p:txBody>
      </p:sp>
      <p:sp>
        <p:nvSpPr>
          <p:cNvPr id="18" name="Rectangle 11">
            <a:extLst>
              <a:ext uri="{FF2B5EF4-FFF2-40B4-BE49-F238E27FC236}">
                <a16:creationId xmlns:a16="http://schemas.microsoft.com/office/drawing/2014/main" id="{7E76412F-175D-482B-8604-0DE47B2428C3}"/>
              </a:ext>
            </a:extLst>
          </p:cNvPr>
          <p:cNvSpPr>
            <a:spLocks noChangeArrowheads="1"/>
          </p:cNvSpPr>
          <p:nvPr/>
        </p:nvSpPr>
        <p:spPr bwMode="auto">
          <a:xfrm>
            <a:off x="3668402" y="2595933"/>
            <a:ext cx="341296" cy="1277567"/>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400" b="1" dirty="0">
                <a:latin typeface="微软雅黑" panose="020B0503020204020204" pitchFamily="34" charset="-122"/>
                <a:ea typeface="微软雅黑" panose="020B0503020204020204" pitchFamily="34" charset="-122"/>
              </a:rPr>
              <a:t>数据安全</a:t>
            </a:r>
          </a:p>
        </p:txBody>
      </p:sp>
      <p:sp>
        <p:nvSpPr>
          <p:cNvPr id="19" name="Rectangle 12">
            <a:extLst>
              <a:ext uri="{FF2B5EF4-FFF2-40B4-BE49-F238E27FC236}">
                <a16:creationId xmlns:a16="http://schemas.microsoft.com/office/drawing/2014/main" id="{D362ADBD-D891-4F1E-9B30-59CD860BE276}"/>
              </a:ext>
            </a:extLst>
          </p:cNvPr>
          <p:cNvSpPr>
            <a:spLocks noChangeArrowheads="1"/>
          </p:cNvSpPr>
          <p:nvPr/>
        </p:nvSpPr>
        <p:spPr bwMode="auto">
          <a:xfrm>
            <a:off x="5081554" y="2595933"/>
            <a:ext cx="339671" cy="1277567"/>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400" b="1" dirty="0">
                <a:latin typeface="微软雅黑" panose="020B0503020204020204" pitchFamily="34" charset="-122"/>
                <a:ea typeface="微软雅黑" panose="020B0503020204020204" pitchFamily="34" charset="-122"/>
              </a:rPr>
              <a:t>安全管理机构</a:t>
            </a:r>
          </a:p>
        </p:txBody>
      </p:sp>
      <p:sp>
        <p:nvSpPr>
          <p:cNvPr id="20" name="Rectangle 13">
            <a:extLst>
              <a:ext uri="{FF2B5EF4-FFF2-40B4-BE49-F238E27FC236}">
                <a16:creationId xmlns:a16="http://schemas.microsoft.com/office/drawing/2014/main" id="{55E0E48E-5A8F-4DAC-9A97-B6406C3C8E68}"/>
              </a:ext>
            </a:extLst>
          </p:cNvPr>
          <p:cNvSpPr>
            <a:spLocks noChangeArrowheads="1"/>
          </p:cNvSpPr>
          <p:nvPr/>
        </p:nvSpPr>
        <p:spPr bwMode="auto">
          <a:xfrm>
            <a:off x="5692636" y="2595933"/>
            <a:ext cx="341296" cy="1277567"/>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400" b="1" dirty="0">
                <a:latin typeface="微软雅黑" panose="020B0503020204020204" pitchFamily="34" charset="-122"/>
                <a:ea typeface="微软雅黑" panose="020B0503020204020204" pitchFamily="34" charset="-122"/>
              </a:rPr>
              <a:t>安全管理制度</a:t>
            </a:r>
          </a:p>
        </p:txBody>
      </p:sp>
      <p:sp>
        <p:nvSpPr>
          <p:cNvPr id="21" name="Rectangle 14">
            <a:extLst>
              <a:ext uri="{FF2B5EF4-FFF2-40B4-BE49-F238E27FC236}">
                <a16:creationId xmlns:a16="http://schemas.microsoft.com/office/drawing/2014/main" id="{7B5E095F-1AC3-4154-B336-54BCB91D219B}"/>
              </a:ext>
            </a:extLst>
          </p:cNvPr>
          <p:cNvSpPr>
            <a:spLocks noChangeArrowheads="1"/>
          </p:cNvSpPr>
          <p:nvPr/>
        </p:nvSpPr>
        <p:spPr bwMode="auto">
          <a:xfrm>
            <a:off x="6305344" y="2595933"/>
            <a:ext cx="339670" cy="1277567"/>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400" b="1" dirty="0">
                <a:latin typeface="微软雅黑" panose="020B0503020204020204" pitchFamily="34" charset="-122"/>
                <a:ea typeface="微软雅黑" panose="020B0503020204020204" pitchFamily="34" charset="-122"/>
              </a:rPr>
              <a:t>人员安全管理</a:t>
            </a:r>
          </a:p>
        </p:txBody>
      </p:sp>
      <p:sp>
        <p:nvSpPr>
          <p:cNvPr id="22" name="Rectangle 15">
            <a:extLst>
              <a:ext uri="{FF2B5EF4-FFF2-40B4-BE49-F238E27FC236}">
                <a16:creationId xmlns:a16="http://schemas.microsoft.com/office/drawing/2014/main" id="{CC03811E-D80E-448D-913C-9195756981F7}"/>
              </a:ext>
            </a:extLst>
          </p:cNvPr>
          <p:cNvSpPr>
            <a:spLocks noChangeArrowheads="1"/>
          </p:cNvSpPr>
          <p:nvPr/>
        </p:nvSpPr>
        <p:spPr bwMode="auto">
          <a:xfrm>
            <a:off x="6918049" y="2595933"/>
            <a:ext cx="339671" cy="1277567"/>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400" b="1" dirty="0">
                <a:latin typeface="微软雅黑" panose="020B0503020204020204" pitchFamily="34" charset="-122"/>
                <a:ea typeface="微软雅黑" panose="020B0503020204020204" pitchFamily="34" charset="-122"/>
              </a:rPr>
              <a:t>系统建设管理</a:t>
            </a:r>
          </a:p>
        </p:txBody>
      </p:sp>
      <p:sp>
        <p:nvSpPr>
          <p:cNvPr id="23" name="Rectangle 16">
            <a:extLst>
              <a:ext uri="{FF2B5EF4-FFF2-40B4-BE49-F238E27FC236}">
                <a16:creationId xmlns:a16="http://schemas.microsoft.com/office/drawing/2014/main" id="{BAA8B2CC-CFBC-4570-A8AA-E23A681B15C9}"/>
              </a:ext>
            </a:extLst>
          </p:cNvPr>
          <p:cNvSpPr>
            <a:spLocks noChangeArrowheads="1"/>
          </p:cNvSpPr>
          <p:nvPr/>
        </p:nvSpPr>
        <p:spPr bwMode="auto">
          <a:xfrm>
            <a:off x="7529132" y="2595933"/>
            <a:ext cx="341296" cy="1277567"/>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400" b="1" dirty="0">
                <a:latin typeface="微软雅黑" panose="020B0503020204020204" pitchFamily="34" charset="-122"/>
                <a:ea typeface="微软雅黑" panose="020B0503020204020204" pitchFamily="34" charset="-122"/>
              </a:rPr>
              <a:t>系统运维管理</a:t>
            </a:r>
          </a:p>
        </p:txBody>
      </p:sp>
      <p:sp>
        <p:nvSpPr>
          <p:cNvPr id="24" name="圆角矩形 18">
            <a:extLst>
              <a:ext uri="{FF2B5EF4-FFF2-40B4-BE49-F238E27FC236}">
                <a16:creationId xmlns:a16="http://schemas.microsoft.com/office/drawing/2014/main" id="{D2AE0A4C-7BCE-4791-A90D-E21769D6B33D}"/>
              </a:ext>
            </a:extLst>
          </p:cNvPr>
          <p:cNvSpPr/>
          <p:nvPr/>
        </p:nvSpPr>
        <p:spPr bwMode="auto">
          <a:xfrm>
            <a:off x="1524000" y="4345401"/>
            <a:ext cx="1713606" cy="442499"/>
          </a:xfrm>
          <a:prstGeom prst="roundRect">
            <a:avLst/>
          </a:prstGeom>
          <a:solidFill>
            <a:srgbClr val="00B0F0"/>
          </a:solid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anchor="ctr" anchorCtr="0" compatLnSpc="1">
            <a:prstTxWarp prst="textNoShape">
              <a:avLst/>
            </a:prstTxWarp>
          </a:bodyPr>
          <a:lstStyle/>
          <a:p>
            <a:pPr algn="ctr" fontAlgn="base">
              <a:spcBef>
                <a:spcPct val="0"/>
              </a:spcBef>
              <a:spcAft>
                <a:spcPct val="0"/>
              </a:spcAft>
            </a:pPr>
            <a:r>
              <a:rPr lang="zh-CN" altLang="en-US" sz="1400" b="1" dirty="0">
                <a:latin typeface="微软雅黑" panose="020B0503020204020204" pitchFamily="34" charset="-122"/>
                <a:ea typeface="微软雅黑" panose="020B0503020204020204" pitchFamily="34" charset="-122"/>
              </a:rPr>
              <a:t>安全产品协助防护</a:t>
            </a:r>
            <a:endParaRPr lang="en-US" altLang="zh-CN" sz="1400" b="1" dirty="0">
              <a:latin typeface="微软雅黑" panose="020B0503020204020204" pitchFamily="34" charset="-122"/>
              <a:ea typeface="微软雅黑" panose="020B0503020204020204" pitchFamily="34" charset="-122"/>
            </a:endParaRPr>
          </a:p>
        </p:txBody>
      </p:sp>
      <p:cxnSp>
        <p:nvCxnSpPr>
          <p:cNvPr id="25" name="直接连接符 24">
            <a:extLst>
              <a:ext uri="{FF2B5EF4-FFF2-40B4-BE49-F238E27FC236}">
                <a16:creationId xmlns:a16="http://schemas.microsoft.com/office/drawing/2014/main" id="{5002F94B-2A5C-497B-B8EB-014B9F9B350C}"/>
              </a:ext>
            </a:extLst>
          </p:cNvPr>
          <p:cNvCxnSpPr/>
          <p:nvPr/>
        </p:nvCxnSpPr>
        <p:spPr bwMode="auto">
          <a:xfrm>
            <a:off x="2594975" y="1358900"/>
            <a:ext cx="3847446" cy="0"/>
          </a:xfrm>
          <a:prstGeom prst="line">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w="101600"/>
          </a:sp3d>
        </p:spPr>
      </p:cxnSp>
      <p:cxnSp>
        <p:nvCxnSpPr>
          <p:cNvPr id="26" name="直接连接符 25">
            <a:extLst>
              <a:ext uri="{FF2B5EF4-FFF2-40B4-BE49-F238E27FC236}">
                <a16:creationId xmlns:a16="http://schemas.microsoft.com/office/drawing/2014/main" id="{AEAF948F-51E8-4008-B90E-8040E2A40D9D}"/>
              </a:ext>
            </a:extLst>
          </p:cNvPr>
          <p:cNvCxnSpPr/>
          <p:nvPr/>
        </p:nvCxnSpPr>
        <p:spPr bwMode="auto">
          <a:xfrm flipH="1">
            <a:off x="4570423" y="1153515"/>
            <a:ext cx="1" cy="205385"/>
          </a:xfrm>
          <a:prstGeom prst="line">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w="101600"/>
          </a:sp3d>
        </p:spPr>
      </p:cxnSp>
      <p:cxnSp>
        <p:nvCxnSpPr>
          <p:cNvPr id="29" name="直接连接符 28">
            <a:extLst>
              <a:ext uri="{FF2B5EF4-FFF2-40B4-BE49-F238E27FC236}">
                <a16:creationId xmlns:a16="http://schemas.microsoft.com/office/drawing/2014/main" id="{22171A97-48C7-42AA-B496-2AB247F9925B}"/>
              </a:ext>
            </a:extLst>
          </p:cNvPr>
          <p:cNvCxnSpPr/>
          <p:nvPr/>
        </p:nvCxnSpPr>
        <p:spPr bwMode="auto">
          <a:xfrm>
            <a:off x="1389846" y="2120900"/>
            <a:ext cx="2472413" cy="0"/>
          </a:xfrm>
          <a:prstGeom prst="line">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w="101600"/>
          </a:sp3d>
        </p:spPr>
      </p:cxnSp>
      <p:cxnSp>
        <p:nvCxnSpPr>
          <p:cNvPr id="30" name="直接箭头连接符 29">
            <a:extLst>
              <a:ext uri="{FF2B5EF4-FFF2-40B4-BE49-F238E27FC236}">
                <a16:creationId xmlns:a16="http://schemas.microsoft.com/office/drawing/2014/main" id="{2316E44C-4A9E-4AA7-9A9C-9E02704F122A}"/>
              </a:ext>
            </a:extLst>
          </p:cNvPr>
          <p:cNvCxnSpPr/>
          <p:nvPr/>
        </p:nvCxnSpPr>
        <p:spPr bwMode="auto">
          <a:xfrm>
            <a:off x="1389846" y="2118005"/>
            <a:ext cx="0" cy="460095"/>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cxnSp>
        <p:nvCxnSpPr>
          <p:cNvPr id="31" name="直接箭头连接符 30">
            <a:extLst>
              <a:ext uri="{FF2B5EF4-FFF2-40B4-BE49-F238E27FC236}">
                <a16:creationId xmlns:a16="http://schemas.microsoft.com/office/drawing/2014/main" id="{DC4FEDD2-E911-45BC-AA8F-A7CB9A373F32}"/>
              </a:ext>
            </a:extLst>
          </p:cNvPr>
          <p:cNvCxnSpPr/>
          <p:nvPr/>
        </p:nvCxnSpPr>
        <p:spPr bwMode="auto">
          <a:xfrm>
            <a:off x="2019288" y="2118005"/>
            <a:ext cx="0" cy="460095"/>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cxnSp>
        <p:nvCxnSpPr>
          <p:cNvPr id="32" name="直接箭头连接符 31">
            <a:extLst>
              <a:ext uri="{FF2B5EF4-FFF2-40B4-BE49-F238E27FC236}">
                <a16:creationId xmlns:a16="http://schemas.microsoft.com/office/drawing/2014/main" id="{8873DE88-803B-4470-AC0A-BE10E5556542}"/>
              </a:ext>
            </a:extLst>
          </p:cNvPr>
          <p:cNvCxnSpPr/>
          <p:nvPr/>
        </p:nvCxnSpPr>
        <p:spPr bwMode="auto">
          <a:xfrm>
            <a:off x="3200400" y="2118005"/>
            <a:ext cx="0" cy="460095"/>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cxnSp>
        <p:nvCxnSpPr>
          <p:cNvPr id="33" name="直接箭头连接符 32">
            <a:extLst>
              <a:ext uri="{FF2B5EF4-FFF2-40B4-BE49-F238E27FC236}">
                <a16:creationId xmlns:a16="http://schemas.microsoft.com/office/drawing/2014/main" id="{A1716BFC-E4EA-48C0-9DDD-61AD36654A4B}"/>
              </a:ext>
            </a:extLst>
          </p:cNvPr>
          <p:cNvCxnSpPr/>
          <p:nvPr/>
        </p:nvCxnSpPr>
        <p:spPr bwMode="auto">
          <a:xfrm>
            <a:off x="3862259" y="2118005"/>
            <a:ext cx="0" cy="460095"/>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cxnSp>
        <p:nvCxnSpPr>
          <p:cNvPr id="34" name="直接箭头连接符 33">
            <a:extLst>
              <a:ext uri="{FF2B5EF4-FFF2-40B4-BE49-F238E27FC236}">
                <a16:creationId xmlns:a16="http://schemas.microsoft.com/office/drawing/2014/main" id="{FE69CAD2-F75A-4378-87F4-02B0A51C2586}"/>
              </a:ext>
            </a:extLst>
          </p:cNvPr>
          <p:cNvCxnSpPr/>
          <p:nvPr/>
        </p:nvCxnSpPr>
        <p:spPr bwMode="auto">
          <a:xfrm>
            <a:off x="2609039" y="2118005"/>
            <a:ext cx="0" cy="460095"/>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cxnSp>
        <p:nvCxnSpPr>
          <p:cNvPr id="35" name="直接连接符 34">
            <a:extLst>
              <a:ext uri="{FF2B5EF4-FFF2-40B4-BE49-F238E27FC236}">
                <a16:creationId xmlns:a16="http://schemas.microsoft.com/office/drawing/2014/main" id="{A16B312A-39AF-4515-AFB7-E61502F1197F}"/>
              </a:ext>
            </a:extLst>
          </p:cNvPr>
          <p:cNvCxnSpPr/>
          <p:nvPr/>
        </p:nvCxnSpPr>
        <p:spPr bwMode="auto">
          <a:xfrm flipH="1">
            <a:off x="2609040" y="1915515"/>
            <a:ext cx="1" cy="205385"/>
          </a:xfrm>
          <a:prstGeom prst="line">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w="101600"/>
          </a:sp3d>
        </p:spPr>
      </p:cxnSp>
      <p:cxnSp>
        <p:nvCxnSpPr>
          <p:cNvPr id="36" name="直接连接符 35">
            <a:extLst>
              <a:ext uri="{FF2B5EF4-FFF2-40B4-BE49-F238E27FC236}">
                <a16:creationId xmlns:a16="http://schemas.microsoft.com/office/drawing/2014/main" id="{CAF9D2B4-2957-48D0-BD88-D450B9A5C5DB}"/>
              </a:ext>
            </a:extLst>
          </p:cNvPr>
          <p:cNvCxnSpPr/>
          <p:nvPr/>
        </p:nvCxnSpPr>
        <p:spPr bwMode="auto">
          <a:xfrm>
            <a:off x="5223226" y="2120900"/>
            <a:ext cx="2472413" cy="0"/>
          </a:xfrm>
          <a:prstGeom prst="line">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w="101600"/>
          </a:sp3d>
        </p:spPr>
      </p:cxnSp>
      <p:cxnSp>
        <p:nvCxnSpPr>
          <p:cNvPr id="37" name="直接箭头连接符 36">
            <a:extLst>
              <a:ext uri="{FF2B5EF4-FFF2-40B4-BE49-F238E27FC236}">
                <a16:creationId xmlns:a16="http://schemas.microsoft.com/office/drawing/2014/main" id="{E3A6F03F-CA1F-477A-8D9E-EE622733DAD5}"/>
              </a:ext>
            </a:extLst>
          </p:cNvPr>
          <p:cNvCxnSpPr/>
          <p:nvPr/>
        </p:nvCxnSpPr>
        <p:spPr bwMode="auto">
          <a:xfrm>
            <a:off x="5223226" y="2118005"/>
            <a:ext cx="0" cy="460095"/>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cxnSp>
        <p:nvCxnSpPr>
          <p:cNvPr id="38" name="直接箭头连接符 37">
            <a:extLst>
              <a:ext uri="{FF2B5EF4-FFF2-40B4-BE49-F238E27FC236}">
                <a16:creationId xmlns:a16="http://schemas.microsoft.com/office/drawing/2014/main" id="{3E164CF2-C682-4DC2-96A9-4065F2C13292}"/>
              </a:ext>
            </a:extLst>
          </p:cNvPr>
          <p:cNvCxnSpPr/>
          <p:nvPr/>
        </p:nvCxnSpPr>
        <p:spPr bwMode="auto">
          <a:xfrm>
            <a:off x="5852668" y="2118005"/>
            <a:ext cx="0" cy="460095"/>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cxnSp>
        <p:nvCxnSpPr>
          <p:cNvPr id="39" name="直接箭头连接符 38">
            <a:extLst>
              <a:ext uri="{FF2B5EF4-FFF2-40B4-BE49-F238E27FC236}">
                <a16:creationId xmlns:a16="http://schemas.microsoft.com/office/drawing/2014/main" id="{0A1260E2-428F-44BF-812F-9A534418DF37}"/>
              </a:ext>
            </a:extLst>
          </p:cNvPr>
          <p:cNvCxnSpPr/>
          <p:nvPr/>
        </p:nvCxnSpPr>
        <p:spPr bwMode="auto">
          <a:xfrm>
            <a:off x="7086600" y="2118005"/>
            <a:ext cx="0" cy="460095"/>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cxnSp>
        <p:nvCxnSpPr>
          <p:cNvPr id="40" name="直接箭头连接符 39">
            <a:extLst>
              <a:ext uri="{FF2B5EF4-FFF2-40B4-BE49-F238E27FC236}">
                <a16:creationId xmlns:a16="http://schemas.microsoft.com/office/drawing/2014/main" id="{E44470BA-A2A4-4562-A4EC-A893CE727427}"/>
              </a:ext>
            </a:extLst>
          </p:cNvPr>
          <p:cNvCxnSpPr/>
          <p:nvPr/>
        </p:nvCxnSpPr>
        <p:spPr bwMode="auto">
          <a:xfrm>
            <a:off x="7695640" y="2118005"/>
            <a:ext cx="0" cy="460095"/>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cxnSp>
        <p:nvCxnSpPr>
          <p:cNvPr id="41" name="直接箭头连接符 40">
            <a:extLst>
              <a:ext uri="{FF2B5EF4-FFF2-40B4-BE49-F238E27FC236}">
                <a16:creationId xmlns:a16="http://schemas.microsoft.com/office/drawing/2014/main" id="{97FE7F52-42F4-4570-8FB7-397FADAE059F}"/>
              </a:ext>
            </a:extLst>
          </p:cNvPr>
          <p:cNvCxnSpPr/>
          <p:nvPr/>
        </p:nvCxnSpPr>
        <p:spPr bwMode="auto">
          <a:xfrm>
            <a:off x="6442419" y="2118005"/>
            <a:ext cx="0" cy="460095"/>
          </a:xfrm>
          <a:prstGeom prst="straightConnector1">
            <a:avLst/>
          </a:prstGeom>
          <a:solidFill>
            <a:schemeClr val="accent1"/>
          </a:solidFill>
          <a:ln w="9525" cap="flat" cmpd="sng" algn="ctr">
            <a:solidFill>
              <a:schemeClr val="tx1"/>
            </a:solidFill>
            <a:prstDash val="solid"/>
            <a:round/>
            <a:headEnd type="none" w="med" len="med"/>
            <a:tailEnd type="arrow"/>
          </a:ln>
          <a:effectLst/>
          <a:scene3d>
            <a:camera prst="orthographicFront"/>
            <a:lightRig rig="threePt" dir="t"/>
          </a:scene3d>
          <a:sp3d>
            <a:bevelT w="101600"/>
          </a:sp3d>
        </p:spPr>
      </p:cxnSp>
      <p:cxnSp>
        <p:nvCxnSpPr>
          <p:cNvPr id="42" name="直接连接符 41">
            <a:extLst>
              <a:ext uri="{FF2B5EF4-FFF2-40B4-BE49-F238E27FC236}">
                <a16:creationId xmlns:a16="http://schemas.microsoft.com/office/drawing/2014/main" id="{30B2A9E5-9005-46CB-AF82-F82695C01B47}"/>
              </a:ext>
            </a:extLst>
          </p:cNvPr>
          <p:cNvCxnSpPr/>
          <p:nvPr/>
        </p:nvCxnSpPr>
        <p:spPr bwMode="auto">
          <a:xfrm flipH="1">
            <a:off x="6442420" y="1915515"/>
            <a:ext cx="1" cy="205385"/>
          </a:xfrm>
          <a:prstGeom prst="line">
            <a:avLst/>
          </a:prstGeom>
          <a:solidFill>
            <a:schemeClr val="accent1"/>
          </a:solidFill>
          <a:ln w="9525" cap="flat" cmpd="sng" algn="ctr">
            <a:solidFill>
              <a:schemeClr val="tx1"/>
            </a:solidFill>
            <a:prstDash val="solid"/>
            <a:round/>
            <a:headEnd type="none" w="med" len="med"/>
            <a:tailEnd type="none" w="med" len="med"/>
          </a:ln>
          <a:effectLst/>
          <a:scene3d>
            <a:camera prst="orthographicFront"/>
            <a:lightRig rig="threePt" dir="t"/>
          </a:scene3d>
          <a:sp3d>
            <a:bevelT w="101600"/>
          </a:sp3d>
        </p:spPr>
      </p:cxnSp>
    </p:spTree>
    <p:extLst>
      <p:ext uri="{BB962C8B-B14F-4D97-AF65-F5344CB8AC3E}">
        <p14:creationId xmlns:p14="http://schemas.microsoft.com/office/powerpoint/2010/main" val="41931705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网络安全解读</a:t>
            </a:r>
            <a:endParaRPr sz="2800" dirty="0">
              <a:latin typeface="微软雅黑" panose="020B0503020204020204" pitchFamily="34" charset="-122"/>
              <a:ea typeface="微软雅黑" panose="020B0503020204020204" pitchFamily="34" charset="-122"/>
              <a:cs typeface="微软雅黑"/>
            </a:endParaRPr>
          </a:p>
        </p:txBody>
      </p:sp>
      <p:sp>
        <p:nvSpPr>
          <p:cNvPr id="8" name="任意多边形 17">
            <a:extLst>
              <a:ext uri="{FF2B5EF4-FFF2-40B4-BE49-F238E27FC236}">
                <a16:creationId xmlns:a16="http://schemas.microsoft.com/office/drawing/2014/main" id="{FF892501-3FDA-409F-8128-690F6A2B10A9}"/>
              </a:ext>
            </a:extLst>
          </p:cNvPr>
          <p:cNvSpPr/>
          <p:nvPr/>
        </p:nvSpPr>
        <p:spPr>
          <a:xfrm rot="10800000" flipV="1">
            <a:off x="7872892" y="4215881"/>
            <a:ext cx="1194908" cy="876818"/>
          </a:xfrm>
          <a:custGeom>
            <a:avLst/>
            <a:gdLst>
              <a:gd name="connsiteX0" fmla="*/ 0 w 6751138"/>
              <a:gd name="connsiteY0" fmla="*/ 2194449 h 4335669"/>
              <a:gd name="connsiteX1" fmla="*/ 2902 w 6751138"/>
              <a:gd name="connsiteY1" fmla="*/ 4333764 h 4335669"/>
              <a:gd name="connsiteX2" fmla="*/ 1075146 w 6751138"/>
              <a:gd name="connsiteY2" fmla="*/ 4335669 h 4335669"/>
              <a:gd name="connsiteX3" fmla="*/ 2210346 w 6751138"/>
              <a:gd name="connsiteY3" fmla="*/ 2194449 h 4335669"/>
              <a:gd name="connsiteX4" fmla="*/ 60054 w 6751138"/>
              <a:gd name="connsiteY4" fmla="*/ 2194449 h 4335669"/>
              <a:gd name="connsiteX5" fmla="*/ 1135200 w 6751138"/>
              <a:gd name="connsiteY5" fmla="*/ 4335669 h 4335669"/>
              <a:gd name="connsiteX6" fmla="*/ 2270398 w 6751138"/>
              <a:gd name="connsiteY6" fmla="*/ 2194449 h 4335669"/>
              <a:gd name="connsiteX7" fmla="*/ 1195252 w 6751138"/>
              <a:gd name="connsiteY7" fmla="*/ 4335669 h 4335669"/>
              <a:gd name="connsiteX8" fmla="*/ 3345544 w 6751138"/>
              <a:gd name="connsiteY8" fmla="*/ 4335669 h 4335669"/>
              <a:gd name="connsiteX9" fmla="*/ 4480742 w 6751138"/>
              <a:gd name="connsiteY9" fmla="*/ 2194449 h 4335669"/>
              <a:gd name="connsiteX10" fmla="*/ 2330450 w 6751138"/>
              <a:gd name="connsiteY10" fmla="*/ 2194449 h 4335669"/>
              <a:gd name="connsiteX11" fmla="*/ 3405596 w 6751138"/>
              <a:gd name="connsiteY11" fmla="*/ 4335669 h 4335669"/>
              <a:gd name="connsiteX12" fmla="*/ 4540794 w 6751138"/>
              <a:gd name="connsiteY12" fmla="*/ 2194449 h 4335669"/>
              <a:gd name="connsiteX13" fmla="*/ 3465648 w 6751138"/>
              <a:gd name="connsiteY13" fmla="*/ 4335669 h 4335669"/>
              <a:gd name="connsiteX14" fmla="*/ 5615940 w 6751138"/>
              <a:gd name="connsiteY14" fmla="*/ 4335669 h 4335669"/>
              <a:gd name="connsiteX15" fmla="*/ 6751138 w 6751138"/>
              <a:gd name="connsiteY15" fmla="*/ 2194449 h 4335669"/>
              <a:gd name="connsiteX16" fmla="*/ 4600846 w 6751138"/>
              <a:gd name="connsiteY16" fmla="*/ 2194449 h 4335669"/>
              <a:gd name="connsiteX17" fmla="*/ 5675992 w 6751138"/>
              <a:gd name="connsiteY17" fmla="*/ 4335669 h 4335669"/>
              <a:gd name="connsiteX18" fmla="*/ 1075146 w 6751138"/>
              <a:gd name="connsiteY18" fmla="*/ 0 h 4335669"/>
              <a:gd name="connsiteX19" fmla="*/ 2902 w 6751138"/>
              <a:gd name="connsiteY19" fmla="*/ 1905 h 4335669"/>
              <a:gd name="connsiteX20" fmla="*/ 0 w 6751138"/>
              <a:gd name="connsiteY20" fmla="*/ 2141220 h 4335669"/>
              <a:gd name="connsiteX21" fmla="*/ 1135200 w 6751138"/>
              <a:gd name="connsiteY21" fmla="*/ 0 h 4335669"/>
              <a:gd name="connsiteX22" fmla="*/ 60054 w 6751138"/>
              <a:gd name="connsiteY22" fmla="*/ 2141220 h 4335669"/>
              <a:gd name="connsiteX23" fmla="*/ 2210346 w 6751138"/>
              <a:gd name="connsiteY23" fmla="*/ 2141220 h 4335669"/>
              <a:gd name="connsiteX24" fmla="*/ 3345544 w 6751138"/>
              <a:gd name="connsiteY24" fmla="*/ 0 h 4335669"/>
              <a:gd name="connsiteX25" fmla="*/ 1195252 w 6751138"/>
              <a:gd name="connsiteY25" fmla="*/ 0 h 4335669"/>
              <a:gd name="connsiteX26" fmla="*/ 2270398 w 6751138"/>
              <a:gd name="connsiteY26" fmla="*/ 2141220 h 4335669"/>
              <a:gd name="connsiteX27" fmla="*/ 3405596 w 6751138"/>
              <a:gd name="connsiteY27" fmla="*/ 0 h 4335669"/>
              <a:gd name="connsiteX28" fmla="*/ 2330450 w 6751138"/>
              <a:gd name="connsiteY28" fmla="*/ 2141220 h 4335669"/>
              <a:gd name="connsiteX29" fmla="*/ 4480742 w 6751138"/>
              <a:gd name="connsiteY29" fmla="*/ 2141220 h 4335669"/>
              <a:gd name="connsiteX30" fmla="*/ 5615940 w 6751138"/>
              <a:gd name="connsiteY30" fmla="*/ 0 h 4335669"/>
              <a:gd name="connsiteX31" fmla="*/ 3465648 w 6751138"/>
              <a:gd name="connsiteY31" fmla="*/ 0 h 4335669"/>
              <a:gd name="connsiteX32" fmla="*/ 4540794 w 6751138"/>
              <a:gd name="connsiteY32" fmla="*/ 2141220 h 433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51138" h="4335669">
                <a:moveTo>
                  <a:pt x="0" y="2194449"/>
                </a:moveTo>
                <a:cubicBezTo>
                  <a:pt x="967" y="2907554"/>
                  <a:pt x="1935" y="3620659"/>
                  <a:pt x="2902" y="4333764"/>
                </a:cubicBezTo>
                <a:lnTo>
                  <a:pt x="1075146" y="4335669"/>
                </a:lnTo>
                <a:close/>
                <a:moveTo>
                  <a:pt x="2210346" y="2194449"/>
                </a:moveTo>
                <a:lnTo>
                  <a:pt x="60054" y="2194449"/>
                </a:lnTo>
                <a:lnTo>
                  <a:pt x="1135200" y="4335669"/>
                </a:lnTo>
                <a:close/>
                <a:moveTo>
                  <a:pt x="2270398" y="2194449"/>
                </a:moveTo>
                <a:lnTo>
                  <a:pt x="1195252" y="4335669"/>
                </a:lnTo>
                <a:lnTo>
                  <a:pt x="3345544" y="4335669"/>
                </a:lnTo>
                <a:close/>
                <a:moveTo>
                  <a:pt x="4480742" y="2194449"/>
                </a:moveTo>
                <a:lnTo>
                  <a:pt x="2330450" y="2194449"/>
                </a:lnTo>
                <a:lnTo>
                  <a:pt x="3405596" y="4335669"/>
                </a:lnTo>
                <a:close/>
                <a:moveTo>
                  <a:pt x="4540794" y="2194449"/>
                </a:moveTo>
                <a:lnTo>
                  <a:pt x="3465648" y="4335669"/>
                </a:lnTo>
                <a:lnTo>
                  <a:pt x="5615940" y="4335669"/>
                </a:lnTo>
                <a:close/>
                <a:moveTo>
                  <a:pt x="6751138" y="2194449"/>
                </a:moveTo>
                <a:lnTo>
                  <a:pt x="4600846" y="2194449"/>
                </a:lnTo>
                <a:lnTo>
                  <a:pt x="5675992" y="4335669"/>
                </a:lnTo>
                <a:close/>
                <a:moveTo>
                  <a:pt x="1075146" y="0"/>
                </a:moveTo>
                <a:lnTo>
                  <a:pt x="2902" y="1905"/>
                </a:lnTo>
                <a:cubicBezTo>
                  <a:pt x="1935" y="715010"/>
                  <a:pt x="967" y="1428115"/>
                  <a:pt x="0" y="2141220"/>
                </a:cubicBezTo>
                <a:close/>
                <a:moveTo>
                  <a:pt x="1135200" y="0"/>
                </a:moveTo>
                <a:lnTo>
                  <a:pt x="60054" y="2141220"/>
                </a:lnTo>
                <a:lnTo>
                  <a:pt x="2210346" y="2141220"/>
                </a:lnTo>
                <a:close/>
                <a:moveTo>
                  <a:pt x="3345544" y="0"/>
                </a:moveTo>
                <a:lnTo>
                  <a:pt x="1195252" y="0"/>
                </a:lnTo>
                <a:lnTo>
                  <a:pt x="2270398" y="2141220"/>
                </a:lnTo>
                <a:close/>
                <a:moveTo>
                  <a:pt x="3405596" y="0"/>
                </a:moveTo>
                <a:lnTo>
                  <a:pt x="2330450" y="2141220"/>
                </a:lnTo>
                <a:lnTo>
                  <a:pt x="4480742" y="2141220"/>
                </a:lnTo>
                <a:close/>
                <a:moveTo>
                  <a:pt x="5615940" y="0"/>
                </a:moveTo>
                <a:lnTo>
                  <a:pt x="3465648" y="0"/>
                </a:lnTo>
                <a:lnTo>
                  <a:pt x="4540794" y="2141220"/>
                </a:lnTo>
                <a:close/>
              </a:path>
            </a:pathLst>
          </a:cu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FA4620AC-E3CA-4BDF-A97F-DF42E1F8CBC5}"/>
              </a:ext>
            </a:extLst>
          </p:cNvPr>
          <p:cNvGrpSpPr/>
          <p:nvPr/>
        </p:nvGrpSpPr>
        <p:grpSpPr>
          <a:xfrm>
            <a:off x="2571924" y="971636"/>
            <a:ext cx="3859551" cy="3028415"/>
            <a:chOff x="2511644" y="1353001"/>
            <a:chExt cx="3689562" cy="2584260"/>
          </a:xfrm>
        </p:grpSpPr>
        <p:sp>
          <p:nvSpPr>
            <p:cNvPr id="10" name="Oval 5">
              <a:extLst>
                <a:ext uri="{FF2B5EF4-FFF2-40B4-BE49-F238E27FC236}">
                  <a16:creationId xmlns:a16="http://schemas.microsoft.com/office/drawing/2014/main" id="{C6B54FE8-EBF9-4C69-BE7F-AAE0531D8414}"/>
                </a:ext>
              </a:extLst>
            </p:cNvPr>
            <p:cNvSpPr>
              <a:spLocks noChangeArrowheads="1"/>
            </p:cNvSpPr>
            <p:nvPr/>
          </p:nvSpPr>
          <p:spPr bwMode="auto">
            <a:xfrm>
              <a:off x="3927018" y="2483761"/>
              <a:ext cx="933180" cy="369318"/>
            </a:xfrm>
            <a:prstGeom prst="ellipse">
              <a:avLst/>
            </a:prstGeom>
            <a:solidFill>
              <a:srgbClr val="FFFFFF">
                <a:lumMod val="50000"/>
              </a:srgbClr>
            </a:solidFill>
            <a:ln>
              <a:noFill/>
            </a:ln>
            <a:effectLst/>
          </p:spPr>
          <p:txBody>
            <a:bodyPr anchor="ctr">
              <a:spAutoFit/>
            </a:bodyPr>
            <a:lstStyle/>
            <a:p>
              <a:pPr defTabSz="685617">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11" name="AutoShape 6">
              <a:extLst>
                <a:ext uri="{FF2B5EF4-FFF2-40B4-BE49-F238E27FC236}">
                  <a16:creationId xmlns:a16="http://schemas.microsoft.com/office/drawing/2014/main" id="{2B10BD2C-7D3E-4267-8528-1C1BEBBDDC58}"/>
                </a:ext>
              </a:extLst>
            </p:cNvPr>
            <p:cNvSpPr>
              <a:spLocks noChangeAspect="1" noChangeArrowheads="1"/>
            </p:cNvSpPr>
            <p:nvPr/>
          </p:nvSpPr>
          <p:spPr bwMode="auto">
            <a:xfrm>
              <a:off x="3676296" y="2179915"/>
              <a:ext cx="1436097" cy="977011"/>
            </a:xfrm>
            <a:custGeom>
              <a:avLst/>
              <a:gdLst>
                <a:gd name="G0" fmla="+- 2546 0 0"/>
                <a:gd name="G1" fmla="+- 21600 0 2546"/>
                <a:gd name="G2" fmla="+- 21600 0 254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546" y="10800"/>
                  </a:moveTo>
                  <a:cubicBezTo>
                    <a:pt x="2546" y="15359"/>
                    <a:pt x="6241" y="19054"/>
                    <a:pt x="10800" y="19054"/>
                  </a:cubicBezTo>
                  <a:cubicBezTo>
                    <a:pt x="15359" y="19054"/>
                    <a:pt x="19054" y="15359"/>
                    <a:pt x="19054" y="10800"/>
                  </a:cubicBezTo>
                  <a:cubicBezTo>
                    <a:pt x="19054" y="6241"/>
                    <a:pt x="15359" y="2546"/>
                    <a:pt x="10800" y="2546"/>
                  </a:cubicBezTo>
                  <a:cubicBezTo>
                    <a:pt x="6241" y="2546"/>
                    <a:pt x="2546" y="6241"/>
                    <a:pt x="2546" y="10800"/>
                  </a:cubicBezTo>
                  <a:close/>
                </a:path>
              </a:pathLst>
            </a:custGeom>
            <a:solidFill>
              <a:srgbClr val="34EDF4">
                <a:alpha val="50000"/>
              </a:srgbClr>
            </a:solidFill>
            <a:ln>
              <a:noFill/>
            </a:ln>
            <a:effectLst/>
            <a:extLst>
              <a:ext uri="{91240B29-F687-4F45-9708-019B960494DF}">
                <a14:hiddenLine xmlns:a14="http://schemas.microsoft.com/office/drawing/2010/main" w="12700" algn="ctr">
                  <a:solidFill>
                    <a:srgbClr val="000000"/>
                  </a:solidFill>
                  <a:round/>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txBody>
            <a:bodyPr wrap="none" lIns="116417" tIns="59267" rIns="116417" bIns="59267" anchor="ctr"/>
            <a:lstStyle/>
            <a:p>
              <a:pPr defTabSz="685617">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12" name="AutoShape 7">
              <a:extLst>
                <a:ext uri="{FF2B5EF4-FFF2-40B4-BE49-F238E27FC236}">
                  <a16:creationId xmlns:a16="http://schemas.microsoft.com/office/drawing/2014/main" id="{5EA0F053-087C-4BD0-BE5C-79E2F4C47756}"/>
                </a:ext>
              </a:extLst>
            </p:cNvPr>
            <p:cNvSpPr>
              <a:spLocks noChangeAspect="1" noChangeArrowheads="1"/>
            </p:cNvSpPr>
            <p:nvPr/>
          </p:nvSpPr>
          <p:spPr bwMode="auto">
            <a:xfrm>
              <a:off x="3788014" y="2255998"/>
              <a:ext cx="1212658" cy="824843"/>
            </a:xfrm>
            <a:custGeom>
              <a:avLst/>
              <a:gdLst>
                <a:gd name="G0" fmla="+- 1157 0 0"/>
                <a:gd name="G1" fmla="+- 21600 0 1157"/>
                <a:gd name="G2" fmla="+- 21600 0 115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57" y="10800"/>
                  </a:moveTo>
                  <a:cubicBezTo>
                    <a:pt x="1157" y="16126"/>
                    <a:pt x="5474" y="20443"/>
                    <a:pt x="10800" y="20443"/>
                  </a:cubicBezTo>
                  <a:cubicBezTo>
                    <a:pt x="16126" y="20443"/>
                    <a:pt x="20443" y="16126"/>
                    <a:pt x="20443" y="10800"/>
                  </a:cubicBezTo>
                  <a:cubicBezTo>
                    <a:pt x="20443" y="5474"/>
                    <a:pt x="16126" y="1157"/>
                    <a:pt x="10800" y="1157"/>
                  </a:cubicBezTo>
                  <a:cubicBezTo>
                    <a:pt x="5474" y="1157"/>
                    <a:pt x="1157" y="5474"/>
                    <a:pt x="1157" y="10800"/>
                  </a:cubicBezTo>
                  <a:close/>
                </a:path>
              </a:pathLst>
            </a:custGeom>
            <a:solidFill>
              <a:srgbClr val="34EDF4">
                <a:alpha val="60001"/>
              </a:srgbClr>
            </a:solidFill>
            <a:ln>
              <a:noFill/>
            </a:ln>
            <a:effectLst/>
            <a:extLst>
              <a:ext uri="{91240B29-F687-4F45-9708-019B960494DF}">
                <a14:hiddenLine xmlns:a14="http://schemas.microsoft.com/office/drawing/2010/main" w="12700" algn="ctr">
                  <a:solidFill>
                    <a:schemeClr val="bg1"/>
                  </a:solidFill>
                  <a:round/>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txBody>
            <a:bodyPr wrap="none" lIns="116417" tIns="59267" rIns="116417" bIns="59267" anchor="ctr"/>
            <a:lstStyle/>
            <a:p>
              <a:pPr defTabSz="685617">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13" name="Rectangle 21">
              <a:extLst>
                <a:ext uri="{FF2B5EF4-FFF2-40B4-BE49-F238E27FC236}">
                  <a16:creationId xmlns:a16="http://schemas.microsoft.com/office/drawing/2014/main" id="{02B1753C-0349-40B2-87A4-FE6D6886849A}"/>
                </a:ext>
              </a:extLst>
            </p:cNvPr>
            <p:cNvSpPr>
              <a:spLocks noChangeArrowheads="1"/>
            </p:cNvSpPr>
            <p:nvPr/>
          </p:nvSpPr>
          <p:spPr bwMode="auto">
            <a:xfrm>
              <a:off x="4010595" y="2584382"/>
              <a:ext cx="808058" cy="157582"/>
            </a:xfrm>
            <a:prstGeom prst="rect">
              <a:avLst/>
            </a:prstGeom>
            <a:noFill/>
            <a:ln>
              <a:noFill/>
            </a:ln>
            <a:effectLst>
              <a:outerShdw dist="17961" dir="2700000" algn="ctr" rotWithShape="0">
                <a:srgbClr val="000000">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ctr">
              <a:spAutoFit/>
            </a:bodyPr>
            <a:lstStyle>
              <a:lvl1pPr defTabSz="857250">
                <a:defRPr kumimoji="1">
                  <a:solidFill>
                    <a:schemeClr val="tx1"/>
                  </a:solidFill>
                  <a:latin typeface="굴림" pitchFamily="50" charset="-127"/>
                  <a:ea typeface="굴림" pitchFamily="50" charset="-127"/>
                </a:defRPr>
              </a:lvl1pPr>
              <a:lvl2pPr defTabSz="857250">
                <a:defRPr kumimoji="1">
                  <a:solidFill>
                    <a:schemeClr val="tx1"/>
                  </a:solidFill>
                  <a:latin typeface="굴림" pitchFamily="50" charset="-127"/>
                  <a:ea typeface="굴림" pitchFamily="50" charset="-127"/>
                </a:defRPr>
              </a:lvl2pPr>
              <a:lvl3pPr defTabSz="857250">
                <a:defRPr kumimoji="1">
                  <a:solidFill>
                    <a:schemeClr val="tx1"/>
                  </a:solidFill>
                  <a:latin typeface="굴림" pitchFamily="50" charset="-127"/>
                  <a:ea typeface="굴림" pitchFamily="50" charset="-127"/>
                </a:defRPr>
              </a:lvl3pPr>
              <a:lvl4pPr defTabSz="857250">
                <a:defRPr kumimoji="1">
                  <a:solidFill>
                    <a:schemeClr val="tx1"/>
                  </a:solidFill>
                  <a:latin typeface="굴림" pitchFamily="50" charset="-127"/>
                  <a:ea typeface="굴림" pitchFamily="50" charset="-127"/>
                </a:defRPr>
              </a:lvl4pPr>
              <a:lvl5pPr defTabSz="857250">
                <a:defRPr kumimoji="1">
                  <a:solidFill>
                    <a:schemeClr val="tx1"/>
                  </a:solidFill>
                  <a:latin typeface="굴림" pitchFamily="50" charset="-127"/>
                  <a:ea typeface="굴림" pitchFamily="50" charset="-127"/>
                </a:defRPr>
              </a:lvl5pPr>
              <a:lvl6pPr defTabSz="857250" fontAlgn="base" latinLnBrk="1">
                <a:spcBef>
                  <a:spcPct val="0"/>
                </a:spcBef>
                <a:spcAft>
                  <a:spcPct val="0"/>
                </a:spcAft>
                <a:defRPr kumimoji="1">
                  <a:solidFill>
                    <a:schemeClr val="tx1"/>
                  </a:solidFill>
                  <a:latin typeface="굴림" pitchFamily="50" charset="-127"/>
                  <a:ea typeface="굴림" pitchFamily="50" charset="-127"/>
                </a:defRPr>
              </a:lvl6pPr>
              <a:lvl7pPr defTabSz="857250" fontAlgn="base" latinLnBrk="1">
                <a:spcBef>
                  <a:spcPct val="0"/>
                </a:spcBef>
                <a:spcAft>
                  <a:spcPct val="0"/>
                </a:spcAft>
                <a:defRPr kumimoji="1">
                  <a:solidFill>
                    <a:schemeClr val="tx1"/>
                  </a:solidFill>
                  <a:latin typeface="굴림" pitchFamily="50" charset="-127"/>
                  <a:ea typeface="굴림" pitchFamily="50" charset="-127"/>
                </a:defRPr>
              </a:lvl7pPr>
              <a:lvl8pPr defTabSz="857250" fontAlgn="base" latinLnBrk="1">
                <a:spcBef>
                  <a:spcPct val="0"/>
                </a:spcBef>
                <a:spcAft>
                  <a:spcPct val="0"/>
                </a:spcAft>
                <a:defRPr kumimoji="1">
                  <a:solidFill>
                    <a:schemeClr val="tx1"/>
                  </a:solidFill>
                  <a:latin typeface="굴림" pitchFamily="50" charset="-127"/>
                  <a:ea typeface="굴림" pitchFamily="50" charset="-127"/>
                </a:defRPr>
              </a:lvl8pPr>
              <a:lvl9pPr defTabSz="857250" fontAlgn="base" latinLnBrk="1">
                <a:spcBef>
                  <a:spcPct val="0"/>
                </a:spcBef>
                <a:spcAft>
                  <a:spcPct val="0"/>
                </a:spcAft>
                <a:defRPr kumimoji="1">
                  <a:solidFill>
                    <a:schemeClr val="tx1"/>
                  </a:solidFill>
                  <a:latin typeface="굴림" pitchFamily="50" charset="-127"/>
                  <a:ea typeface="굴림" pitchFamily="50" charset="-127"/>
                </a:defRPr>
              </a:lvl9pPr>
            </a:lstStyle>
            <a:p>
              <a:pPr algn="ctr" defTabSz="642766" eaLnBrk="0" hangingPunct="0">
                <a:defRPr/>
              </a:pPr>
              <a:r>
                <a:rPr lang="zh-CN" altLang="en-US" sz="1200" b="1" kern="0" dirty="0">
                  <a:solidFill>
                    <a:srgbClr val="FFFFFF"/>
                  </a:solidFill>
                  <a:latin typeface="微软雅黑" panose="020B0503020204020204" pitchFamily="34" charset="-122"/>
                  <a:ea typeface="微软雅黑" panose="020B0503020204020204" pitchFamily="34" charset="-122"/>
                </a:rPr>
                <a:t>网络安全</a:t>
              </a:r>
              <a:endParaRPr lang="en-US" altLang="ko-KR" sz="1200" b="1" kern="0" dirty="0">
                <a:solidFill>
                  <a:srgbClr val="FFFFFF"/>
                </a:solidFill>
                <a:latin typeface="微软雅黑" panose="020B0503020204020204" pitchFamily="34" charset="-122"/>
                <a:ea typeface="微软雅黑" panose="020B0503020204020204" pitchFamily="34" charset="-122"/>
              </a:endParaRPr>
            </a:p>
          </p:txBody>
        </p:sp>
        <p:sp>
          <p:nvSpPr>
            <p:cNvPr id="14" name="Oval 22">
              <a:extLst>
                <a:ext uri="{FF2B5EF4-FFF2-40B4-BE49-F238E27FC236}">
                  <a16:creationId xmlns:a16="http://schemas.microsoft.com/office/drawing/2014/main" id="{F0B53CDE-2AE3-4284-9B1C-AEDF0580A7EF}"/>
                </a:ext>
              </a:extLst>
            </p:cNvPr>
            <p:cNvSpPr>
              <a:spLocks noChangeArrowheads="1"/>
            </p:cNvSpPr>
            <p:nvPr/>
          </p:nvSpPr>
          <p:spPr bwMode="auto">
            <a:xfrm rot="19011496">
              <a:off x="3418627" y="2091313"/>
              <a:ext cx="683799" cy="369318"/>
            </a:xfrm>
            <a:prstGeom prst="ellipse">
              <a:avLst/>
            </a:prstGeom>
            <a:gradFill rotWithShape="1">
              <a:gsLst>
                <a:gs pos="0">
                  <a:srgbClr val="FFFFFF">
                    <a:alpha val="39999"/>
                  </a:srgbClr>
                </a:gs>
                <a:gs pos="100000">
                  <a:srgbClr val="FFFFFF">
                    <a:gamma/>
                    <a:shade val="46275"/>
                    <a:invGamma/>
                    <a:alpha val="0"/>
                  </a:srgb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defTabSz="685617">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cxnSp>
          <p:nvCxnSpPr>
            <p:cNvPr id="15" name="直接箭头连接符 14">
              <a:extLst>
                <a:ext uri="{FF2B5EF4-FFF2-40B4-BE49-F238E27FC236}">
                  <a16:creationId xmlns:a16="http://schemas.microsoft.com/office/drawing/2014/main" id="{7279E270-7EAF-4944-8F9A-4F499BECD86B}"/>
                </a:ext>
              </a:extLst>
            </p:cNvPr>
            <p:cNvCxnSpPr/>
            <p:nvPr/>
          </p:nvCxnSpPr>
          <p:spPr bwMode="auto">
            <a:xfrm flipV="1">
              <a:off x="4381530" y="1884315"/>
              <a:ext cx="5228" cy="419722"/>
            </a:xfrm>
            <a:prstGeom prst="straightConnector1">
              <a:avLst/>
            </a:prstGeom>
            <a:solidFill>
              <a:srgbClr val="FFCC66"/>
            </a:solidFill>
            <a:ln w="28575" cap="flat" cmpd="sng" algn="ctr">
              <a:solidFill>
                <a:srgbClr val="0070C0"/>
              </a:solidFill>
              <a:prstDash val="solid"/>
              <a:round/>
              <a:headEnd type="none" w="med" len="med"/>
              <a:tailEnd type="arrow"/>
            </a:ln>
            <a:effectLst/>
          </p:spPr>
        </p:cxnSp>
        <p:cxnSp>
          <p:nvCxnSpPr>
            <p:cNvPr id="16" name="直接箭头连接符 15">
              <a:extLst>
                <a:ext uri="{FF2B5EF4-FFF2-40B4-BE49-F238E27FC236}">
                  <a16:creationId xmlns:a16="http://schemas.microsoft.com/office/drawing/2014/main" id="{82BA6BB5-C5B5-4650-9A86-25691DAD89B7}"/>
                </a:ext>
              </a:extLst>
            </p:cNvPr>
            <p:cNvCxnSpPr/>
            <p:nvPr/>
          </p:nvCxnSpPr>
          <p:spPr bwMode="auto">
            <a:xfrm flipV="1">
              <a:off x="4779219" y="2114728"/>
              <a:ext cx="425280" cy="309011"/>
            </a:xfrm>
            <a:prstGeom prst="straightConnector1">
              <a:avLst/>
            </a:prstGeom>
            <a:solidFill>
              <a:srgbClr val="FFCC66"/>
            </a:solidFill>
            <a:ln w="28575" cap="flat" cmpd="sng" algn="ctr">
              <a:solidFill>
                <a:srgbClr val="0070C0"/>
              </a:solidFill>
              <a:prstDash val="solid"/>
              <a:round/>
              <a:headEnd type="none" w="med" len="med"/>
              <a:tailEnd type="arrow"/>
            </a:ln>
            <a:effectLst/>
          </p:spPr>
        </p:cxnSp>
        <p:cxnSp>
          <p:nvCxnSpPr>
            <p:cNvPr id="17" name="直接箭头连接符 16">
              <a:extLst>
                <a:ext uri="{FF2B5EF4-FFF2-40B4-BE49-F238E27FC236}">
                  <a16:creationId xmlns:a16="http://schemas.microsoft.com/office/drawing/2014/main" id="{20D59A3C-3F06-4892-95BA-9348A8A538D4}"/>
                </a:ext>
              </a:extLst>
            </p:cNvPr>
            <p:cNvCxnSpPr/>
            <p:nvPr/>
          </p:nvCxnSpPr>
          <p:spPr bwMode="auto">
            <a:xfrm>
              <a:off x="4895442" y="2767542"/>
              <a:ext cx="554593" cy="162848"/>
            </a:xfrm>
            <a:prstGeom prst="straightConnector1">
              <a:avLst/>
            </a:prstGeom>
            <a:solidFill>
              <a:srgbClr val="FFCC66"/>
            </a:solidFill>
            <a:ln w="28575" cap="flat" cmpd="sng" algn="ctr">
              <a:solidFill>
                <a:srgbClr val="0070C0"/>
              </a:solidFill>
              <a:prstDash val="solid"/>
              <a:round/>
              <a:headEnd type="none" w="med" len="med"/>
              <a:tailEnd type="arrow"/>
            </a:ln>
            <a:effectLst/>
          </p:spPr>
        </p:cxnSp>
        <p:cxnSp>
          <p:nvCxnSpPr>
            <p:cNvPr id="18" name="直接箭头连接符 17">
              <a:extLst>
                <a:ext uri="{FF2B5EF4-FFF2-40B4-BE49-F238E27FC236}">
                  <a16:creationId xmlns:a16="http://schemas.microsoft.com/office/drawing/2014/main" id="{C00D8DFF-D7C0-4948-A93C-7BC022AD70D1}"/>
                </a:ext>
              </a:extLst>
            </p:cNvPr>
            <p:cNvCxnSpPr/>
            <p:nvPr/>
          </p:nvCxnSpPr>
          <p:spPr bwMode="auto">
            <a:xfrm>
              <a:off x="4581874" y="3009264"/>
              <a:ext cx="313568" cy="375057"/>
            </a:xfrm>
            <a:prstGeom prst="straightConnector1">
              <a:avLst/>
            </a:prstGeom>
            <a:solidFill>
              <a:srgbClr val="FFCC66"/>
            </a:solidFill>
            <a:ln w="28575" cap="flat" cmpd="sng" algn="ctr">
              <a:solidFill>
                <a:srgbClr val="0070C0"/>
              </a:solidFill>
              <a:prstDash val="solid"/>
              <a:round/>
              <a:headEnd type="none" w="med" len="med"/>
              <a:tailEnd type="arrow"/>
            </a:ln>
            <a:effectLst/>
          </p:spPr>
        </p:cxnSp>
        <p:cxnSp>
          <p:nvCxnSpPr>
            <p:cNvPr id="19" name="直接箭头连接符 18">
              <a:extLst>
                <a:ext uri="{FF2B5EF4-FFF2-40B4-BE49-F238E27FC236}">
                  <a16:creationId xmlns:a16="http://schemas.microsoft.com/office/drawing/2014/main" id="{4E1B01AD-F67B-4A2D-B205-52DD1CD688CB}"/>
                </a:ext>
              </a:extLst>
            </p:cNvPr>
            <p:cNvCxnSpPr/>
            <p:nvPr/>
          </p:nvCxnSpPr>
          <p:spPr bwMode="auto">
            <a:xfrm flipH="1">
              <a:off x="3854864" y="2991551"/>
              <a:ext cx="267077" cy="392771"/>
            </a:xfrm>
            <a:prstGeom prst="straightConnector1">
              <a:avLst/>
            </a:prstGeom>
            <a:solidFill>
              <a:srgbClr val="FFCC66"/>
            </a:solidFill>
            <a:ln w="28575" cap="flat" cmpd="sng" algn="ctr">
              <a:solidFill>
                <a:srgbClr val="0070C0"/>
              </a:solidFill>
              <a:prstDash val="solid"/>
              <a:round/>
              <a:headEnd type="none" w="med" len="med"/>
              <a:tailEnd type="arrow"/>
            </a:ln>
            <a:effectLst/>
          </p:spPr>
        </p:cxnSp>
        <p:cxnSp>
          <p:nvCxnSpPr>
            <p:cNvPr id="20" name="直接箭头连接符 19">
              <a:extLst>
                <a:ext uri="{FF2B5EF4-FFF2-40B4-BE49-F238E27FC236}">
                  <a16:creationId xmlns:a16="http://schemas.microsoft.com/office/drawing/2014/main" id="{E642A2D2-F040-4426-B868-86A0B9A18E58}"/>
                </a:ext>
              </a:extLst>
            </p:cNvPr>
            <p:cNvCxnSpPr/>
            <p:nvPr/>
          </p:nvCxnSpPr>
          <p:spPr bwMode="auto">
            <a:xfrm flipH="1">
              <a:off x="3260480" y="2751528"/>
              <a:ext cx="593074" cy="69166"/>
            </a:xfrm>
            <a:prstGeom prst="straightConnector1">
              <a:avLst/>
            </a:prstGeom>
            <a:solidFill>
              <a:srgbClr val="FFCC66"/>
            </a:solidFill>
            <a:ln w="28575" cap="flat" cmpd="sng" algn="ctr">
              <a:solidFill>
                <a:srgbClr val="0070C0"/>
              </a:solidFill>
              <a:prstDash val="solid"/>
              <a:round/>
              <a:headEnd type="none" w="med" len="med"/>
              <a:tailEnd type="arrow"/>
            </a:ln>
            <a:effectLst/>
          </p:spPr>
        </p:cxnSp>
        <p:cxnSp>
          <p:nvCxnSpPr>
            <p:cNvPr id="21" name="直接箭头连接符 20">
              <a:extLst>
                <a:ext uri="{FF2B5EF4-FFF2-40B4-BE49-F238E27FC236}">
                  <a16:creationId xmlns:a16="http://schemas.microsoft.com/office/drawing/2014/main" id="{175D8A78-E849-4FC9-9F39-C2E33584DEA3}"/>
                </a:ext>
              </a:extLst>
            </p:cNvPr>
            <p:cNvCxnSpPr/>
            <p:nvPr/>
          </p:nvCxnSpPr>
          <p:spPr bwMode="auto">
            <a:xfrm flipH="1" flipV="1">
              <a:off x="3482795" y="2163130"/>
              <a:ext cx="481918" cy="295685"/>
            </a:xfrm>
            <a:prstGeom prst="straightConnector1">
              <a:avLst/>
            </a:prstGeom>
            <a:solidFill>
              <a:srgbClr val="FFCC66"/>
            </a:solidFill>
            <a:ln w="28575" cap="flat" cmpd="sng" algn="ctr">
              <a:solidFill>
                <a:srgbClr val="0070C0"/>
              </a:solidFill>
              <a:prstDash val="solid"/>
              <a:round/>
              <a:headEnd type="none" w="med" len="med"/>
              <a:tailEnd type="arrow"/>
            </a:ln>
            <a:effectLst/>
          </p:spPr>
        </p:cxnSp>
        <p:sp>
          <p:nvSpPr>
            <p:cNvPr id="22" name="AutoShape 6">
              <a:extLst>
                <a:ext uri="{FF2B5EF4-FFF2-40B4-BE49-F238E27FC236}">
                  <a16:creationId xmlns:a16="http://schemas.microsoft.com/office/drawing/2014/main" id="{EBC2800E-B041-4ADC-8668-07EF3CA783CA}"/>
                </a:ext>
              </a:extLst>
            </p:cNvPr>
            <p:cNvSpPr>
              <a:spLocks noChangeAspect="1" noChangeArrowheads="1"/>
            </p:cNvSpPr>
            <p:nvPr/>
          </p:nvSpPr>
          <p:spPr bwMode="auto">
            <a:xfrm>
              <a:off x="3431034" y="2020857"/>
              <a:ext cx="1911446" cy="1300400"/>
            </a:xfrm>
            <a:custGeom>
              <a:avLst/>
              <a:gdLst>
                <a:gd name="G0" fmla="+- 2546 0 0"/>
                <a:gd name="G1" fmla="+- 21600 0 2546"/>
                <a:gd name="G2" fmla="+- 21600 0 254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546" y="10800"/>
                  </a:moveTo>
                  <a:cubicBezTo>
                    <a:pt x="2546" y="15359"/>
                    <a:pt x="6241" y="19054"/>
                    <a:pt x="10800" y="19054"/>
                  </a:cubicBezTo>
                  <a:cubicBezTo>
                    <a:pt x="15359" y="19054"/>
                    <a:pt x="19054" y="15359"/>
                    <a:pt x="19054" y="10800"/>
                  </a:cubicBezTo>
                  <a:cubicBezTo>
                    <a:pt x="19054" y="6241"/>
                    <a:pt x="15359" y="2546"/>
                    <a:pt x="10800" y="2546"/>
                  </a:cubicBezTo>
                  <a:cubicBezTo>
                    <a:pt x="6241" y="2546"/>
                    <a:pt x="2546" y="6241"/>
                    <a:pt x="2546" y="10800"/>
                  </a:cubicBezTo>
                  <a:close/>
                </a:path>
              </a:pathLst>
            </a:custGeom>
            <a:solidFill>
              <a:srgbClr val="00B0F0">
                <a:alpha val="50000"/>
              </a:srgbClr>
            </a:solidFill>
            <a:ln>
              <a:noFill/>
            </a:ln>
            <a:effectLst/>
            <a:extLst/>
          </p:spPr>
          <p:txBody>
            <a:bodyPr wrap="none" lIns="116417" tIns="59267" rIns="116417" bIns="59267" anchor="ctr"/>
            <a:lstStyle/>
            <a:p>
              <a:pPr defTabSz="685617">
                <a:defRPr/>
              </a:pPr>
              <a:endParaRPr lang="zh-CN" altLang="en-US" sz="1400" kern="0">
                <a:solidFill>
                  <a:srgbClr val="000000"/>
                </a:solidFill>
                <a:latin typeface="微软雅黑" panose="020B0503020204020204" pitchFamily="34" charset="-122"/>
                <a:ea typeface="微软雅黑" panose="020B0503020204020204" pitchFamily="34" charset="-122"/>
              </a:endParaRPr>
            </a:p>
          </p:txBody>
        </p:sp>
        <p:sp>
          <p:nvSpPr>
            <p:cNvPr id="23" name="流程图: 联系 53">
              <a:extLst>
                <a:ext uri="{FF2B5EF4-FFF2-40B4-BE49-F238E27FC236}">
                  <a16:creationId xmlns:a16="http://schemas.microsoft.com/office/drawing/2014/main" id="{0319E20C-C404-4234-BA59-CB15CD0BA827}"/>
                </a:ext>
              </a:extLst>
            </p:cNvPr>
            <p:cNvSpPr/>
            <p:nvPr/>
          </p:nvSpPr>
          <p:spPr bwMode="auto">
            <a:xfrm>
              <a:off x="2828979" y="1740409"/>
              <a:ext cx="751171" cy="535563"/>
            </a:xfrm>
            <a:prstGeom prst="flowChartConnector">
              <a:avLst/>
            </a:prstGeom>
            <a:solidFill>
              <a:srgbClr val="FBC69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685617" eaLnBrk="0" hangingPunct="0">
                <a:defRPr/>
              </a:pPr>
              <a:endParaRPr lang="zh-CN" altLang="en-US" sz="700" kern="0">
                <a:solidFill>
                  <a:srgbClr val="FFFFFF"/>
                </a:solidFill>
                <a:latin typeface="微软雅黑" panose="020B0503020204020204" pitchFamily="34" charset="-122"/>
                <a:ea typeface="微软雅黑" panose="020B0503020204020204" pitchFamily="34" charset="-122"/>
              </a:endParaRPr>
            </a:p>
          </p:txBody>
        </p:sp>
        <p:sp>
          <p:nvSpPr>
            <p:cNvPr id="24" name="流程图: 联系 54">
              <a:extLst>
                <a:ext uri="{FF2B5EF4-FFF2-40B4-BE49-F238E27FC236}">
                  <a16:creationId xmlns:a16="http://schemas.microsoft.com/office/drawing/2014/main" id="{D70CCB7D-41A0-4556-9A7D-D5FFDCEC1211}"/>
                </a:ext>
              </a:extLst>
            </p:cNvPr>
            <p:cNvSpPr/>
            <p:nvPr/>
          </p:nvSpPr>
          <p:spPr bwMode="auto">
            <a:xfrm>
              <a:off x="2511644" y="2574193"/>
              <a:ext cx="751171" cy="506648"/>
            </a:xfrm>
            <a:prstGeom prst="flowChartConnector">
              <a:avLst/>
            </a:prstGeom>
            <a:solidFill>
              <a:srgbClr val="92D05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685617" eaLnBrk="0" hangingPunct="0">
                <a:defRPr/>
              </a:pPr>
              <a:endParaRPr lang="zh-CN" altLang="en-US" sz="700" kern="0">
                <a:solidFill>
                  <a:srgbClr val="FFFFFF"/>
                </a:solidFill>
                <a:latin typeface="微软雅黑" panose="020B0503020204020204" pitchFamily="34" charset="-122"/>
                <a:ea typeface="微软雅黑" panose="020B0503020204020204" pitchFamily="34" charset="-122"/>
              </a:endParaRPr>
            </a:p>
          </p:txBody>
        </p:sp>
        <p:sp>
          <p:nvSpPr>
            <p:cNvPr id="25" name="流程图: 联系 55">
              <a:extLst>
                <a:ext uri="{FF2B5EF4-FFF2-40B4-BE49-F238E27FC236}">
                  <a16:creationId xmlns:a16="http://schemas.microsoft.com/office/drawing/2014/main" id="{EC36C570-C0EA-4026-B3C4-67D2F60FBBCD}"/>
                </a:ext>
              </a:extLst>
            </p:cNvPr>
            <p:cNvSpPr/>
            <p:nvPr/>
          </p:nvSpPr>
          <p:spPr bwMode="auto">
            <a:xfrm>
              <a:off x="3363232" y="3372665"/>
              <a:ext cx="751171" cy="563161"/>
            </a:xfrm>
            <a:prstGeom prst="flowChartConnector">
              <a:avLst/>
            </a:prstGeom>
            <a:solidFill>
              <a:srgbClr val="97E4FF"/>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685617" eaLnBrk="0" hangingPunct="0">
                <a:defRPr/>
              </a:pPr>
              <a:endParaRPr lang="zh-CN" altLang="en-US" sz="700" kern="0">
                <a:solidFill>
                  <a:srgbClr val="FFFFFF"/>
                </a:solidFill>
                <a:latin typeface="微软雅黑" panose="020B0503020204020204" pitchFamily="34" charset="-122"/>
                <a:ea typeface="微软雅黑" panose="020B0503020204020204" pitchFamily="34" charset="-122"/>
              </a:endParaRPr>
            </a:p>
          </p:txBody>
        </p:sp>
        <p:sp>
          <p:nvSpPr>
            <p:cNvPr id="26" name="流程图: 联系 56">
              <a:extLst>
                <a:ext uri="{FF2B5EF4-FFF2-40B4-BE49-F238E27FC236}">
                  <a16:creationId xmlns:a16="http://schemas.microsoft.com/office/drawing/2014/main" id="{7340FB6D-DC4C-4E9A-A169-340F5CCA2F35}"/>
                </a:ext>
              </a:extLst>
            </p:cNvPr>
            <p:cNvSpPr/>
            <p:nvPr/>
          </p:nvSpPr>
          <p:spPr bwMode="auto">
            <a:xfrm>
              <a:off x="3980839" y="1353001"/>
              <a:ext cx="751171" cy="515492"/>
            </a:xfrm>
            <a:prstGeom prst="flowChartConnector">
              <a:avLst/>
            </a:prstGeom>
            <a:solidFill>
              <a:srgbClr val="00B0F0"/>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685617" eaLnBrk="0" hangingPunct="0">
                <a:defRPr/>
              </a:pPr>
              <a:endParaRPr lang="zh-CN" altLang="en-US" sz="700" kern="0">
                <a:solidFill>
                  <a:srgbClr val="FFFFFF"/>
                </a:solidFill>
                <a:latin typeface="微软雅黑" panose="020B0503020204020204" pitchFamily="34" charset="-122"/>
                <a:ea typeface="微软雅黑" panose="020B0503020204020204" pitchFamily="34" charset="-122"/>
              </a:endParaRPr>
            </a:p>
          </p:txBody>
        </p:sp>
        <p:sp>
          <p:nvSpPr>
            <p:cNvPr id="27" name="流程图: 联系 57">
              <a:extLst>
                <a:ext uri="{FF2B5EF4-FFF2-40B4-BE49-F238E27FC236}">
                  <a16:creationId xmlns:a16="http://schemas.microsoft.com/office/drawing/2014/main" id="{51589F12-72BB-496C-8154-9093F813684D}"/>
                </a:ext>
              </a:extLst>
            </p:cNvPr>
            <p:cNvSpPr/>
            <p:nvPr/>
          </p:nvSpPr>
          <p:spPr bwMode="auto">
            <a:xfrm>
              <a:off x="5099554" y="1681784"/>
              <a:ext cx="751171" cy="574214"/>
            </a:xfrm>
            <a:prstGeom prst="flowChartConnector">
              <a:avLst/>
            </a:prstGeom>
            <a:solidFill>
              <a:srgbClr val="FFFFFF">
                <a:lumMod val="65000"/>
              </a:srgb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685617" eaLnBrk="0" hangingPunct="0">
                <a:defRPr/>
              </a:pPr>
              <a:endParaRPr lang="zh-CN" altLang="en-US" sz="700" kern="0">
                <a:solidFill>
                  <a:srgbClr val="FFFFFF"/>
                </a:solidFill>
                <a:latin typeface="微软雅黑" panose="020B0503020204020204" pitchFamily="34" charset="-122"/>
                <a:ea typeface="微软雅黑" panose="020B0503020204020204" pitchFamily="34" charset="-122"/>
              </a:endParaRPr>
            </a:p>
          </p:txBody>
        </p:sp>
        <p:sp>
          <p:nvSpPr>
            <p:cNvPr id="28" name="流程图: 联系 58">
              <a:extLst>
                <a:ext uri="{FF2B5EF4-FFF2-40B4-BE49-F238E27FC236}">
                  <a16:creationId xmlns:a16="http://schemas.microsoft.com/office/drawing/2014/main" id="{0E6C22B8-2166-46B0-9B52-DB35B4580DF4}"/>
                </a:ext>
              </a:extLst>
            </p:cNvPr>
            <p:cNvSpPr/>
            <p:nvPr/>
          </p:nvSpPr>
          <p:spPr bwMode="auto">
            <a:xfrm>
              <a:off x="5450035" y="2715100"/>
              <a:ext cx="751171" cy="606157"/>
            </a:xfrm>
            <a:prstGeom prst="flowChartConnector">
              <a:avLst/>
            </a:prstGeom>
            <a:solidFill>
              <a:srgbClr val="F68632"/>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685617" eaLnBrk="0" hangingPunct="0">
                <a:defRPr/>
              </a:pPr>
              <a:endParaRPr lang="zh-CN" altLang="en-US" sz="700" kern="0">
                <a:solidFill>
                  <a:srgbClr val="FFFFFF"/>
                </a:solidFill>
                <a:latin typeface="微软雅黑" panose="020B0503020204020204" pitchFamily="34" charset="-122"/>
                <a:ea typeface="微软雅黑" panose="020B0503020204020204" pitchFamily="34" charset="-122"/>
              </a:endParaRPr>
            </a:p>
          </p:txBody>
        </p:sp>
        <p:sp>
          <p:nvSpPr>
            <p:cNvPr id="29" name="流程图: 联系 59">
              <a:extLst>
                <a:ext uri="{FF2B5EF4-FFF2-40B4-BE49-F238E27FC236}">
                  <a16:creationId xmlns:a16="http://schemas.microsoft.com/office/drawing/2014/main" id="{206F9279-4409-4574-B1ED-23674F770C7A}"/>
                </a:ext>
              </a:extLst>
            </p:cNvPr>
            <p:cNvSpPr/>
            <p:nvPr/>
          </p:nvSpPr>
          <p:spPr bwMode="auto">
            <a:xfrm>
              <a:off x="4704526" y="3374100"/>
              <a:ext cx="811761" cy="563161"/>
            </a:xfrm>
            <a:prstGeom prst="flowChartConnector">
              <a:avLst/>
            </a:prstGeom>
            <a:solidFill>
              <a:srgbClr val="FFCC99">
                <a:lumMod val="40000"/>
                <a:lumOff val="60000"/>
              </a:srgb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noAutofit/>
            </a:bodyPr>
            <a:lstStyle/>
            <a:p>
              <a:pPr algn="ctr" defTabSz="685617" eaLnBrk="0" hangingPunct="0">
                <a:defRPr/>
              </a:pPr>
              <a:endParaRPr lang="zh-CN" altLang="en-US" sz="700" kern="0">
                <a:solidFill>
                  <a:srgbClr val="FFFFFF"/>
                </a:solidFill>
                <a:latin typeface="微软雅黑" panose="020B0503020204020204" pitchFamily="34" charset="-122"/>
                <a:ea typeface="微软雅黑" panose="020B0503020204020204" pitchFamily="34" charset="-122"/>
              </a:endParaRPr>
            </a:p>
          </p:txBody>
        </p:sp>
        <p:sp>
          <p:nvSpPr>
            <p:cNvPr id="30" name="TextBox 42">
              <a:extLst>
                <a:ext uri="{FF2B5EF4-FFF2-40B4-BE49-F238E27FC236}">
                  <a16:creationId xmlns:a16="http://schemas.microsoft.com/office/drawing/2014/main" id="{C71C8DBA-896D-48F0-86B6-52B7D0EF8A6D}"/>
                </a:ext>
              </a:extLst>
            </p:cNvPr>
            <p:cNvSpPr txBox="1"/>
            <p:nvPr/>
          </p:nvSpPr>
          <p:spPr>
            <a:xfrm>
              <a:off x="4121047" y="1412486"/>
              <a:ext cx="470754" cy="393956"/>
            </a:xfrm>
            <a:prstGeom prst="rect">
              <a:avLst/>
            </a:prstGeom>
            <a:noFill/>
          </p:spPr>
          <p:txBody>
            <a:bodyPr wrap="none"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结构</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安全</a:t>
              </a:r>
            </a:p>
          </p:txBody>
        </p:sp>
        <p:sp>
          <p:nvSpPr>
            <p:cNvPr id="31" name="TextBox 79">
              <a:extLst>
                <a:ext uri="{FF2B5EF4-FFF2-40B4-BE49-F238E27FC236}">
                  <a16:creationId xmlns:a16="http://schemas.microsoft.com/office/drawing/2014/main" id="{E9EA2489-9EFC-45D6-8D60-0DECBEB1A42D}"/>
                </a:ext>
              </a:extLst>
            </p:cNvPr>
            <p:cNvSpPr txBox="1"/>
            <p:nvPr/>
          </p:nvSpPr>
          <p:spPr>
            <a:xfrm>
              <a:off x="2977662" y="1819539"/>
              <a:ext cx="470754" cy="393956"/>
            </a:xfrm>
            <a:prstGeom prst="rect">
              <a:avLst/>
            </a:prstGeom>
            <a:noFill/>
            <a:ln>
              <a:noFill/>
            </a:ln>
          </p:spPr>
          <p:txBody>
            <a:bodyPr wrap="none"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访问</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控制</a:t>
              </a:r>
              <a:endParaRPr lang="en-US" altLang="zh-CN" sz="1200" b="1" kern="0" dirty="0">
                <a:solidFill>
                  <a:srgbClr val="000000"/>
                </a:solidFill>
                <a:latin typeface="微软雅黑" panose="020B0503020204020204" pitchFamily="34" charset="-122"/>
                <a:ea typeface="微软雅黑" panose="020B0503020204020204" pitchFamily="34" charset="-122"/>
              </a:endParaRPr>
            </a:p>
          </p:txBody>
        </p:sp>
        <p:sp>
          <p:nvSpPr>
            <p:cNvPr id="32" name="TextBox 80">
              <a:extLst>
                <a:ext uri="{FF2B5EF4-FFF2-40B4-BE49-F238E27FC236}">
                  <a16:creationId xmlns:a16="http://schemas.microsoft.com/office/drawing/2014/main" id="{04719918-3985-4E7F-B461-6981FD33E0AC}"/>
                </a:ext>
              </a:extLst>
            </p:cNvPr>
            <p:cNvSpPr txBox="1"/>
            <p:nvPr/>
          </p:nvSpPr>
          <p:spPr>
            <a:xfrm>
              <a:off x="2660200" y="2638964"/>
              <a:ext cx="470754" cy="393956"/>
            </a:xfrm>
            <a:prstGeom prst="rect">
              <a:avLst/>
            </a:prstGeom>
            <a:noFill/>
          </p:spPr>
          <p:txBody>
            <a:bodyPr wrap="none"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安全</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审计</a:t>
              </a:r>
              <a:endParaRPr lang="en-US" altLang="zh-CN" sz="1200" b="1" kern="0" dirty="0">
                <a:solidFill>
                  <a:srgbClr val="000000"/>
                </a:solidFill>
                <a:latin typeface="微软雅黑" panose="020B0503020204020204" pitchFamily="34" charset="-122"/>
                <a:ea typeface="微软雅黑" panose="020B0503020204020204" pitchFamily="34" charset="-122"/>
              </a:endParaRPr>
            </a:p>
          </p:txBody>
        </p:sp>
        <p:sp>
          <p:nvSpPr>
            <p:cNvPr id="33" name="TextBox 81">
              <a:extLst>
                <a:ext uri="{FF2B5EF4-FFF2-40B4-BE49-F238E27FC236}">
                  <a16:creationId xmlns:a16="http://schemas.microsoft.com/office/drawing/2014/main" id="{6557CC4C-CE5A-4FFD-AB83-9D058F7DE898}"/>
                </a:ext>
              </a:extLst>
            </p:cNvPr>
            <p:cNvSpPr txBox="1"/>
            <p:nvPr/>
          </p:nvSpPr>
          <p:spPr>
            <a:xfrm>
              <a:off x="3414821" y="3443833"/>
              <a:ext cx="617864" cy="393956"/>
            </a:xfrm>
            <a:prstGeom prst="rect">
              <a:avLst/>
            </a:prstGeom>
            <a:noFill/>
          </p:spPr>
          <p:txBody>
            <a:bodyPr wrap="none"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边界安</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全检查</a:t>
              </a:r>
              <a:endParaRPr lang="en-US" altLang="zh-CN" sz="1200" b="1" kern="0" dirty="0">
                <a:solidFill>
                  <a:srgbClr val="000000"/>
                </a:solidFill>
                <a:latin typeface="微软雅黑" panose="020B0503020204020204" pitchFamily="34" charset="-122"/>
                <a:ea typeface="微软雅黑" panose="020B0503020204020204" pitchFamily="34" charset="-122"/>
              </a:endParaRPr>
            </a:p>
          </p:txBody>
        </p:sp>
        <p:sp>
          <p:nvSpPr>
            <p:cNvPr id="34" name="TextBox 82">
              <a:extLst>
                <a:ext uri="{FF2B5EF4-FFF2-40B4-BE49-F238E27FC236}">
                  <a16:creationId xmlns:a16="http://schemas.microsoft.com/office/drawing/2014/main" id="{CD636294-B8F7-475F-BBD6-08625A755D0C}"/>
                </a:ext>
              </a:extLst>
            </p:cNvPr>
            <p:cNvSpPr txBox="1"/>
            <p:nvPr/>
          </p:nvSpPr>
          <p:spPr>
            <a:xfrm>
              <a:off x="4893664" y="3449844"/>
              <a:ext cx="470754" cy="393956"/>
            </a:xfrm>
            <a:prstGeom prst="rect">
              <a:avLst/>
            </a:prstGeom>
            <a:noFill/>
          </p:spPr>
          <p:txBody>
            <a:bodyPr wrap="none"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入侵</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防范</a:t>
              </a:r>
              <a:endParaRPr lang="en-US" altLang="zh-CN" sz="1200" b="1" kern="0" dirty="0">
                <a:solidFill>
                  <a:srgbClr val="000000"/>
                </a:solidFill>
                <a:latin typeface="微软雅黑" panose="020B0503020204020204" pitchFamily="34" charset="-122"/>
                <a:ea typeface="微软雅黑" panose="020B0503020204020204" pitchFamily="34" charset="-122"/>
              </a:endParaRPr>
            </a:p>
          </p:txBody>
        </p:sp>
        <p:sp>
          <p:nvSpPr>
            <p:cNvPr id="35" name="TextBox 83">
              <a:extLst>
                <a:ext uri="{FF2B5EF4-FFF2-40B4-BE49-F238E27FC236}">
                  <a16:creationId xmlns:a16="http://schemas.microsoft.com/office/drawing/2014/main" id="{3A793799-EBB3-472D-8BFE-B15DC729D211}"/>
                </a:ext>
              </a:extLst>
            </p:cNvPr>
            <p:cNvSpPr txBox="1"/>
            <p:nvPr/>
          </p:nvSpPr>
          <p:spPr>
            <a:xfrm>
              <a:off x="5527198" y="2798714"/>
              <a:ext cx="617864" cy="393956"/>
            </a:xfrm>
            <a:prstGeom prst="rect">
              <a:avLst/>
            </a:prstGeom>
            <a:noFill/>
          </p:spPr>
          <p:txBody>
            <a:bodyPr wrap="none"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恶意代</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码防范</a:t>
              </a:r>
              <a:endParaRPr lang="en-US" altLang="zh-CN" sz="1200" b="1" kern="0" dirty="0">
                <a:solidFill>
                  <a:srgbClr val="000000"/>
                </a:solidFill>
                <a:latin typeface="微软雅黑" panose="020B0503020204020204" pitchFamily="34" charset="-122"/>
                <a:ea typeface="微软雅黑" panose="020B0503020204020204" pitchFamily="34" charset="-122"/>
              </a:endParaRPr>
            </a:p>
          </p:txBody>
        </p:sp>
        <p:sp>
          <p:nvSpPr>
            <p:cNvPr id="36" name="TextBox 84">
              <a:extLst>
                <a:ext uri="{FF2B5EF4-FFF2-40B4-BE49-F238E27FC236}">
                  <a16:creationId xmlns:a16="http://schemas.microsoft.com/office/drawing/2014/main" id="{8EDA10A1-44FA-4A17-A84D-C743888B3D16}"/>
                </a:ext>
              </a:extLst>
            </p:cNvPr>
            <p:cNvSpPr txBox="1"/>
            <p:nvPr/>
          </p:nvSpPr>
          <p:spPr>
            <a:xfrm>
              <a:off x="5235822" y="1758324"/>
              <a:ext cx="470754" cy="393956"/>
            </a:xfrm>
            <a:prstGeom prst="rect">
              <a:avLst/>
            </a:prstGeom>
            <a:noFill/>
          </p:spPr>
          <p:txBody>
            <a:bodyPr wrap="none"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设备</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防护</a:t>
              </a:r>
              <a:endParaRPr lang="en-US" altLang="zh-CN" sz="1200" b="1" kern="0" dirty="0">
                <a:solidFill>
                  <a:srgbClr val="000000"/>
                </a:solidFill>
                <a:latin typeface="微软雅黑" panose="020B0503020204020204" pitchFamily="34" charset="-122"/>
                <a:ea typeface="微软雅黑" panose="020B0503020204020204" pitchFamily="34" charset="-122"/>
              </a:endParaRPr>
            </a:p>
          </p:txBody>
        </p:sp>
      </p:grpSp>
      <p:sp>
        <p:nvSpPr>
          <p:cNvPr id="37" name="TextBox 43">
            <a:extLst>
              <a:ext uri="{FF2B5EF4-FFF2-40B4-BE49-F238E27FC236}">
                <a16:creationId xmlns:a16="http://schemas.microsoft.com/office/drawing/2014/main" id="{218D4064-7681-4134-A469-F05622F9577C}"/>
              </a:ext>
            </a:extLst>
          </p:cNvPr>
          <p:cNvSpPr txBox="1"/>
          <p:nvPr/>
        </p:nvSpPr>
        <p:spPr>
          <a:xfrm>
            <a:off x="5589619" y="673100"/>
            <a:ext cx="3173381" cy="623229"/>
          </a:xfrm>
          <a:prstGeom prst="accentBorderCallout2">
            <a:avLst>
              <a:gd name="adj1" fmla="val 18750"/>
              <a:gd name="adj2" fmla="val -8333"/>
              <a:gd name="adj3" fmla="val 18750"/>
              <a:gd name="adj4" fmla="val -16667"/>
              <a:gd name="adj5" fmla="val 64191"/>
              <a:gd name="adj6" fmla="val -24398"/>
            </a:avLst>
          </a:prstGeom>
          <a:noFill/>
          <a:ln>
            <a:solidFill>
              <a:srgbClr val="000000"/>
            </a:solidFill>
            <a:prstDash val="sysDot"/>
          </a:ln>
        </p:spPr>
        <p:txBody>
          <a:bodyPr wrap="square" lIns="68562" tIns="34281" rIns="68562" bIns="34281"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要点：</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主要设备冗余空间、安全路径控制、整体网络带宽、带宽优先级、重要网段部署</a:t>
            </a:r>
          </a:p>
        </p:txBody>
      </p:sp>
      <p:sp>
        <p:nvSpPr>
          <p:cNvPr id="38" name="TextBox 87">
            <a:extLst>
              <a:ext uri="{FF2B5EF4-FFF2-40B4-BE49-F238E27FC236}">
                <a16:creationId xmlns:a16="http://schemas.microsoft.com/office/drawing/2014/main" id="{F7000B16-4C07-4FD6-A91D-2FA9DBA992E1}"/>
              </a:ext>
            </a:extLst>
          </p:cNvPr>
          <p:cNvSpPr txBox="1"/>
          <p:nvPr/>
        </p:nvSpPr>
        <p:spPr>
          <a:xfrm flipH="1">
            <a:off x="340257" y="1043636"/>
            <a:ext cx="1943709" cy="807895"/>
          </a:xfrm>
          <a:prstGeom prst="accentBorderCallout2">
            <a:avLst>
              <a:gd name="adj1" fmla="val 18750"/>
              <a:gd name="adj2" fmla="val -8333"/>
              <a:gd name="adj3" fmla="val 18750"/>
              <a:gd name="adj4" fmla="val -16667"/>
              <a:gd name="adj5" fmla="val 78952"/>
              <a:gd name="adj6" fmla="val -31531"/>
            </a:avLst>
          </a:prstGeom>
          <a:noFill/>
          <a:ln w="3175">
            <a:solidFill>
              <a:srgbClr val="000000"/>
            </a:solidFill>
            <a:prstDash val="sysDot"/>
          </a:ln>
        </p:spPr>
        <p:txBody>
          <a:bodyPr wrap="square" lIns="68562" tIns="34281" rIns="68562" bIns="34281" rtlCol="0">
            <a:spAutoFit/>
          </a:bodyPr>
          <a:lstStyle/>
          <a:p>
            <a:pPr defTabSz="685617">
              <a:defRPr/>
            </a:pPr>
            <a:r>
              <a:rPr lang="zh-CN" altLang="en-US" sz="1200" b="1" kern="0" dirty="0">
                <a:latin typeface="微软雅黑" panose="020B0503020204020204" pitchFamily="34" charset="-122"/>
                <a:ea typeface="微软雅黑" panose="020B0503020204020204" pitchFamily="34" charset="-122"/>
              </a:rPr>
              <a:t>要点：</a:t>
            </a:r>
            <a:endParaRPr lang="en-US" altLang="zh-CN" sz="1200" b="1" kern="0" dirty="0">
              <a:latin typeface="微软雅黑" panose="020B0503020204020204" pitchFamily="34" charset="-122"/>
              <a:ea typeface="微软雅黑" panose="020B0503020204020204" pitchFamily="34" charset="-122"/>
            </a:endParaRPr>
          </a:p>
          <a:p>
            <a:pPr defTabSz="685617">
              <a:defRPr/>
            </a:pPr>
            <a:r>
              <a:rPr lang="zh-CN" altLang="en-US" sz="1200" b="1" kern="0" dirty="0">
                <a:latin typeface="微软雅黑" panose="020B0503020204020204" pitchFamily="34" charset="-122"/>
                <a:ea typeface="微软雅黑" panose="020B0503020204020204" pitchFamily="34" charset="-122"/>
              </a:rPr>
              <a:t>端口控制、防地址欺骗</a:t>
            </a:r>
            <a:endParaRPr lang="en-US" altLang="zh-CN" sz="1200" b="1" kern="0" dirty="0">
              <a:latin typeface="微软雅黑" panose="020B0503020204020204" pitchFamily="34" charset="-122"/>
              <a:ea typeface="微软雅黑" panose="020B0503020204020204" pitchFamily="34" charset="-122"/>
            </a:endParaRPr>
          </a:p>
          <a:p>
            <a:pPr defTabSz="685617">
              <a:defRPr/>
            </a:pPr>
            <a:r>
              <a:rPr lang="zh-CN" altLang="en-US" sz="1200" b="1" kern="0" dirty="0">
                <a:latin typeface="微软雅黑" panose="020B0503020204020204" pitchFamily="34" charset="-122"/>
                <a:ea typeface="微软雅黑" panose="020B0503020204020204" pitchFamily="34" charset="-122"/>
              </a:rPr>
              <a:t>协议过滤、会话控制</a:t>
            </a:r>
            <a:endParaRPr lang="en-US" altLang="zh-CN" sz="1200" b="1" kern="0" dirty="0">
              <a:latin typeface="微软雅黑" panose="020B0503020204020204" pitchFamily="34" charset="-122"/>
              <a:ea typeface="微软雅黑" panose="020B0503020204020204" pitchFamily="34" charset="-122"/>
            </a:endParaRPr>
          </a:p>
          <a:p>
            <a:pPr defTabSz="685617">
              <a:defRPr/>
            </a:pPr>
            <a:r>
              <a:rPr lang="zh-CN" altLang="en-US" sz="1200" b="1" kern="0" dirty="0">
                <a:latin typeface="微软雅黑" panose="020B0503020204020204" pitchFamily="34" charset="-122"/>
                <a:ea typeface="微软雅黑" panose="020B0503020204020204" pitchFamily="34" charset="-122"/>
              </a:rPr>
              <a:t>最大流量数及最大连接数</a:t>
            </a:r>
          </a:p>
        </p:txBody>
      </p:sp>
      <p:sp>
        <p:nvSpPr>
          <p:cNvPr id="39" name="TextBox 89">
            <a:extLst>
              <a:ext uri="{FF2B5EF4-FFF2-40B4-BE49-F238E27FC236}">
                <a16:creationId xmlns:a16="http://schemas.microsoft.com/office/drawing/2014/main" id="{4CA87793-2A2E-44A0-A353-9C193292316C}"/>
              </a:ext>
            </a:extLst>
          </p:cNvPr>
          <p:cNvSpPr txBox="1"/>
          <p:nvPr/>
        </p:nvSpPr>
        <p:spPr>
          <a:xfrm flipH="1">
            <a:off x="340256" y="2276354"/>
            <a:ext cx="1943711" cy="807895"/>
          </a:xfrm>
          <a:prstGeom prst="accentBorderCallout1">
            <a:avLst>
              <a:gd name="adj1" fmla="val 18750"/>
              <a:gd name="adj2" fmla="val -8333"/>
              <a:gd name="adj3" fmla="val 26617"/>
              <a:gd name="adj4" fmla="val -27385"/>
            </a:avLst>
          </a:prstGeom>
          <a:noFill/>
          <a:ln w="3175">
            <a:solidFill>
              <a:srgbClr val="000000"/>
            </a:solidFill>
            <a:prstDash val="sysDot"/>
          </a:ln>
        </p:spPr>
        <p:txBody>
          <a:bodyPr wrap="square" lIns="68562" tIns="34281" rIns="68562" bIns="34281" rtlCol="0">
            <a:spAutoFit/>
          </a:bodyPr>
          <a:lstStyle/>
          <a:p>
            <a:pPr defTabSz="685617">
              <a:defRPr/>
            </a:pPr>
            <a:r>
              <a:rPr lang="zh-CN" altLang="en-US" sz="1200" b="1" kern="0" dirty="0">
                <a:latin typeface="微软雅黑" panose="020B0503020204020204" pitchFamily="34" charset="-122"/>
                <a:ea typeface="微软雅黑" panose="020B0503020204020204" pitchFamily="34" charset="-122"/>
              </a:rPr>
              <a:t>要点：</a:t>
            </a:r>
            <a:endParaRPr lang="en-US" altLang="zh-CN" sz="1200" b="1" kern="0" dirty="0">
              <a:latin typeface="微软雅黑" panose="020B0503020204020204" pitchFamily="34" charset="-122"/>
              <a:ea typeface="微软雅黑" panose="020B0503020204020204" pitchFamily="34" charset="-122"/>
            </a:endParaRPr>
          </a:p>
          <a:p>
            <a:pPr defTabSz="685617">
              <a:defRPr/>
            </a:pPr>
            <a:r>
              <a:rPr lang="zh-CN" altLang="en-US" sz="1200" b="1" kern="0" dirty="0">
                <a:latin typeface="微软雅黑" panose="020B0503020204020204" pitchFamily="34" charset="-122"/>
                <a:ea typeface="微软雅黑" panose="020B0503020204020204" pitchFamily="34" charset="-122"/>
              </a:rPr>
              <a:t>审计记录</a:t>
            </a:r>
            <a:endParaRPr lang="en-US" altLang="zh-CN" sz="1200" b="1" kern="0" dirty="0">
              <a:latin typeface="微软雅黑" panose="020B0503020204020204" pitchFamily="34" charset="-122"/>
              <a:ea typeface="微软雅黑" panose="020B0503020204020204" pitchFamily="34" charset="-122"/>
            </a:endParaRPr>
          </a:p>
          <a:p>
            <a:pPr defTabSz="685617">
              <a:defRPr/>
            </a:pPr>
            <a:r>
              <a:rPr lang="zh-CN" altLang="en-US" sz="1200" b="1" kern="0" dirty="0">
                <a:latin typeface="微软雅黑" panose="020B0503020204020204" pitchFamily="34" charset="-122"/>
                <a:ea typeface="微软雅黑" panose="020B0503020204020204" pitchFamily="34" charset="-122"/>
              </a:rPr>
              <a:t>审计报表</a:t>
            </a:r>
            <a:endParaRPr lang="en-US" altLang="zh-CN" sz="1200" b="1" kern="0" dirty="0">
              <a:latin typeface="微软雅黑" panose="020B0503020204020204" pitchFamily="34" charset="-122"/>
              <a:ea typeface="微软雅黑" panose="020B0503020204020204" pitchFamily="34" charset="-122"/>
            </a:endParaRPr>
          </a:p>
          <a:p>
            <a:pPr defTabSz="685617">
              <a:defRPr/>
            </a:pPr>
            <a:r>
              <a:rPr lang="zh-CN" altLang="en-US" sz="1200" b="1" kern="0" dirty="0">
                <a:latin typeface="微软雅黑" panose="020B0503020204020204" pitchFamily="34" charset="-122"/>
                <a:ea typeface="微软雅黑" panose="020B0503020204020204" pitchFamily="34" charset="-122"/>
              </a:rPr>
              <a:t>审计记录的保护</a:t>
            </a:r>
            <a:endParaRPr lang="en-US" altLang="zh-CN" sz="1200" b="1" kern="0" dirty="0">
              <a:latin typeface="微软雅黑" panose="020B0503020204020204" pitchFamily="34" charset="-122"/>
              <a:ea typeface="微软雅黑" panose="020B0503020204020204" pitchFamily="34" charset="-122"/>
            </a:endParaRPr>
          </a:p>
        </p:txBody>
      </p:sp>
      <p:sp>
        <p:nvSpPr>
          <p:cNvPr id="40" name="TextBox 92">
            <a:extLst>
              <a:ext uri="{FF2B5EF4-FFF2-40B4-BE49-F238E27FC236}">
                <a16:creationId xmlns:a16="http://schemas.microsoft.com/office/drawing/2014/main" id="{994052AC-9769-438B-A1A7-3BF6D9F0D40C}"/>
              </a:ext>
            </a:extLst>
          </p:cNvPr>
          <p:cNvSpPr txBox="1"/>
          <p:nvPr/>
        </p:nvSpPr>
        <p:spPr>
          <a:xfrm flipH="1">
            <a:off x="340256" y="3461500"/>
            <a:ext cx="1944765" cy="623229"/>
          </a:xfrm>
          <a:prstGeom prst="accentBorderCallout2">
            <a:avLst>
              <a:gd name="adj1" fmla="val 18750"/>
              <a:gd name="adj2" fmla="val -8333"/>
              <a:gd name="adj3" fmla="val 18750"/>
              <a:gd name="adj4" fmla="val -16667"/>
              <a:gd name="adj5" fmla="val 18765"/>
              <a:gd name="adj6" fmla="val -61211"/>
            </a:avLst>
          </a:prstGeom>
          <a:noFill/>
          <a:ln w="3175">
            <a:solidFill>
              <a:srgbClr val="000000"/>
            </a:solidFill>
            <a:prstDash val="sysDot"/>
          </a:ln>
        </p:spPr>
        <p:txBody>
          <a:bodyPr wrap="square" lIns="68562" tIns="34281" rIns="68562" bIns="34281"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要点：</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非授权设备接入</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非授权网络联出</a:t>
            </a:r>
            <a:endParaRPr lang="en-US" altLang="zh-CN" sz="1200" b="1" kern="0" dirty="0">
              <a:solidFill>
                <a:srgbClr val="000000"/>
              </a:solidFill>
              <a:latin typeface="微软雅黑" panose="020B0503020204020204" pitchFamily="34" charset="-122"/>
              <a:ea typeface="微软雅黑" panose="020B0503020204020204" pitchFamily="34" charset="-122"/>
            </a:endParaRPr>
          </a:p>
        </p:txBody>
      </p:sp>
      <p:sp>
        <p:nvSpPr>
          <p:cNvPr id="41" name="TextBox 95">
            <a:extLst>
              <a:ext uri="{FF2B5EF4-FFF2-40B4-BE49-F238E27FC236}">
                <a16:creationId xmlns:a16="http://schemas.microsoft.com/office/drawing/2014/main" id="{2CB413C2-D657-4225-8FB9-1D5FEC002B83}"/>
              </a:ext>
            </a:extLst>
          </p:cNvPr>
          <p:cNvSpPr txBox="1"/>
          <p:nvPr/>
        </p:nvSpPr>
        <p:spPr>
          <a:xfrm>
            <a:off x="7206524" y="3610735"/>
            <a:ext cx="1535577" cy="438563"/>
          </a:xfrm>
          <a:prstGeom prst="accentBorderCallout2">
            <a:avLst>
              <a:gd name="adj1" fmla="val 18750"/>
              <a:gd name="adj2" fmla="val -8333"/>
              <a:gd name="adj3" fmla="val 18750"/>
              <a:gd name="adj4" fmla="val -16667"/>
              <a:gd name="adj5" fmla="val 11051"/>
              <a:gd name="adj6" fmla="val -95309"/>
            </a:avLst>
          </a:prstGeom>
          <a:noFill/>
          <a:ln w="3175">
            <a:solidFill>
              <a:srgbClr val="000000"/>
            </a:solidFill>
            <a:prstDash val="sysDot"/>
          </a:ln>
        </p:spPr>
        <p:txBody>
          <a:bodyPr wrap="square" lIns="68562" tIns="34281" rIns="68562" bIns="34281"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要点：</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记录、报警、阻断</a:t>
            </a:r>
            <a:endParaRPr lang="en-US" altLang="zh-CN" sz="1200" b="1" kern="0" dirty="0">
              <a:solidFill>
                <a:srgbClr val="000000"/>
              </a:solidFill>
              <a:latin typeface="微软雅黑" panose="020B0503020204020204" pitchFamily="34" charset="-122"/>
              <a:ea typeface="微软雅黑" panose="020B0503020204020204" pitchFamily="34" charset="-122"/>
            </a:endParaRPr>
          </a:p>
        </p:txBody>
      </p:sp>
      <p:sp>
        <p:nvSpPr>
          <p:cNvPr id="42" name="TextBox 101">
            <a:extLst>
              <a:ext uri="{FF2B5EF4-FFF2-40B4-BE49-F238E27FC236}">
                <a16:creationId xmlns:a16="http://schemas.microsoft.com/office/drawing/2014/main" id="{09D98DB4-0D94-4A76-B5F0-17F083226EDB}"/>
              </a:ext>
            </a:extLst>
          </p:cNvPr>
          <p:cNvSpPr txBox="1"/>
          <p:nvPr/>
        </p:nvSpPr>
        <p:spPr>
          <a:xfrm>
            <a:off x="7206526" y="2814850"/>
            <a:ext cx="1535577" cy="438563"/>
          </a:xfrm>
          <a:prstGeom prst="accentBorderCallout2">
            <a:avLst>
              <a:gd name="adj1" fmla="val 18750"/>
              <a:gd name="adj2" fmla="val -8333"/>
              <a:gd name="adj3" fmla="val 18750"/>
              <a:gd name="adj4" fmla="val -16667"/>
              <a:gd name="adj5" fmla="val -3441"/>
              <a:gd name="adj6" fmla="val -49571"/>
            </a:avLst>
          </a:prstGeom>
          <a:noFill/>
          <a:ln w="3175">
            <a:solidFill>
              <a:srgbClr val="000000"/>
            </a:solidFill>
            <a:prstDash val="sysDot"/>
          </a:ln>
        </p:spPr>
        <p:txBody>
          <a:bodyPr wrap="square" lIns="68562" tIns="34281" rIns="68562" bIns="34281"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要点：</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记录、报警、阻断</a:t>
            </a:r>
            <a:endParaRPr lang="en-US" altLang="zh-CN" sz="1200" b="1" kern="0" dirty="0">
              <a:solidFill>
                <a:srgbClr val="000000"/>
              </a:solidFill>
              <a:latin typeface="微软雅黑" panose="020B0503020204020204" pitchFamily="34" charset="-122"/>
              <a:ea typeface="微软雅黑" panose="020B0503020204020204" pitchFamily="34" charset="-122"/>
            </a:endParaRPr>
          </a:p>
        </p:txBody>
      </p:sp>
      <p:sp>
        <p:nvSpPr>
          <p:cNvPr id="43" name="TextBox 107">
            <a:extLst>
              <a:ext uri="{FF2B5EF4-FFF2-40B4-BE49-F238E27FC236}">
                <a16:creationId xmlns:a16="http://schemas.microsoft.com/office/drawing/2014/main" id="{35B6BBB3-9EB8-45BF-A15D-A0AF73838101}"/>
              </a:ext>
            </a:extLst>
          </p:cNvPr>
          <p:cNvSpPr txBox="1"/>
          <p:nvPr/>
        </p:nvSpPr>
        <p:spPr>
          <a:xfrm>
            <a:off x="7217504" y="1676752"/>
            <a:ext cx="1524598" cy="623229"/>
          </a:xfrm>
          <a:prstGeom prst="accentBorderCallout2">
            <a:avLst>
              <a:gd name="adj1" fmla="val 18750"/>
              <a:gd name="adj2" fmla="val -8333"/>
              <a:gd name="adj3" fmla="val 18750"/>
              <a:gd name="adj4" fmla="val -16667"/>
              <a:gd name="adj5" fmla="val 15883"/>
              <a:gd name="adj6" fmla="val -69074"/>
            </a:avLst>
          </a:prstGeom>
          <a:noFill/>
          <a:ln w="3175">
            <a:solidFill>
              <a:srgbClr val="000000"/>
            </a:solidFill>
            <a:prstDash val="sysDot"/>
          </a:ln>
        </p:spPr>
        <p:txBody>
          <a:bodyPr wrap="square" lIns="68562" tIns="34281" rIns="68562" bIns="34281" rtlCol="0">
            <a:spAutoFit/>
          </a:bodyPr>
          <a:lstStyle/>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要点：</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组合鉴别技术</a:t>
            </a:r>
            <a:endParaRPr lang="en-US" altLang="zh-CN" sz="1200" b="1" kern="0" dirty="0">
              <a:solidFill>
                <a:srgbClr val="000000"/>
              </a:solidFill>
              <a:latin typeface="微软雅黑" panose="020B0503020204020204" pitchFamily="34" charset="-122"/>
              <a:ea typeface="微软雅黑" panose="020B0503020204020204" pitchFamily="34" charset="-122"/>
            </a:endParaRPr>
          </a:p>
          <a:p>
            <a:pPr defTabSz="685617">
              <a:defRPr/>
            </a:pPr>
            <a:r>
              <a:rPr lang="zh-CN" altLang="en-US" sz="1200" b="1" kern="0" dirty="0">
                <a:solidFill>
                  <a:srgbClr val="000000"/>
                </a:solidFill>
                <a:latin typeface="微软雅黑" panose="020B0503020204020204" pitchFamily="34" charset="-122"/>
                <a:ea typeface="微软雅黑" panose="020B0503020204020204" pitchFamily="34" charset="-122"/>
              </a:rPr>
              <a:t>特权用户权限分离</a:t>
            </a:r>
            <a:endParaRPr lang="en-US" altLang="zh-CN" sz="1200" b="1" kern="0" dirty="0">
              <a:solidFill>
                <a:srgbClr val="000000"/>
              </a:solidFill>
              <a:latin typeface="微软雅黑" panose="020B0503020204020204" pitchFamily="34" charset="-122"/>
              <a:ea typeface="微软雅黑" panose="020B0503020204020204" pitchFamily="34" charset="-122"/>
            </a:endParaRPr>
          </a:p>
        </p:txBody>
      </p:sp>
      <p:sp>
        <p:nvSpPr>
          <p:cNvPr id="44" name="TextBox 128">
            <a:extLst>
              <a:ext uri="{FF2B5EF4-FFF2-40B4-BE49-F238E27FC236}">
                <a16:creationId xmlns:a16="http://schemas.microsoft.com/office/drawing/2014/main" id="{75AF92E0-A0BC-465F-840D-093760F768BB}"/>
              </a:ext>
            </a:extLst>
          </p:cNvPr>
          <p:cNvSpPr txBox="1"/>
          <p:nvPr/>
        </p:nvSpPr>
        <p:spPr>
          <a:xfrm>
            <a:off x="353242" y="4406900"/>
            <a:ext cx="7190558" cy="500119"/>
          </a:xfrm>
          <a:prstGeom prst="rect">
            <a:avLst/>
          </a:prstGeom>
          <a:solidFill>
            <a:srgbClr val="FFCC99">
              <a:lumMod val="90000"/>
            </a:srgbClr>
          </a:solidFill>
        </p:spPr>
        <p:txBody>
          <a:bodyPr wrap="square" lIns="68562" tIns="34281" rIns="68562" bIns="34281" rtlCol="0">
            <a:spAutoFit/>
          </a:bodyPr>
          <a:lstStyle>
            <a:defPPr>
              <a:defRPr lang="zh-CN"/>
            </a:defPPr>
            <a:lvl1pPr>
              <a:defRPr sz="1200">
                <a:latin typeface="微软雅黑" panose="020B0503020204020204" pitchFamily="34" charset="-122"/>
                <a:ea typeface="微软雅黑" panose="020B0503020204020204" pitchFamily="34" charset="-122"/>
              </a:defRPr>
            </a:lvl1pPr>
          </a:lstStyle>
          <a:p>
            <a:pPr defTabSz="685617">
              <a:defRPr/>
            </a:pPr>
            <a:r>
              <a:rPr lang="zh-CN" altLang="en-US" sz="1400" b="1" kern="0" dirty="0">
                <a:solidFill>
                  <a:srgbClr val="FF0000"/>
                </a:solidFill>
              </a:rPr>
              <a:t>在云计算环境中，除以上必要的保护措施外，还需考虑云使用者利用云资源发起的网络攻击、云租户之间的隔离以及云租户与云服务商的审计独立</a:t>
            </a:r>
          </a:p>
        </p:txBody>
      </p:sp>
    </p:spTree>
    <p:extLst>
      <p:ext uri="{BB962C8B-B14F-4D97-AF65-F5344CB8AC3E}">
        <p14:creationId xmlns:p14="http://schemas.microsoft.com/office/powerpoint/2010/main" val="1795269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Scale>
                                      <p:cBhvr>
                                        <p:cTn id="7" dur="1000" decel="50000" fill="hold">
                                          <p:stCondLst>
                                            <p:cond delay="0"/>
                                          </p:stCondLst>
                                        </p:cTn>
                                        <p:tgtEl>
                                          <p:spTgt spid="4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44"/>
                                        </p:tgtEl>
                                        <p:attrNameLst>
                                          <p:attrName>ppt_x</p:attrName>
                                          <p:attrName>ppt_y</p:attrName>
                                        </p:attrNameLst>
                                      </p:cBhvr>
                                    </p:animMotion>
                                    <p:animEffect transition="in" filter="fade">
                                      <p:cBhvr>
                                        <p:cTn id="9"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1</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a:cs typeface="微软雅黑"/>
            </a:endParaRPr>
          </a:p>
        </p:txBody>
      </p:sp>
      <p:grpSp>
        <p:nvGrpSpPr>
          <p:cNvPr id="10" name="组合 9">
            <a:extLst>
              <a:ext uri="{FF2B5EF4-FFF2-40B4-BE49-F238E27FC236}">
                <a16:creationId xmlns:a16="http://schemas.microsoft.com/office/drawing/2014/main" id="{4FFB2059-DCBA-46EC-940A-CE2C9AA911F7}"/>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11" name="AutoShape 3">
              <a:extLst>
                <a:ext uri="{FF2B5EF4-FFF2-40B4-BE49-F238E27FC236}">
                  <a16:creationId xmlns:a16="http://schemas.microsoft.com/office/drawing/2014/main" id="{36A0B272-7F5C-4165-8762-80E9673E368E}"/>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a:extLst>
                <a:ext uri="{FF2B5EF4-FFF2-40B4-BE49-F238E27FC236}">
                  <a16:creationId xmlns:a16="http://schemas.microsoft.com/office/drawing/2014/main" id="{0A24A26C-C681-4450-BB3C-6BB321D13F83}"/>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747FCCF8-84EE-4823-8B31-D03FF61AA59D}"/>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D2841297-8C2A-4D56-974A-A1E134C78980}"/>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5CEF7316-864E-47B3-87FC-0DF550900223}"/>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F0D366A3-11EF-40D3-9B53-76846D9A997F}"/>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71E77D29-E151-4E04-93FF-9D4BE5157027}"/>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11">
              <a:extLst>
                <a:ext uri="{FF2B5EF4-FFF2-40B4-BE49-F238E27FC236}">
                  <a16:creationId xmlns:a16="http://schemas.microsoft.com/office/drawing/2014/main" id="{2FDDA35A-96CB-4380-A20E-61779455C7B2}"/>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2">
              <a:extLst>
                <a:ext uri="{FF2B5EF4-FFF2-40B4-BE49-F238E27FC236}">
                  <a16:creationId xmlns:a16="http://schemas.microsoft.com/office/drawing/2014/main" id="{4E3BDBBF-15BC-4EBD-AEBF-62885312F3E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20" name="表格 19">
            <a:extLst>
              <a:ext uri="{FF2B5EF4-FFF2-40B4-BE49-F238E27FC236}">
                <a16:creationId xmlns:a16="http://schemas.microsoft.com/office/drawing/2014/main" id="{D74B4D72-56F1-445E-A464-77DF81B4493D}"/>
              </a:ext>
            </a:extLst>
          </p:cNvPr>
          <p:cNvGraphicFramePr>
            <a:graphicFrameLocks noGrp="1"/>
          </p:cNvGraphicFramePr>
          <p:nvPr>
            <p:extLst>
              <p:ext uri="{D42A27DB-BD31-4B8C-83A1-F6EECF244321}">
                <p14:modId xmlns:p14="http://schemas.microsoft.com/office/powerpoint/2010/main" val="3960224903"/>
              </p:ext>
            </p:extLst>
          </p:nvPr>
        </p:nvGraphicFramePr>
        <p:xfrm>
          <a:off x="164484" y="709116"/>
          <a:ext cx="7390809" cy="4247787"/>
        </p:xfrm>
        <a:graphic>
          <a:graphicData uri="http://schemas.openxmlformats.org/drawingml/2006/table">
            <a:tbl>
              <a:tblPr>
                <a:tableStyleId>{3C2FFA5D-87B4-456A-9821-1D502468CF0F}</a:tableStyleId>
              </a:tblPr>
              <a:tblGrid>
                <a:gridCol w="673716">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2819400">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gridCol w="1535493">
                  <a:extLst>
                    <a:ext uri="{9D8B030D-6E8A-4147-A177-3AD203B41FA5}">
                      <a16:colId xmlns:a16="http://schemas.microsoft.com/office/drawing/2014/main" val="20004"/>
                    </a:ext>
                  </a:extLst>
                </a:gridCol>
              </a:tblGrid>
              <a:tr h="310900">
                <a:tc gridSpan="2">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485111">
                <a:tc rowSpan="7">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网络安全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7">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结构安全（</a:t>
                      </a:r>
                      <a:r>
                        <a:rPr lang="en-US" altLang="zh-CN" sz="1200" u="none" strike="noStrike" dirty="0">
                          <a:effectLst/>
                          <a:latin typeface="微软雅黑" panose="020B0503020204020204" pitchFamily="34" charset="-122"/>
                          <a:ea typeface="微软雅黑" panose="020B0503020204020204" pitchFamily="34" charset="-122"/>
                        </a:rPr>
                        <a:t>G3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应保证主要网络设备的业务处理能力具备冗余空间，满足业务高峰期需要；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a:effectLst/>
                          <a:latin typeface="微软雅黑" panose="020B0503020204020204" pitchFamily="34" charset="-122"/>
                          <a:ea typeface="微软雅黑" panose="020B0503020204020204" pitchFamily="34" charset="-122"/>
                        </a:rPr>
                        <a:t>主要设备、部件冗余</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a:effectLst/>
                          <a:latin typeface="微软雅黑" panose="020B0503020204020204" pitchFamily="34" charset="-122"/>
                          <a:ea typeface="微软雅黑" panose="020B0503020204020204" pitchFamily="34" charset="-122"/>
                        </a:rPr>
                        <a:t>方案及网络设备保证</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1"/>
                  </a:ext>
                </a:extLst>
              </a:tr>
              <a:tr h="401327">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应保证网络各个部分的带宽满足业务高峰期需要；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a:effectLst/>
                          <a:latin typeface="微软雅黑" panose="020B0503020204020204" pitchFamily="34" charset="-122"/>
                          <a:ea typeface="微软雅黑" panose="020B0503020204020204" pitchFamily="34" charset="-122"/>
                        </a:rPr>
                        <a:t>带宽预留</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a:effectLst/>
                          <a:latin typeface="微软雅黑" panose="020B0503020204020204" pitchFamily="34" charset="-122"/>
                          <a:ea typeface="微软雅黑" panose="020B0503020204020204" pitchFamily="34" charset="-122"/>
                        </a:rPr>
                        <a:t>方案及网络设备保证</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2"/>
                  </a:ext>
                </a:extLst>
              </a:tr>
              <a:tr h="485111">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c)  </a:t>
                      </a:r>
                      <a:r>
                        <a:rPr lang="zh-CN" altLang="en-US" sz="1200" u="none" strike="noStrike" dirty="0">
                          <a:effectLst/>
                          <a:latin typeface="微软雅黑" panose="020B0503020204020204" pitchFamily="34" charset="-122"/>
                          <a:ea typeface="微软雅黑" panose="020B0503020204020204" pitchFamily="34" charset="-122"/>
                        </a:rPr>
                        <a:t>应在业务终端与业务服务器之间进行路由控制建立安全的访问路径；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a:effectLst/>
                          <a:latin typeface="微软雅黑" panose="020B0503020204020204" pitchFamily="34" charset="-122"/>
                          <a:ea typeface="微软雅黑" panose="020B0503020204020204" pitchFamily="34" charset="-122"/>
                        </a:rPr>
                        <a:t>策略路由、静态路由、动态路由协议认证</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a:effectLst/>
                          <a:latin typeface="微软雅黑" panose="020B0503020204020204" pitchFamily="34" charset="-122"/>
                          <a:ea typeface="微软雅黑" panose="020B0503020204020204" pitchFamily="34" charset="-122"/>
                        </a:rPr>
                        <a:t>方案及网络设备保证</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3"/>
                  </a:ext>
                </a:extLst>
              </a:tr>
              <a:tr h="576594">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d)  </a:t>
                      </a:r>
                      <a:r>
                        <a:rPr lang="zh-CN" altLang="en-US" sz="1200" u="none" strike="noStrike" dirty="0">
                          <a:effectLst/>
                          <a:latin typeface="微软雅黑" panose="020B0503020204020204" pitchFamily="34" charset="-122"/>
                          <a:ea typeface="微软雅黑" panose="020B0503020204020204" pitchFamily="34" charset="-122"/>
                        </a:rPr>
                        <a:t>应绘制与当前运行情况相符的网络拓扑结构图；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dirty="0">
                          <a:effectLst/>
                          <a:latin typeface="微软雅黑" panose="020B0503020204020204" pitchFamily="34" charset="-122"/>
                          <a:ea typeface="微软雅黑" panose="020B0503020204020204" pitchFamily="34" charset="-122"/>
                        </a:rPr>
                        <a:t>根据实际情况绘制、更新拓扑图（纸质或管理软件生成）</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eSight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4"/>
                  </a:ext>
                </a:extLst>
              </a:tr>
              <a:tr h="793708">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e)  </a:t>
                      </a:r>
                      <a:r>
                        <a:rPr lang="zh-CN" altLang="en-US" sz="1200" u="none" strike="noStrike" dirty="0">
                          <a:effectLst/>
                          <a:latin typeface="微软雅黑" panose="020B0503020204020204" pitchFamily="34" charset="-122"/>
                          <a:ea typeface="微软雅黑" panose="020B0503020204020204" pitchFamily="34" charset="-122"/>
                        </a:rPr>
                        <a:t>应根据各部门的工作职能、重要性和所涉及信息的重要程度等因素，划分不同的子网或网段，并按照方便管理和控制的原则为各子网、网段分配地址段；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dirty="0">
                          <a:effectLst/>
                          <a:latin typeface="微软雅黑" panose="020B0503020204020204" pitchFamily="34" charset="-122"/>
                          <a:ea typeface="微软雅黑" panose="020B0503020204020204" pitchFamily="34" charset="-122"/>
                        </a:rPr>
                        <a:t>合理划分网段</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dirty="0">
                          <a:effectLst/>
                          <a:latin typeface="微软雅黑" panose="020B0503020204020204" pitchFamily="34" charset="-122"/>
                          <a:ea typeface="微软雅黑" panose="020B0503020204020204" pitchFamily="34" charset="-122"/>
                        </a:rPr>
                        <a:t>整体方案保证</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5"/>
                  </a:ext>
                </a:extLst>
              </a:tr>
              <a:tr h="597518">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f)  </a:t>
                      </a:r>
                      <a:r>
                        <a:rPr lang="zh-CN" altLang="en-US" sz="1200" u="none" strike="noStrike" dirty="0">
                          <a:effectLst/>
                          <a:latin typeface="微软雅黑" panose="020B0503020204020204" pitchFamily="34" charset="-122"/>
                          <a:ea typeface="微软雅黑" panose="020B0503020204020204" pitchFamily="34" charset="-122"/>
                        </a:rPr>
                        <a:t>应避免将重要网段部署在网络边界处且直接连接外部信息系统，重要网段与其他网段之间采取可靠的技术隔离手段；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dirty="0">
                          <a:effectLst/>
                          <a:latin typeface="微软雅黑" panose="020B0503020204020204" pitchFamily="34" charset="-122"/>
                          <a:ea typeface="微软雅黑" panose="020B0503020204020204" pitchFamily="34" charset="-122"/>
                        </a:rPr>
                        <a:t>防火墙策略</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sz="1200" u="none" strike="noStrike" dirty="0">
                          <a:effectLst/>
                          <a:latin typeface="微软雅黑" panose="020B0503020204020204" pitchFamily="34" charset="-122"/>
                          <a:ea typeface="微软雅黑" panose="020B0503020204020204" pitchFamily="34" charset="-122"/>
                        </a:rPr>
                        <a:t>USG</a:t>
                      </a:r>
                      <a:r>
                        <a:rPr lang="zh-CN" altLang="en-US" sz="1200" u="none" strike="noStrike" dirty="0">
                          <a:effectLst/>
                          <a:latin typeface="微软雅黑" panose="020B0503020204020204" pitchFamily="34" charset="-122"/>
                          <a:ea typeface="微软雅黑" panose="020B0503020204020204" pitchFamily="34" charset="-122"/>
                        </a:rPr>
                        <a:t>防火墙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6"/>
                  </a:ext>
                </a:extLst>
              </a:tr>
              <a:tr h="597518">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g)  </a:t>
                      </a:r>
                      <a:r>
                        <a:rPr lang="zh-CN" altLang="en-US" sz="1200" u="none" strike="noStrike" dirty="0">
                          <a:effectLst/>
                          <a:latin typeface="微软雅黑" panose="020B0503020204020204" pitchFamily="34" charset="-122"/>
                          <a:ea typeface="微软雅黑" panose="020B0503020204020204" pitchFamily="34" charset="-122"/>
                        </a:rPr>
                        <a:t>应按照对业务服务的重要次序来指定带宽分配优先级别，保证在网络发生拥堵的时候优先保护重要主机。</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dirty="0">
                          <a:effectLst/>
                          <a:latin typeface="微软雅黑" panose="020B0503020204020204" pitchFamily="34" charset="-122"/>
                          <a:ea typeface="微软雅黑" panose="020B0503020204020204" pitchFamily="34" charset="-122"/>
                        </a:rPr>
                        <a:t>辅助防火墙设备部署</a:t>
                      </a:r>
                      <a:r>
                        <a:rPr lang="en-US" altLang="zh-CN" sz="1200" u="none" strike="noStrike" dirty="0">
                          <a:effectLst/>
                          <a:latin typeface="微软雅黑" panose="020B0503020204020204" pitchFamily="34" charset="-122"/>
                          <a:ea typeface="微软雅黑" panose="020B0503020204020204" pitchFamily="34" charset="-122"/>
                        </a:rPr>
                        <a:t>QOS</a:t>
                      </a:r>
                      <a:r>
                        <a:rPr lang="zh-CN" altLang="en-US" sz="1200" u="none" strike="noStrike" dirty="0">
                          <a:effectLst/>
                          <a:latin typeface="微软雅黑" panose="020B0503020204020204" pitchFamily="34" charset="-122"/>
                          <a:ea typeface="微软雅黑" panose="020B0503020204020204" pitchFamily="34" charset="-122"/>
                        </a:rPr>
                        <a:t>策略</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sz="1200" u="none" strike="noStrike" dirty="0">
                          <a:effectLst/>
                          <a:latin typeface="微软雅黑" panose="020B0503020204020204" pitchFamily="34" charset="-122"/>
                          <a:ea typeface="微软雅黑" panose="020B0503020204020204" pitchFamily="34" charset="-122"/>
                        </a:rPr>
                        <a:t>USG</a:t>
                      </a:r>
                      <a:r>
                        <a:rPr lang="zh-CN" altLang="en-US" sz="1200" u="none" strike="noStrike" dirty="0">
                          <a:effectLst/>
                          <a:latin typeface="微软雅黑" panose="020B0503020204020204" pitchFamily="34" charset="-122"/>
                          <a:ea typeface="微软雅黑" panose="020B0503020204020204" pitchFamily="34" charset="-122"/>
                        </a:rPr>
                        <a:t>防火墙、</a:t>
                      </a:r>
                      <a:r>
                        <a:rPr lang="en-US" altLang="zh-CN" sz="1200" u="none" strike="noStrike" dirty="0">
                          <a:effectLst/>
                          <a:latin typeface="微软雅黑" panose="020B0503020204020204" pitchFamily="34" charset="-122"/>
                          <a:ea typeface="微软雅黑" panose="020B0503020204020204" pitchFamily="34" charset="-122"/>
                        </a:rPr>
                        <a:t>ASG</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59522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2</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a:cs typeface="微软雅黑"/>
            </a:endParaRPr>
          </a:p>
        </p:txBody>
      </p:sp>
      <p:grpSp>
        <p:nvGrpSpPr>
          <p:cNvPr id="10" name="组合 9">
            <a:extLst>
              <a:ext uri="{FF2B5EF4-FFF2-40B4-BE49-F238E27FC236}">
                <a16:creationId xmlns:a16="http://schemas.microsoft.com/office/drawing/2014/main" id="{4FFB2059-DCBA-46EC-940A-CE2C9AA911F7}"/>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11" name="AutoShape 3">
              <a:extLst>
                <a:ext uri="{FF2B5EF4-FFF2-40B4-BE49-F238E27FC236}">
                  <a16:creationId xmlns:a16="http://schemas.microsoft.com/office/drawing/2014/main" id="{36A0B272-7F5C-4165-8762-80E9673E368E}"/>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a:extLst>
                <a:ext uri="{FF2B5EF4-FFF2-40B4-BE49-F238E27FC236}">
                  <a16:creationId xmlns:a16="http://schemas.microsoft.com/office/drawing/2014/main" id="{0A24A26C-C681-4450-BB3C-6BB321D13F83}"/>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747FCCF8-84EE-4823-8B31-D03FF61AA59D}"/>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D2841297-8C2A-4D56-974A-A1E134C78980}"/>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5CEF7316-864E-47B3-87FC-0DF550900223}"/>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F0D366A3-11EF-40D3-9B53-76846D9A997F}"/>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71E77D29-E151-4E04-93FF-9D4BE5157027}"/>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11">
              <a:extLst>
                <a:ext uri="{FF2B5EF4-FFF2-40B4-BE49-F238E27FC236}">
                  <a16:creationId xmlns:a16="http://schemas.microsoft.com/office/drawing/2014/main" id="{2FDDA35A-96CB-4380-A20E-61779455C7B2}"/>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2">
              <a:extLst>
                <a:ext uri="{FF2B5EF4-FFF2-40B4-BE49-F238E27FC236}">
                  <a16:creationId xmlns:a16="http://schemas.microsoft.com/office/drawing/2014/main" id="{4E3BDBBF-15BC-4EBD-AEBF-62885312F3E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20" name="表格 19">
            <a:extLst>
              <a:ext uri="{FF2B5EF4-FFF2-40B4-BE49-F238E27FC236}">
                <a16:creationId xmlns:a16="http://schemas.microsoft.com/office/drawing/2014/main" id="{005B8AB8-5210-40C2-B637-820E3CD2C9A4}"/>
              </a:ext>
            </a:extLst>
          </p:cNvPr>
          <p:cNvGraphicFramePr>
            <a:graphicFrameLocks noGrp="1"/>
          </p:cNvGraphicFramePr>
          <p:nvPr>
            <p:extLst>
              <p:ext uri="{D42A27DB-BD31-4B8C-83A1-F6EECF244321}">
                <p14:modId xmlns:p14="http://schemas.microsoft.com/office/powerpoint/2010/main" val="700853304"/>
              </p:ext>
            </p:extLst>
          </p:nvPr>
        </p:nvGraphicFramePr>
        <p:xfrm>
          <a:off x="181267" y="709115"/>
          <a:ext cx="7385912" cy="4317246"/>
        </p:xfrm>
        <a:graphic>
          <a:graphicData uri="http://schemas.openxmlformats.org/drawingml/2006/table">
            <a:tbl>
              <a:tblPr>
                <a:tableStyleId>{3C2FFA5D-87B4-456A-9821-1D502468CF0F}</a:tableStyleId>
              </a:tblPr>
              <a:tblGrid>
                <a:gridCol w="735273">
                  <a:extLst>
                    <a:ext uri="{9D8B030D-6E8A-4147-A177-3AD203B41FA5}">
                      <a16:colId xmlns:a16="http://schemas.microsoft.com/office/drawing/2014/main" val="20000"/>
                    </a:ext>
                  </a:extLst>
                </a:gridCol>
                <a:gridCol w="701915">
                  <a:extLst>
                    <a:ext uri="{9D8B030D-6E8A-4147-A177-3AD203B41FA5}">
                      <a16:colId xmlns:a16="http://schemas.microsoft.com/office/drawing/2014/main" val="20001"/>
                    </a:ext>
                  </a:extLst>
                </a:gridCol>
                <a:gridCol w="2855673">
                  <a:extLst>
                    <a:ext uri="{9D8B030D-6E8A-4147-A177-3AD203B41FA5}">
                      <a16:colId xmlns:a16="http://schemas.microsoft.com/office/drawing/2014/main" val="20002"/>
                    </a:ext>
                  </a:extLst>
                </a:gridCol>
                <a:gridCol w="1852328">
                  <a:extLst>
                    <a:ext uri="{9D8B030D-6E8A-4147-A177-3AD203B41FA5}">
                      <a16:colId xmlns:a16="http://schemas.microsoft.com/office/drawing/2014/main" val="20003"/>
                    </a:ext>
                  </a:extLst>
                </a:gridCol>
                <a:gridCol w="1240723">
                  <a:extLst>
                    <a:ext uri="{9D8B030D-6E8A-4147-A177-3AD203B41FA5}">
                      <a16:colId xmlns:a16="http://schemas.microsoft.com/office/drawing/2014/main" val="20004"/>
                    </a:ext>
                  </a:extLst>
                </a:gridCol>
              </a:tblGrid>
              <a:tr h="344985">
                <a:tc gridSpan="2">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380303">
                <a:tc rowSpan="8">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网络安全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8">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访问控制（</a:t>
                      </a:r>
                      <a:r>
                        <a:rPr lang="en-US" altLang="zh-CN" sz="1200" u="none" strike="noStrike" dirty="0">
                          <a:effectLst/>
                          <a:latin typeface="微软雅黑" panose="020B0503020204020204" pitchFamily="34" charset="-122"/>
                          <a:ea typeface="微软雅黑" panose="020B0503020204020204" pitchFamily="34" charset="-122"/>
                        </a:rPr>
                        <a:t>G3</a:t>
                      </a:r>
                      <a:r>
                        <a:rPr lang="zh-CN" altLang="en-US" sz="1200" u="none" strike="noStrike" dirty="0">
                          <a:effectLst/>
                          <a:latin typeface="微软雅黑" panose="020B0503020204020204" pitchFamily="34" charset="-122"/>
                          <a:ea typeface="微软雅黑" panose="020B0503020204020204" pitchFamily="34" charset="-122"/>
                        </a:rPr>
                        <a:t>）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应在网络边界部署访问控制设备，启用访问控制功能；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dirty="0">
                          <a:effectLst/>
                          <a:latin typeface="微软雅黑" panose="020B0503020204020204" pitchFamily="34" charset="-122"/>
                          <a:ea typeface="微软雅黑" panose="020B0503020204020204" pitchFamily="34" charset="-122"/>
                        </a:rPr>
                        <a:t>防火墙做边界访问控制</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en-US" sz="1200" u="none" strike="noStrike" dirty="0">
                          <a:effectLst/>
                          <a:latin typeface="微软雅黑" panose="020B0503020204020204" pitchFamily="34" charset="-122"/>
                          <a:ea typeface="微软雅黑" panose="020B0503020204020204" pitchFamily="34" charset="-122"/>
                        </a:rPr>
                        <a:t>USG</a:t>
                      </a:r>
                      <a:r>
                        <a:rPr lang="zh-CN" altLang="en-US" sz="1200" u="none" strike="noStrike" dirty="0">
                          <a:effectLst/>
                          <a:latin typeface="微软雅黑" panose="020B0503020204020204" pitchFamily="34" charset="-122"/>
                          <a:ea typeface="微软雅黑" panose="020B0503020204020204" pitchFamily="34" charset="-122"/>
                        </a:rPr>
                        <a:t>防火墙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1"/>
                  </a:ext>
                </a:extLst>
              </a:tr>
              <a:tr h="541112">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应能根据会话状态信息为数据流提供明确的允许</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拒绝访问的能力，控制粒度为端口级；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a:effectLst/>
                          <a:latin typeface="微软雅黑" panose="020B0503020204020204" pitchFamily="34" charset="-122"/>
                          <a:ea typeface="微软雅黑" panose="020B0503020204020204" pitchFamily="34" charset="-122"/>
                        </a:rPr>
                        <a:t>防火墙策略</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en-US" sz="1200" u="none" strike="noStrike" dirty="0">
                          <a:effectLst/>
                          <a:latin typeface="微软雅黑" panose="020B0503020204020204" pitchFamily="34" charset="-122"/>
                          <a:ea typeface="微软雅黑" panose="020B0503020204020204" pitchFamily="34" charset="-122"/>
                        </a:rPr>
                        <a:t>USG</a:t>
                      </a:r>
                      <a:r>
                        <a:rPr lang="zh-CN" altLang="en-US" sz="1200" u="none" strike="noStrike" dirty="0">
                          <a:effectLst/>
                          <a:latin typeface="微软雅黑" panose="020B0503020204020204" pitchFamily="34" charset="-122"/>
                          <a:ea typeface="微软雅黑" panose="020B0503020204020204" pitchFamily="34" charset="-122"/>
                        </a:rPr>
                        <a:t>防火墙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2"/>
                  </a:ext>
                </a:extLst>
              </a:tr>
              <a:tr h="566215">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c)  </a:t>
                      </a:r>
                      <a:r>
                        <a:rPr lang="zh-CN" altLang="en-US" sz="1200" u="none" strike="noStrike" dirty="0">
                          <a:effectLst/>
                          <a:latin typeface="微软雅黑" panose="020B0503020204020204" pitchFamily="34" charset="-122"/>
                          <a:ea typeface="微软雅黑" panose="020B0503020204020204" pitchFamily="34" charset="-122"/>
                        </a:rPr>
                        <a:t>应对进出网络的信息内容进行过滤，实现对应用层 </a:t>
                      </a:r>
                      <a:r>
                        <a:rPr lang="en-US" altLang="zh-CN" sz="1200" u="none" strike="noStrike" dirty="0">
                          <a:effectLst/>
                          <a:latin typeface="微软雅黑" panose="020B0503020204020204" pitchFamily="34" charset="-122"/>
                          <a:ea typeface="微软雅黑" panose="020B0503020204020204" pitchFamily="34" charset="-122"/>
                        </a:rPr>
                        <a:t>HTTP</a:t>
                      </a:r>
                      <a:r>
                        <a:rPr lang="zh-CN" altLang="en-US" sz="1200" u="none" strike="noStrike" dirty="0">
                          <a:effectLst/>
                          <a:latin typeface="微软雅黑" panose="020B0503020204020204" pitchFamily="34" charset="-122"/>
                          <a:ea typeface="微软雅黑" panose="020B0503020204020204" pitchFamily="34" charset="-122"/>
                        </a:rPr>
                        <a:t>、</a:t>
                      </a:r>
                      <a:r>
                        <a:rPr lang="en-US" altLang="zh-CN" sz="1200" u="none" strike="noStrike" dirty="0">
                          <a:effectLst/>
                          <a:latin typeface="微软雅黑" panose="020B0503020204020204" pitchFamily="34" charset="-122"/>
                          <a:ea typeface="微软雅黑" panose="020B0503020204020204" pitchFamily="34" charset="-122"/>
                        </a:rPr>
                        <a:t>FTP </a:t>
                      </a:r>
                      <a:r>
                        <a:rPr lang="zh-CN" altLang="en-US" sz="1200" u="none" strike="noStrike" dirty="0">
                          <a:effectLst/>
                          <a:latin typeface="微软雅黑" panose="020B0503020204020204" pitchFamily="34" charset="-122"/>
                          <a:ea typeface="微软雅黑" panose="020B0503020204020204" pitchFamily="34" charset="-122"/>
                        </a:rPr>
                        <a:t>、</a:t>
                      </a:r>
                      <a:r>
                        <a:rPr lang="en-US" altLang="zh-CN" sz="1200" u="none" strike="noStrike" dirty="0">
                          <a:effectLst/>
                          <a:latin typeface="微软雅黑" panose="020B0503020204020204" pitchFamily="34" charset="-122"/>
                          <a:ea typeface="微软雅黑" panose="020B0503020204020204" pitchFamily="34" charset="-122"/>
                        </a:rPr>
                        <a:t>TELNET</a:t>
                      </a:r>
                      <a:r>
                        <a:rPr lang="zh-CN" altLang="en-US" sz="1200" u="none" strike="noStrike" dirty="0">
                          <a:effectLst/>
                          <a:latin typeface="微软雅黑" panose="020B0503020204020204" pitchFamily="34" charset="-122"/>
                          <a:ea typeface="微软雅黑" panose="020B0503020204020204" pitchFamily="34" charset="-122"/>
                        </a:rPr>
                        <a:t>、</a:t>
                      </a:r>
                      <a:r>
                        <a:rPr lang="en-US" altLang="zh-CN" sz="1200" u="none" strike="noStrike" dirty="0">
                          <a:effectLst/>
                          <a:latin typeface="微软雅黑" panose="020B0503020204020204" pitchFamily="34" charset="-122"/>
                          <a:ea typeface="微软雅黑" panose="020B0503020204020204" pitchFamily="34" charset="-122"/>
                        </a:rPr>
                        <a:t>SMTP </a:t>
                      </a:r>
                      <a:r>
                        <a:rPr lang="zh-CN" altLang="en-US" sz="1200" u="none" strike="noStrike" dirty="0">
                          <a:effectLst/>
                          <a:latin typeface="微软雅黑" panose="020B0503020204020204" pitchFamily="34" charset="-122"/>
                          <a:ea typeface="微软雅黑" panose="020B0503020204020204" pitchFamily="34" charset="-122"/>
                        </a:rPr>
                        <a:t>、</a:t>
                      </a:r>
                      <a:r>
                        <a:rPr lang="en-US" altLang="zh-CN" sz="1200" u="none" strike="noStrike" dirty="0">
                          <a:effectLst/>
                          <a:latin typeface="微软雅黑" panose="020B0503020204020204" pitchFamily="34" charset="-122"/>
                          <a:ea typeface="微软雅黑" panose="020B0503020204020204" pitchFamily="34" charset="-122"/>
                        </a:rPr>
                        <a:t>POP3</a:t>
                      </a:r>
                      <a:r>
                        <a:rPr lang="zh-CN" altLang="en-US" sz="1200" u="none" strike="noStrike" dirty="0">
                          <a:effectLst/>
                          <a:latin typeface="微软雅黑" panose="020B0503020204020204" pitchFamily="34" charset="-122"/>
                          <a:ea typeface="微软雅黑" panose="020B0503020204020204" pitchFamily="34" charset="-122"/>
                        </a:rPr>
                        <a:t>等协议命令级的控制；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a:effectLst/>
                          <a:latin typeface="微软雅黑" panose="020B0503020204020204" pitchFamily="34" charset="-122"/>
                          <a:ea typeface="微软雅黑" panose="020B0503020204020204" pitchFamily="34" charset="-122"/>
                        </a:rPr>
                        <a:t>IPS</a:t>
                      </a:r>
                      <a:r>
                        <a:rPr lang="zh-CN" altLang="en-US" sz="1200" u="none" strike="noStrike">
                          <a:effectLst/>
                          <a:latin typeface="微软雅黑" panose="020B0503020204020204" pitchFamily="34" charset="-122"/>
                          <a:ea typeface="微软雅黑" panose="020B0503020204020204" pitchFamily="34" charset="-122"/>
                        </a:rPr>
                        <a:t>实现</a:t>
                      </a:r>
                      <a:r>
                        <a:rPr lang="en-US" altLang="zh-CN" sz="1200" u="none" strike="noStrike">
                          <a:effectLst/>
                          <a:latin typeface="微软雅黑" panose="020B0503020204020204" pitchFamily="34" charset="-122"/>
                          <a:ea typeface="微软雅黑" panose="020B0503020204020204" pitchFamily="34" charset="-122"/>
                        </a:rPr>
                        <a:t>4-7</a:t>
                      </a:r>
                      <a:r>
                        <a:rPr lang="zh-CN" altLang="en-US" sz="1200" u="none" strike="noStrike">
                          <a:effectLst/>
                          <a:latin typeface="微软雅黑" panose="020B0503020204020204" pitchFamily="34" charset="-122"/>
                          <a:ea typeface="微软雅黑" panose="020B0503020204020204" pitchFamily="34" charset="-122"/>
                        </a:rPr>
                        <a:t>层协议安全控制</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en-US" sz="1200" u="none" strike="noStrike" dirty="0">
                          <a:effectLst/>
                          <a:latin typeface="微软雅黑" panose="020B0503020204020204" pitchFamily="34" charset="-122"/>
                          <a:ea typeface="微软雅黑" panose="020B0503020204020204" pitchFamily="34" charset="-122"/>
                        </a:rPr>
                        <a:t>USG</a:t>
                      </a:r>
                      <a:r>
                        <a:rPr lang="zh-CN" altLang="en-US" sz="1200" u="none" strike="noStrike" dirty="0">
                          <a:effectLst/>
                          <a:latin typeface="微软雅黑" panose="020B0503020204020204" pitchFamily="34" charset="-122"/>
                          <a:ea typeface="微软雅黑" panose="020B0503020204020204" pitchFamily="34" charset="-122"/>
                        </a:rPr>
                        <a:t>防火墙</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3"/>
                  </a:ext>
                </a:extLst>
              </a:tr>
              <a:tr h="380303">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d)  </a:t>
                      </a:r>
                      <a:r>
                        <a:rPr lang="zh-CN" altLang="en-US" sz="1200" u="none" strike="noStrike" dirty="0">
                          <a:effectLst/>
                          <a:latin typeface="微软雅黑" panose="020B0503020204020204" pitchFamily="34" charset="-122"/>
                          <a:ea typeface="微软雅黑" panose="020B0503020204020204" pitchFamily="34" charset="-122"/>
                        </a:rPr>
                        <a:t>应在会话处于非活跃一定时间或会话结束后终止网络连接；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a:effectLst/>
                          <a:latin typeface="微软雅黑" panose="020B0503020204020204" pitchFamily="34" charset="-122"/>
                          <a:ea typeface="微软雅黑" panose="020B0503020204020204" pitchFamily="34" charset="-122"/>
                        </a:rPr>
                        <a:t>防火墙会话老化，设置会话超时时间</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en-US" sz="1200" u="none" strike="noStrike" dirty="0">
                          <a:effectLst/>
                          <a:latin typeface="微软雅黑" panose="020B0503020204020204" pitchFamily="34" charset="-122"/>
                          <a:ea typeface="微软雅黑" panose="020B0503020204020204" pitchFamily="34" charset="-122"/>
                        </a:rPr>
                        <a:t>USG</a:t>
                      </a:r>
                      <a:r>
                        <a:rPr lang="zh-CN" altLang="en-US" sz="1200" u="none" strike="noStrike" dirty="0">
                          <a:effectLst/>
                          <a:latin typeface="微软雅黑" panose="020B0503020204020204" pitchFamily="34" charset="-122"/>
                          <a:ea typeface="微软雅黑" panose="020B0503020204020204" pitchFamily="34" charset="-122"/>
                        </a:rPr>
                        <a:t>防火墙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4"/>
                  </a:ext>
                </a:extLst>
              </a:tr>
              <a:tr h="380303">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e)  </a:t>
                      </a:r>
                      <a:r>
                        <a:rPr lang="zh-CN" altLang="en-US" sz="1200" u="none" strike="noStrike" dirty="0">
                          <a:effectLst/>
                          <a:latin typeface="微软雅黑" panose="020B0503020204020204" pitchFamily="34" charset="-122"/>
                          <a:ea typeface="微软雅黑" panose="020B0503020204020204" pitchFamily="34" charset="-122"/>
                        </a:rPr>
                        <a:t>应限制网络最大流量数及网络连接数；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dirty="0">
                          <a:effectLst/>
                          <a:latin typeface="微软雅黑" panose="020B0503020204020204" pitchFamily="34" charset="-122"/>
                          <a:ea typeface="微软雅黑" panose="020B0503020204020204" pitchFamily="34" charset="-122"/>
                        </a:rPr>
                        <a:t>防火墙策略</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en-US" sz="1200" u="none" strike="noStrike" dirty="0">
                          <a:effectLst/>
                          <a:latin typeface="微软雅黑" panose="020B0503020204020204" pitchFamily="34" charset="-122"/>
                          <a:ea typeface="微软雅黑" panose="020B0503020204020204" pitchFamily="34" charset="-122"/>
                        </a:rPr>
                        <a:t>USG</a:t>
                      </a:r>
                      <a:r>
                        <a:rPr lang="zh-CN" altLang="en-US" sz="1200" u="none" strike="noStrike" dirty="0">
                          <a:effectLst/>
                          <a:latin typeface="微软雅黑" panose="020B0503020204020204" pitchFamily="34" charset="-122"/>
                          <a:ea typeface="微软雅黑" panose="020B0503020204020204" pitchFamily="34" charset="-122"/>
                        </a:rPr>
                        <a:t>防火墙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5"/>
                  </a:ext>
                </a:extLst>
              </a:tr>
              <a:tr h="380303">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f)  </a:t>
                      </a:r>
                      <a:r>
                        <a:rPr lang="zh-CN" altLang="en-US" sz="1200" u="none" strike="noStrike" dirty="0">
                          <a:effectLst/>
                          <a:latin typeface="微软雅黑" panose="020B0503020204020204" pitchFamily="34" charset="-122"/>
                          <a:ea typeface="微软雅黑" panose="020B0503020204020204" pitchFamily="34" charset="-122"/>
                        </a:rPr>
                        <a:t>重要网段应采取技术手段防止地址欺骗；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sz="1200" u="none" strike="noStrike" dirty="0" err="1">
                          <a:effectLst/>
                          <a:latin typeface="微软雅黑" panose="020B0503020204020204" pitchFamily="34" charset="-122"/>
                          <a:ea typeface="微软雅黑" panose="020B0503020204020204" pitchFamily="34" charset="-122"/>
                        </a:rPr>
                        <a:t>ip、mac</a:t>
                      </a:r>
                      <a:r>
                        <a:rPr lang="zh-CN" altLang="en-US" sz="1200" u="none" strike="noStrike" dirty="0">
                          <a:effectLst/>
                          <a:latin typeface="微软雅黑" panose="020B0503020204020204" pitchFamily="34" charset="-122"/>
                          <a:ea typeface="微软雅黑" panose="020B0503020204020204" pitchFamily="34" charset="-122"/>
                        </a:rPr>
                        <a:t>绑定</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防火墙、交换机组合方案保证</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6"/>
                  </a:ext>
                </a:extLst>
              </a:tr>
              <a:tr h="947550">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g)  </a:t>
                      </a:r>
                      <a:r>
                        <a:rPr lang="zh-CN" altLang="en-US" sz="1200" u="none" strike="noStrike" dirty="0">
                          <a:effectLst/>
                          <a:latin typeface="微软雅黑" panose="020B0503020204020204" pitchFamily="34" charset="-122"/>
                          <a:ea typeface="微软雅黑" panose="020B0503020204020204" pitchFamily="34" charset="-122"/>
                        </a:rPr>
                        <a:t>应按用户和系统之间的允许访问规则，决定允许或拒绝用户对受控系统进行资源访问，控制粒度为单个用户；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dirty="0">
                          <a:effectLst/>
                          <a:latin typeface="微软雅黑" panose="020B0503020204020204" pitchFamily="34" charset="-122"/>
                          <a:ea typeface="微软雅黑" panose="020B0503020204020204" pitchFamily="34" charset="-122"/>
                        </a:rPr>
                        <a:t>第一层次基于</a:t>
                      </a:r>
                      <a:r>
                        <a:rPr lang="en-US" altLang="zh-CN" sz="1200" u="none" strike="noStrike" dirty="0">
                          <a:effectLst/>
                          <a:latin typeface="微软雅黑" panose="020B0503020204020204" pitchFamily="34" charset="-122"/>
                          <a:ea typeface="微软雅黑" panose="020B0503020204020204" pitchFamily="34" charset="-122"/>
                        </a:rPr>
                        <a:t>IP</a:t>
                      </a:r>
                      <a:r>
                        <a:rPr lang="zh-CN" altLang="en-US" sz="1200" u="none" strike="noStrike" dirty="0">
                          <a:effectLst/>
                          <a:latin typeface="微软雅黑" panose="020B0503020204020204" pitchFamily="34" charset="-122"/>
                          <a:ea typeface="微软雅黑" panose="020B0503020204020204" pitchFamily="34" charset="-122"/>
                        </a:rPr>
                        <a:t>的访问控制，基本防火墙能力</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第二层次基于用户身份的访问控制，下一代防火墙支持，配合</a:t>
                      </a:r>
                      <a:r>
                        <a:rPr lang="en-US" altLang="zh-CN" sz="1200" u="none" strike="noStrike" dirty="0">
                          <a:effectLst/>
                          <a:latin typeface="微软雅黑" panose="020B0503020204020204" pitchFamily="34" charset="-122"/>
                          <a:ea typeface="微软雅黑" panose="020B0503020204020204" pitchFamily="34" charset="-122"/>
                        </a:rPr>
                        <a:t>AAA</a:t>
                      </a:r>
                      <a:r>
                        <a:rPr lang="zh-CN" altLang="en-US" sz="1200" u="none" strike="noStrike" dirty="0">
                          <a:effectLst/>
                          <a:latin typeface="微软雅黑" panose="020B0503020204020204" pitchFamily="34" charset="-122"/>
                          <a:ea typeface="微软雅黑" panose="020B0503020204020204" pitchFamily="34" charset="-122"/>
                        </a:rPr>
                        <a:t>系统使用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en-US" sz="1200" u="none" strike="noStrike" dirty="0">
                          <a:effectLst/>
                          <a:latin typeface="微软雅黑" panose="020B0503020204020204" pitchFamily="34" charset="-122"/>
                          <a:ea typeface="微软雅黑" panose="020B0503020204020204" pitchFamily="34" charset="-122"/>
                        </a:rPr>
                        <a:t>USG</a:t>
                      </a:r>
                      <a:r>
                        <a:rPr lang="zh-CN" altLang="en-US" sz="1200" u="none" strike="noStrike" dirty="0">
                          <a:effectLst/>
                          <a:latin typeface="微软雅黑" panose="020B0503020204020204" pitchFamily="34" charset="-122"/>
                          <a:ea typeface="微软雅黑" panose="020B0503020204020204" pitchFamily="34" charset="-122"/>
                        </a:rPr>
                        <a:t>防火墙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7"/>
                  </a:ext>
                </a:extLst>
              </a:tr>
              <a:tr h="380303">
                <a:tc vMerge="1">
                  <a:txBody>
                    <a:bodyPr/>
                    <a:lstStyle/>
                    <a:p>
                      <a:endParaRPr lang="zh-CN" altLang="en-US"/>
                    </a:p>
                  </a:txBody>
                  <a:tcPr/>
                </a:tc>
                <a:tc vMerge="1">
                  <a:txBody>
                    <a:bodyPr/>
                    <a:lstStyle/>
                    <a:p>
                      <a:endParaRPr lang="zh-CN" altLang="en-US"/>
                    </a:p>
                  </a:txBody>
                  <a:tcP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en-US" altLang="zh-CN" sz="1200" u="none" strike="noStrike" dirty="0">
                          <a:effectLst/>
                          <a:latin typeface="微软雅黑" panose="020B0503020204020204" pitchFamily="34" charset="-122"/>
                          <a:ea typeface="微软雅黑" panose="020B0503020204020204" pitchFamily="34" charset="-122"/>
                        </a:rPr>
                        <a:t>h)  </a:t>
                      </a:r>
                      <a:r>
                        <a:rPr lang="zh-CN" altLang="en-US" sz="1200" u="none" strike="noStrike" dirty="0">
                          <a:effectLst/>
                          <a:latin typeface="微软雅黑" panose="020B0503020204020204" pitchFamily="34" charset="-122"/>
                          <a:ea typeface="微软雅黑" panose="020B0503020204020204" pitchFamily="34" charset="-122"/>
                        </a:rPr>
                        <a:t>应限制具有拨号访问权限的用户数量。</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l" fontAlgn="ctr"/>
                      <a:r>
                        <a:rPr lang="zh-CN" altLang="en-US" sz="1200" u="none" strike="noStrike">
                          <a:effectLst/>
                          <a:latin typeface="微软雅黑" panose="020B0503020204020204" pitchFamily="34" charset="-122"/>
                          <a:ea typeface="微软雅黑" panose="020B0503020204020204" pitchFamily="34" charset="-122"/>
                        </a:rPr>
                        <a:t>拨号接入设备控制（可能包括</a:t>
                      </a:r>
                      <a:r>
                        <a:rPr lang="en-US" altLang="zh-CN" sz="1200" u="none" strike="noStrike">
                          <a:effectLst/>
                          <a:latin typeface="微软雅黑" panose="020B0503020204020204" pitchFamily="34" charset="-122"/>
                          <a:ea typeface="微软雅黑" panose="020B0503020204020204" pitchFamily="34" charset="-122"/>
                        </a:rPr>
                        <a:t>PPTP</a:t>
                      </a:r>
                      <a:r>
                        <a:rPr lang="zh-CN" altLang="en-US" sz="1200" u="none" strike="noStrike">
                          <a:effectLst/>
                          <a:latin typeface="微软雅黑" panose="020B0503020204020204" pitchFamily="34" charset="-122"/>
                          <a:ea typeface="微软雅黑" panose="020B0503020204020204" pitchFamily="34" charset="-122"/>
                        </a:rPr>
                        <a:t>等</a:t>
                      </a:r>
                      <a:r>
                        <a:rPr lang="en-US" altLang="zh-CN" sz="1200" u="none" strike="noStrike">
                          <a:effectLst/>
                          <a:latin typeface="微软雅黑" panose="020B0503020204020204" pitchFamily="34" charset="-122"/>
                          <a:ea typeface="微软雅黑" panose="020B0503020204020204" pitchFamily="34" charset="-122"/>
                        </a:rPr>
                        <a:t>VPN</a:t>
                      </a:r>
                      <a:r>
                        <a:rPr lang="zh-CN" altLang="en-US" sz="1200" u="none" strike="noStrike">
                          <a:effectLst/>
                          <a:latin typeface="微软雅黑" panose="020B0503020204020204" pitchFamily="34" charset="-122"/>
                          <a:ea typeface="微软雅黑" panose="020B0503020204020204" pitchFamily="34" charset="-122"/>
                        </a:rPr>
                        <a:t>方式）</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lvl1pPr marL="0" algn="l" defTabSz="914133" rtl="0" eaLnBrk="1" latinLnBrk="0" hangingPunct="1">
                        <a:defRPr sz="1800" kern="1200">
                          <a:solidFill>
                            <a:schemeClr val="dk1"/>
                          </a:solidFill>
                          <a:latin typeface="FrutigerNext LT Medium"/>
                          <a:ea typeface="华文细黑"/>
                          <a:cs typeface="宋体"/>
                        </a:defRPr>
                      </a:lvl1pPr>
                      <a:lvl2pPr marL="457067" algn="l" defTabSz="914133" rtl="0" eaLnBrk="1" latinLnBrk="0" hangingPunct="1">
                        <a:defRPr sz="1800" kern="1200">
                          <a:solidFill>
                            <a:schemeClr val="dk1"/>
                          </a:solidFill>
                          <a:latin typeface="FrutigerNext LT Medium"/>
                          <a:ea typeface="华文细黑"/>
                          <a:cs typeface="宋体"/>
                        </a:defRPr>
                      </a:lvl2pPr>
                      <a:lvl3pPr marL="914133" algn="l" defTabSz="914133" rtl="0" eaLnBrk="1" latinLnBrk="0" hangingPunct="1">
                        <a:defRPr sz="1800" kern="1200">
                          <a:solidFill>
                            <a:schemeClr val="dk1"/>
                          </a:solidFill>
                          <a:latin typeface="FrutigerNext LT Medium"/>
                          <a:ea typeface="华文细黑"/>
                          <a:cs typeface="宋体"/>
                        </a:defRPr>
                      </a:lvl3pPr>
                      <a:lvl4pPr marL="1371200" algn="l" defTabSz="914133" rtl="0" eaLnBrk="1" latinLnBrk="0" hangingPunct="1">
                        <a:defRPr sz="1800" kern="1200">
                          <a:solidFill>
                            <a:schemeClr val="dk1"/>
                          </a:solidFill>
                          <a:latin typeface="FrutigerNext LT Medium"/>
                          <a:ea typeface="华文细黑"/>
                          <a:cs typeface="宋体"/>
                        </a:defRPr>
                      </a:lvl4pPr>
                      <a:lvl5pPr marL="1828266" algn="l" defTabSz="914133" rtl="0" eaLnBrk="1" latinLnBrk="0" hangingPunct="1">
                        <a:defRPr sz="1800" kern="1200">
                          <a:solidFill>
                            <a:schemeClr val="dk1"/>
                          </a:solidFill>
                          <a:latin typeface="FrutigerNext LT Medium"/>
                          <a:ea typeface="华文细黑"/>
                          <a:cs typeface="宋体"/>
                        </a:defRPr>
                      </a:lvl5pPr>
                      <a:lvl6pPr marL="2285334" algn="l" defTabSz="914133" rtl="0" eaLnBrk="1" latinLnBrk="0" hangingPunct="1">
                        <a:defRPr sz="1800" kern="1200">
                          <a:solidFill>
                            <a:schemeClr val="dk1"/>
                          </a:solidFill>
                          <a:latin typeface="FrutigerNext LT Medium"/>
                          <a:ea typeface="华文细黑"/>
                          <a:cs typeface="宋体"/>
                        </a:defRPr>
                      </a:lvl6pPr>
                      <a:lvl7pPr marL="2742399" algn="l" defTabSz="914133" rtl="0" eaLnBrk="1" latinLnBrk="0" hangingPunct="1">
                        <a:defRPr sz="1800" kern="1200">
                          <a:solidFill>
                            <a:schemeClr val="dk1"/>
                          </a:solidFill>
                          <a:latin typeface="FrutigerNext LT Medium"/>
                          <a:ea typeface="华文细黑"/>
                          <a:cs typeface="宋体"/>
                        </a:defRPr>
                      </a:lvl7pPr>
                      <a:lvl8pPr marL="3199467" algn="l" defTabSz="914133" rtl="0" eaLnBrk="1" latinLnBrk="0" hangingPunct="1">
                        <a:defRPr sz="1800" kern="1200">
                          <a:solidFill>
                            <a:schemeClr val="dk1"/>
                          </a:solidFill>
                          <a:latin typeface="FrutigerNext LT Medium"/>
                          <a:ea typeface="华文细黑"/>
                          <a:cs typeface="宋体"/>
                        </a:defRPr>
                      </a:lvl8pPr>
                      <a:lvl9pPr marL="3656533" algn="l" defTabSz="914133" rtl="0" eaLnBrk="1" latinLnBrk="0" hangingPunct="1">
                        <a:defRPr sz="1800" kern="1200">
                          <a:solidFill>
                            <a:schemeClr val="dk1"/>
                          </a:solidFill>
                          <a:latin typeface="FrutigerNext LT Medium"/>
                          <a:ea typeface="华文细黑"/>
                          <a:cs typeface="宋体"/>
                        </a:defRPr>
                      </a:lvl9pPr>
                    </a:lstStyle>
                    <a:p>
                      <a:pPr algn="ctr" fontAlgn="ctr"/>
                      <a:r>
                        <a:rPr lang="en-US" sz="1200" u="none" strike="noStrike" dirty="0">
                          <a:effectLst/>
                          <a:latin typeface="微软雅黑" panose="020B0503020204020204" pitchFamily="34" charset="-122"/>
                          <a:ea typeface="微软雅黑" panose="020B0503020204020204" pitchFamily="34" charset="-122"/>
                        </a:rPr>
                        <a:t>USG</a:t>
                      </a:r>
                      <a:r>
                        <a:rPr lang="zh-CN" altLang="en-US" sz="1200" u="none" strike="noStrike" dirty="0">
                          <a:effectLst/>
                          <a:latin typeface="微软雅黑" panose="020B0503020204020204" pitchFamily="34" charset="-122"/>
                          <a:ea typeface="微软雅黑" panose="020B0503020204020204" pitchFamily="34" charset="-122"/>
                        </a:rPr>
                        <a:t>防火墙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7674427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3</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a:cs typeface="微软雅黑"/>
            </a:endParaRPr>
          </a:p>
        </p:txBody>
      </p:sp>
      <p:grpSp>
        <p:nvGrpSpPr>
          <p:cNvPr id="10" name="组合 9">
            <a:extLst>
              <a:ext uri="{FF2B5EF4-FFF2-40B4-BE49-F238E27FC236}">
                <a16:creationId xmlns:a16="http://schemas.microsoft.com/office/drawing/2014/main" id="{4FFB2059-DCBA-46EC-940A-CE2C9AA911F7}"/>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11" name="AutoShape 3">
              <a:extLst>
                <a:ext uri="{FF2B5EF4-FFF2-40B4-BE49-F238E27FC236}">
                  <a16:creationId xmlns:a16="http://schemas.microsoft.com/office/drawing/2014/main" id="{36A0B272-7F5C-4165-8762-80E9673E368E}"/>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a:extLst>
                <a:ext uri="{FF2B5EF4-FFF2-40B4-BE49-F238E27FC236}">
                  <a16:creationId xmlns:a16="http://schemas.microsoft.com/office/drawing/2014/main" id="{0A24A26C-C681-4450-BB3C-6BB321D13F83}"/>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747FCCF8-84EE-4823-8B31-D03FF61AA59D}"/>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D2841297-8C2A-4D56-974A-A1E134C78980}"/>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5CEF7316-864E-47B3-87FC-0DF550900223}"/>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F0D366A3-11EF-40D3-9B53-76846D9A997F}"/>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71E77D29-E151-4E04-93FF-9D4BE5157027}"/>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11">
              <a:extLst>
                <a:ext uri="{FF2B5EF4-FFF2-40B4-BE49-F238E27FC236}">
                  <a16:creationId xmlns:a16="http://schemas.microsoft.com/office/drawing/2014/main" id="{2FDDA35A-96CB-4380-A20E-61779455C7B2}"/>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2">
              <a:extLst>
                <a:ext uri="{FF2B5EF4-FFF2-40B4-BE49-F238E27FC236}">
                  <a16:creationId xmlns:a16="http://schemas.microsoft.com/office/drawing/2014/main" id="{4E3BDBBF-15BC-4EBD-AEBF-62885312F3E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20" name="表格 19">
            <a:extLst>
              <a:ext uri="{FF2B5EF4-FFF2-40B4-BE49-F238E27FC236}">
                <a16:creationId xmlns:a16="http://schemas.microsoft.com/office/drawing/2014/main" id="{4EA909A9-BA0A-470F-AEE5-9DB624FEEFB9}"/>
              </a:ext>
            </a:extLst>
          </p:cNvPr>
          <p:cNvGraphicFramePr>
            <a:graphicFrameLocks noGrp="1"/>
          </p:cNvGraphicFramePr>
          <p:nvPr>
            <p:extLst>
              <p:ext uri="{D42A27DB-BD31-4B8C-83A1-F6EECF244321}">
                <p14:modId xmlns:p14="http://schemas.microsoft.com/office/powerpoint/2010/main" val="2622289617"/>
              </p:ext>
            </p:extLst>
          </p:nvPr>
        </p:nvGraphicFramePr>
        <p:xfrm>
          <a:off x="181269" y="999694"/>
          <a:ext cx="7374023" cy="3361831"/>
        </p:xfrm>
        <a:graphic>
          <a:graphicData uri="http://schemas.openxmlformats.org/drawingml/2006/table">
            <a:tbl>
              <a:tblPr>
                <a:tableStyleId>{3C2FFA5D-87B4-456A-9821-1D502468CF0F}</a:tableStyleId>
              </a:tblPr>
              <a:tblGrid>
                <a:gridCol w="763886">
                  <a:extLst>
                    <a:ext uri="{9D8B030D-6E8A-4147-A177-3AD203B41FA5}">
                      <a16:colId xmlns:a16="http://schemas.microsoft.com/office/drawing/2014/main" val="20000"/>
                    </a:ext>
                  </a:extLst>
                </a:gridCol>
                <a:gridCol w="771358">
                  <a:extLst>
                    <a:ext uri="{9D8B030D-6E8A-4147-A177-3AD203B41FA5}">
                      <a16:colId xmlns:a16="http://schemas.microsoft.com/office/drawing/2014/main" val="20001"/>
                    </a:ext>
                  </a:extLst>
                </a:gridCol>
                <a:gridCol w="3266423">
                  <a:extLst>
                    <a:ext uri="{9D8B030D-6E8A-4147-A177-3AD203B41FA5}">
                      <a16:colId xmlns:a16="http://schemas.microsoft.com/office/drawing/2014/main" val="20002"/>
                    </a:ext>
                  </a:extLst>
                </a:gridCol>
                <a:gridCol w="1650603">
                  <a:extLst>
                    <a:ext uri="{9D8B030D-6E8A-4147-A177-3AD203B41FA5}">
                      <a16:colId xmlns:a16="http://schemas.microsoft.com/office/drawing/2014/main" val="20003"/>
                    </a:ext>
                  </a:extLst>
                </a:gridCol>
                <a:gridCol w="921753">
                  <a:extLst>
                    <a:ext uri="{9D8B030D-6E8A-4147-A177-3AD203B41FA5}">
                      <a16:colId xmlns:a16="http://schemas.microsoft.com/office/drawing/2014/main" val="20004"/>
                    </a:ext>
                  </a:extLst>
                </a:gridCol>
              </a:tblGrid>
              <a:tr h="359206">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407311">
                <a:tc rowSpan="6">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网络安全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4">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安全审计（</a:t>
                      </a:r>
                      <a:r>
                        <a:rPr lang="en-US" altLang="zh-CN" sz="1200" u="none" strike="noStrike" dirty="0">
                          <a:effectLst/>
                          <a:latin typeface="微软雅黑" panose="020B0503020204020204" pitchFamily="34" charset="-122"/>
                          <a:ea typeface="微软雅黑" panose="020B0503020204020204" pitchFamily="34" charset="-122"/>
                        </a:rPr>
                        <a:t>G3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应对网络系统中的网络设备运行状况、网络流量、用户行为等进行日志记录；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4">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技术点解析：</a:t>
                      </a:r>
                      <a:br>
                        <a:rPr lang="zh-CN" altLang="en-US" sz="1200" u="none" strike="noStrike">
                          <a:effectLst/>
                          <a:latin typeface="微软雅黑" panose="020B0503020204020204" pitchFamily="34" charset="-122"/>
                          <a:ea typeface="微软雅黑" panose="020B0503020204020204" pitchFamily="34" charset="-122"/>
                        </a:rPr>
                      </a:br>
                      <a:r>
                        <a:rPr lang="zh-CN" altLang="en-US" sz="1200" u="none" strike="noStrike">
                          <a:effectLst/>
                          <a:latin typeface="微软雅黑" panose="020B0503020204020204" pitchFamily="34" charset="-122"/>
                          <a:ea typeface="微软雅黑" panose="020B0503020204020204" pitchFamily="34" charset="-122"/>
                        </a:rPr>
                        <a:t>审计网络设备操作记录，提供有效展示，并确保日志安全存储。</a:t>
                      </a:r>
                      <a:br>
                        <a:rPr lang="zh-CN" altLang="en-US" sz="1200" u="none" strike="noStrike">
                          <a:effectLst/>
                          <a:latin typeface="微软雅黑" panose="020B0503020204020204" pitchFamily="34" charset="-122"/>
                          <a:ea typeface="微软雅黑" panose="020B0503020204020204" pitchFamily="34" charset="-122"/>
                        </a:rPr>
                      </a:br>
                      <a:r>
                        <a:rPr lang="zh-CN" altLang="en-US" sz="1200" u="none" strike="noStrike">
                          <a:effectLst/>
                          <a:latin typeface="微软雅黑" panose="020B0503020204020204" pitchFamily="34" charset="-122"/>
                          <a:ea typeface="微软雅黑" panose="020B0503020204020204" pitchFamily="34" charset="-122"/>
                        </a:rPr>
                        <a:t>应对方案：</a:t>
                      </a:r>
                      <a:br>
                        <a:rPr lang="zh-CN" altLang="en-US" sz="1200" u="none" strike="noStrike">
                          <a:effectLst/>
                          <a:latin typeface="微软雅黑" panose="020B0503020204020204" pitchFamily="34" charset="-122"/>
                          <a:ea typeface="微软雅黑" panose="020B0503020204020204" pitchFamily="34" charset="-122"/>
                        </a:rPr>
                      </a:br>
                      <a:r>
                        <a:rPr lang="zh-CN" altLang="en-US" sz="1200" u="none" strike="noStrike">
                          <a:effectLst/>
                          <a:latin typeface="微软雅黑" panose="020B0503020204020204" pitchFamily="34" charset="-122"/>
                          <a:ea typeface="微软雅黑" panose="020B0503020204020204" pitchFamily="34" charset="-122"/>
                        </a:rPr>
                        <a:t>通过流量分析系统、运维管理系统配合实现</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4">
                  <a:txBody>
                    <a:bodyPr/>
                    <a:lstStyle/>
                    <a:p>
                      <a:pPr algn="l" fontAlgn="ctr"/>
                      <a:r>
                        <a:rPr lang="en-US" altLang="zh-CN" sz="1200" u="none" strike="noStrike" dirty="0" err="1">
                          <a:solidFill>
                            <a:schemeClr val="tx1"/>
                          </a:solidFill>
                          <a:effectLst/>
                          <a:latin typeface="微软雅黑" panose="020B0503020204020204" pitchFamily="34" charset="-122"/>
                          <a:ea typeface="微软雅黑" panose="020B0503020204020204" pitchFamily="34" charset="-122"/>
                        </a:rPr>
                        <a:t>LogCenter</a:t>
                      </a:r>
                      <a:r>
                        <a:rPr lang="zh-CN" altLang="en-US" sz="1200" u="none" strike="noStrike" dirty="0">
                          <a:solidFill>
                            <a:schemeClr val="tx1"/>
                          </a:solidFill>
                          <a:effectLst/>
                          <a:latin typeface="微软雅黑" panose="020B0503020204020204" pitchFamily="34" charset="-122"/>
                          <a:ea typeface="微软雅黑" panose="020B0503020204020204" pitchFamily="34" charset="-122"/>
                        </a:rPr>
                        <a:t>、</a:t>
                      </a:r>
                      <a:r>
                        <a:rPr lang="en-US" altLang="zh-CN" sz="1200" u="none" strike="noStrike" dirty="0">
                          <a:solidFill>
                            <a:schemeClr val="tx1"/>
                          </a:solidFill>
                          <a:effectLst/>
                          <a:latin typeface="微软雅黑" panose="020B0503020204020204" pitchFamily="34" charset="-122"/>
                          <a:ea typeface="微软雅黑" panose="020B0503020204020204" pitchFamily="34" charset="-122"/>
                        </a:rPr>
                        <a:t>CIS</a:t>
                      </a:r>
                      <a:r>
                        <a:rPr lang="zh-CN" altLang="en-US" sz="1200" u="none" strike="noStrike" dirty="0">
                          <a:solidFill>
                            <a:schemeClr val="tx1"/>
                          </a:solidFill>
                          <a:effectLst/>
                          <a:latin typeface="微软雅黑" panose="020B0503020204020204" pitchFamily="34" charset="-122"/>
                          <a:ea typeface="微软雅黑" panose="020B0503020204020204" pitchFamily="34" charset="-122"/>
                        </a:rPr>
                        <a:t>、堡垒机、</a:t>
                      </a:r>
                      <a:r>
                        <a:rPr lang="en-US" altLang="zh-CN" sz="1200" u="none" strike="noStrike" dirty="0">
                          <a:solidFill>
                            <a:schemeClr val="tx1"/>
                          </a:solidFill>
                          <a:effectLst/>
                          <a:latin typeface="微软雅黑" panose="020B0503020204020204" pitchFamily="34" charset="-122"/>
                          <a:ea typeface="微软雅黑" panose="020B0503020204020204" pitchFamily="34" charset="-122"/>
                        </a:rPr>
                        <a:t>eSight</a:t>
                      </a:r>
                      <a:endParaRPr lang="en-US" altLang="zh-CN" sz="1200" b="0" i="0" u="none" strike="noStrike" dirty="0">
                        <a:solidFill>
                          <a:schemeClr val="tx1"/>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1"/>
                  </a:ext>
                </a:extLst>
              </a:tr>
              <a:tr h="560180">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审计记录应包括：事件的日期和时间、用户、事件类型、事件是否成功及其他与审计相关的信息；</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376499">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c)  </a:t>
                      </a:r>
                      <a:r>
                        <a:rPr lang="zh-CN" altLang="en-US" sz="1200" u="none" strike="noStrike" dirty="0">
                          <a:effectLst/>
                          <a:latin typeface="微软雅黑" panose="020B0503020204020204" pitchFamily="34" charset="-122"/>
                          <a:ea typeface="微软雅黑" panose="020B0503020204020204" pitchFamily="34" charset="-122"/>
                        </a:rPr>
                        <a:t>应能够根据记录数据进行分析，并生成审计报表；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381456">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d)  </a:t>
                      </a:r>
                      <a:r>
                        <a:rPr lang="zh-CN" altLang="en-US" sz="1200" u="none" strike="noStrike" dirty="0">
                          <a:effectLst/>
                          <a:latin typeface="微软雅黑" panose="020B0503020204020204" pitchFamily="34" charset="-122"/>
                          <a:ea typeface="微软雅黑" panose="020B0503020204020204" pitchFamily="34" charset="-122"/>
                        </a:rPr>
                        <a:t>应对审计记录进行保护，避免受到未预期的删除、修改或覆盖等。</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560180">
                <a:tc vMerge="1">
                  <a:txBody>
                    <a:bodyPr/>
                    <a:lstStyle/>
                    <a:p>
                      <a:endParaRPr lang="zh-CN" altLang="en-US"/>
                    </a:p>
                  </a:txBody>
                  <a:tcPr/>
                </a:tc>
                <a:tc row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边界完整性检查（</a:t>
                      </a:r>
                      <a:r>
                        <a:rPr lang="en-US" altLang="zh-CN" sz="1200" u="none" strike="noStrike" dirty="0">
                          <a:effectLst/>
                          <a:latin typeface="微软雅黑" panose="020B0503020204020204" pitchFamily="34" charset="-122"/>
                          <a:ea typeface="微软雅黑" panose="020B0503020204020204" pitchFamily="34" charset="-122"/>
                        </a:rPr>
                        <a:t>S3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应能够对非授权设备私自联到内部网络的行为进行检查，准确定出位置，并对其进行有效阻断；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接入认证、</a:t>
                      </a:r>
                      <a:r>
                        <a:rPr lang="en-US" altLang="zh-CN" sz="1200" u="none" strike="noStrike" dirty="0">
                          <a:effectLst/>
                          <a:latin typeface="微软雅黑" panose="020B0503020204020204" pitchFamily="34" charset="-122"/>
                          <a:ea typeface="微软雅黑" panose="020B0503020204020204" pitchFamily="34" charset="-122"/>
                        </a:rPr>
                        <a:t>IP/MAC</a:t>
                      </a:r>
                      <a:r>
                        <a:rPr lang="zh-CN" altLang="en-US" sz="1200" u="none" strike="noStrike" dirty="0">
                          <a:effectLst/>
                          <a:latin typeface="微软雅黑" panose="020B0503020204020204" pitchFamily="34" charset="-122"/>
                          <a:ea typeface="微软雅黑" panose="020B0503020204020204" pitchFamily="34" charset="-122"/>
                        </a:rPr>
                        <a:t>绑定</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en-US" altLang="zh-CN" sz="1200" b="1" u="none" strike="noStrike" dirty="0">
                          <a:solidFill>
                            <a:srgbClr val="FF0000"/>
                          </a:solidFill>
                          <a:effectLst/>
                          <a:latin typeface="微软雅黑" panose="020B0503020204020204" pitchFamily="34" charset="-122"/>
                          <a:ea typeface="微软雅黑" panose="020B0503020204020204" pitchFamily="34" charset="-122"/>
                        </a:rPr>
                        <a:t>Agile </a:t>
                      </a:r>
                      <a:r>
                        <a:rPr lang="en-US" altLang="zh-CN" sz="1200" b="1" u="none" strike="noStrike" dirty="0" err="1">
                          <a:solidFill>
                            <a:srgbClr val="FF0000"/>
                          </a:solidFill>
                          <a:effectLst/>
                          <a:latin typeface="微软雅黑" panose="020B0503020204020204" pitchFamily="34" charset="-122"/>
                          <a:ea typeface="微软雅黑" panose="020B0503020204020204" pitchFamily="34" charset="-122"/>
                        </a:rPr>
                        <a:t>Controller+USG</a:t>
                      </a:r>
                      <a:endParaRPr lang="en-US" sz="1200" b="1" i="0" u="none" strike="noStrike" dirty="0">
                        <a:solidFill>
                          <a:srgbClr val="FF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5"/>
                  </a:ext>
                </a:extLst>
              </a:tr>
              <a:tr h="716999">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应能够对内部网络用户私自联到外部网络的行为进行检查，准确定出位置，并对其进行有效阻断。</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防私接</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en-US" altLang="zh-CN" sz="1200" b="1" u="none" strike="noStrike" dirty="0">
                          <a:solidFill>
                            <a:srgbClr val="FF0000"/>
                          </a:solidFill>
                          <a:effectLst/>
                          <a:latin typeface="微软雅黑" panose="020B0503020204020204" pitchFamily="34" charset="-122"/>
                          <a:ea typeface="微软雅黑" panose="020B0503020204020204" pitchFamily="34" charset="-122"/>
                        </a:rPr>
                        <a:t>Agile </a:t>
                      </a:r>
                      <a:r>
                        <a:rPr lang="en-US" altLang="zh-CN" sz="1200" b="1" u="none" strike="noStrike" dirty="0" err="1">
                          <a:solidFill>
                            <a:srgbClr val="FF0000"/>
                          </a:solidFill>
                          <a:effectLst/>
                          <a:latin typeface="微软雅黑" panose="020B0503020204020204" pitchFamily="34" charset="-122"/>
                          <a:ea typeface="微软雅黑" panose="020B0503020204020204" pitchFamily="34" charset="-122"/>
                        </a:rPr>
                        <a:t>Controller+USG</a:t>
                      </a:r>
                      <a:endParaRPr lang="en-US" altLang="zh-CN" sz="1200" b="1" i="0" u="none" strike="noStrike" dirty="0">
                        <a:solidFill>
                          <a:srgbClr val="FF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2696608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4</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a:cs typeface="微软雅黑"/>
            </a:endParaRPr>
          </a:p>
        </p:txBody>
      </p:sp>
      <p:grpSp>
        <p:nvGrpSpPr>
          <p:cNvPr id="10" name="组合 9">
            <a:extLst>
              <a:ext uri="{FF2B5EF4-FFF2-40B4-BE49-F238E27FC236}">
                <a16:creationId xmlns:a16="http://schemas.microsoft.com/office/drawing/2014/main" id="{4FFB2059-DCBA-46EC-940A-CE2C9AA911F7}"/>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11" name="AutoShape 3">
              <a:extLst>
                <a:ext uri="{FF2B5EF4-FFF2-40B4-BE49-F238E27FC236}">
                  <a16:creationId xmlns:a16="http://schemas.microsoft.com/office/drawing/2014/main" id="{36A0B272-7F5C-4165-8762-80E9673E368E}"/>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a:extLst>
                <a:ext uri="{FF2B5EF4-FFF2-40B4-BE49-F238E27FC236}">
                  <a16:creationId xmlns:a16="http://schemas.microsoft.com/office/drawing/2014/main" id="{0A24A26C-C681-4450-BB3C-6BB321D13F83}"/>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747FCCF8-84EE-4823-8B31-D03FF61AA59D}"/>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D2841297-8C2A-4D56-974A-A1E134C78980}"/>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5CEF7316-864E-47B3-87FC-0DF550900223}"/>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F0D366A3-11EF-40D3-9B53-76846D9A997F}"/>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71E77D29-E151-4E04-93FF-9D4BE5157027}"/>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11">
              <a:extLst>
                <a:ext uri="{FF2B5EF4-FFF2-40B4-BE49-F238E27FC236}">
                  <a16:creationId xmlns:a16="http://schemas.microsoft.com/office/drawing/2014/main" id="{2FDDA35A-96CB-4380-A20E-61779455C7B2}"/>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2">
              <a:extLst>
                <a:ext uri="{FF2B5EF4-FFF2-40B4-BE49-F238E27FC236}">
                  <a16:creationId xmlns:a16="http://schemas.microsoft.com/office/drawing/2014/main" id="{4E3BDBBF-15BC-4EBD-AEBF-62885312F3E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20" name="表格 19">
            <a:extLst>
              <a:ext uri="{FF2B5EF4-FFF2-40B4-BE49-F238E27FC236}">
                <a16:creationId xmlns:a16="http://schemas.microsoft.com/office/drawing/2014/main" id="{995E2848-311D-4CD5-98F0-9C7D58B5FBFD}"/>
              </a:ext>
            </a:extLst>
          </p:cNvPr>
          <p:cNvGraphicFramePr>
            <a:graphicFrameLocks noGrp="1"/>
          </p:cNvGraphicFramePr>
          <p:nvPr>
            <p:extLst>
              <p:ext uri="{D42A27DB-BD31-4B8C-83A1-F6EECF244321}">
                <p14:modId xmlns:p14="http://schemas.microsoft.com/office/powerpoint/2010/main" val="3004118172"/>
              </p:ext>
            </p:extLst>
          </p:nvPr>
        </p:nvGraphicFramePr>
        <p:xfrm>
          <a:off x="228600" y="977900"/>
          <a:ext cx="7244763" cy="2884573"/>
        </p:xfrm>
        <a:graphic>
          <a:graphicData uri="http://schemas.openxmlformats.org/drawingml/2006/table">
            <a:tbl>
              <a:tblPr>
                <a:tableStyleId>{3C2FFA5D-87B4-456A-9821-1D502468CF0F}</a:tableStyleId>
              </a:tblPr>
              <a:tblGrid>
                <a:gridCol w="610347">
                  <a:extLst>
                    <a:ext uri="{9D8B030D-6E8A-4147-A177-3AD203B41FA5}">
                      <a16:colId xmlns:a16="http://schemas.microsoft.com/office/drawing/2014/main" val="20000"/>
                    </a:ext>
                  </a:extLst>
                </a:gridCol>
                <a:gridCol w="913653">
                  <a:extLst>
                    <a:ext uri="{9D8B030D-6E8A-4147-A177-3AD203B41FA5}">
                      <a16:colId xmlns:a16="http://schemas.microsoft.com/office/drawing/2014/main" val="20001"/>
                    </a:ext>
                  </a:extLst>
                </a:gridCol>
                <a:gridCol w="3276600">
                  <a:extLst>
                    <a:ext uri="{9D8B030D-6E8A-4147-A177-3AD203B41FA5}">
                      <a16:colId xmlns:a16="http://schemas.microsoft.com/office/drawing/2014/main" val="20002"/>
                    </a:ext>
                  </a:extLst>
                </a:gridCol>
                <a:gridCol w="1526007">
                  <a:extLst>
                    <a:ext uri="{9D8B030D-6E8A-4147-A177-3AD203B41FA5}">
                      <a16:colId xmlns:a16="http://schemas.microsoft.com/office/drawing/2014/main" val="20003"/>
                    </a:ext>
                  </a:extLst>
                </a:gridCol>
                <a:gridCol w="918156">
                  <a:extLst>
                    <a:ext uri="{9D8B030D-6E8A-4147-A177-3AD203B41FA5}">
                      <a16:colId xmlns:a16="http://schemas.microsoft.com/office/drawing/2014/main" val="20004"/>
                    </a:ext>
                  </a:extLst>
                </a:gridCol>
              </a:tblGrid>
              <a:tr h="381000">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745222">
                <a:tc rowSpan="4">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网络安全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入侵防范（</a:t>
                      </a:r>
                      <a:r>
                        <a:rPr lang="en-US" sz="1200" u="none" strike="noStrike" dirty="0">
                          <a:effectLst/>
                          <a:latin typeface="微软雅黑" panose="020B0503020204020204" pitchFamily="34" charset="-122"/>
                          <a:ea typeface="微软雅黑" panose="020B0503020204020204" pitchFamily="34" charset="-122"/>
                        </a:rPr>
                        <a:t>G3）</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应在网络边界处监视以下攻击行为：端口扫描、强力攻击、木马后门攻击、拒绝服务攻击、缓冲区溢出攻击、</a:t>
                      </a:r>
                      <a:r>
                        <a:rPr lang="en-US" altLang="zh-CN" sz="1200" u="none" strike="noStrike" dirty="0">
                          <a:effectLst/>
                          <a:latin typeface="微软雅黑" panose="020B0503020204020204" pitchFamily="34" charset="-122"/>
                          <a:ea typeface="微软雅黑" panose="020B0503020204020204" pitchFamily="34" charset="-122"/>
                        </a:rPr>
                        <a:t>IP </a:t>
                      </a:r>
                      <a:r>
                        <a:rPr lang="zh-CN" altLang="en-US" sz="1200" u="none" strike="noStrike" dirty="0">
                          <a:effectLst/>
                          <a:latin typeface="微软雅黑" panose="020B0503020204020204" pitchFamily="34" charset="-122"/>
                          <a:ea typeface="微软雅黑" panose="020B0503020204020204" pitchFamily="34" charset="-122"/>
                        </a:rPr>
                        <a:t>碎片攻击和网络蠕虫攻击等；</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2">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攻击检测和防御</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2">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NIP</a:t>
                      </a:r>
                      <a:r>
                        <a:rPr lang="zh-CN" altLang="en-US" sz="1200" u="none" strike="noStrike" dirty="0">
                          <a:effectLst/>
                          <a:latin typeface="微软雅黑" panose="020B0503020204020204" pitchFamily="34" charset="-122"/>
                          <a:ea typeface="微软雅黑" panose="020B0503020204020204" pitchFamily="34" charset="-122"/>
                        </a:rPr>
                        <a:t>、</a:t>
                      </a:r>
                      <a:r>
                        <a:rPr lang="en-US" altLang="zh-CN" sz="1200" u="none" strike="noStrike" dirty="0">
                          <a:effectLst/>
                          <a:latin typeface="微软雅黑" panose="020B0503020204020204" pitchFamily="34" charset="-122"/>
                          <a:ea typeface="微软雅黑" panose="020B0503020204020204" pitchFamily="34" charset="-122"/>
                        </a:rPr>
                        <a:t>USG</a:t>
                      </a:r>
                      <a:r>
                        <a:rPr lang="zh-CN" altLang="en-US" sz="1200" u="none" strike="noStrike" dirty="0">
                          <a:effectLst/>
                          <a:latin typeface="微软雅黑" panose="020B0503020204020204" pitchFamily="34" charset="-122"/>
                          <a:ea typeface="微软雅黑" panose="020B0503020204020204" pitchFamily="34" charset="-122"/>
                        </a:rPr>
                        <a:t>、</a:t>
                      </a:r>
                      <a:r>
                        <a:rPr lang="en-US" altLang="zh-CN" sz="1200" u="none" strike="noStrike" dirty="0">
                          <a:effectLst/>
                          <a:latin typeface="微软雅黑" panose="020B0503020204020204" pitchFamily="34" charset="-122"/>
                          <a:ea typeface="微软雅黑" panose="020B0503020204020204" pitchFamily="34" charset="-122"/>
                        </a:rPr>
                        <a:t>eSight</a:t>
                      </a:r>
                      <a:r>
                        <a:rPr lang="zh-CN" altLang="en-US" sz="1200" u="none" strike="noStrike" dirty="0">
                          <a:effectLst/>
                          <a:latin typeface="微软雅黑" panose="020B0503020204020204" pitchFamily="34" charset="-122"/>
                          <a:ea typeface="微软雅黑" panose="020B0503020204020204" pitchFamily="34" charset="-122"/>
                        </a:rPr>
                        <a:t>、</a:t>
                      </a:r>
                      <a:r>
                        <a:rPr lang="en-US" altLang="zh-CN" sz="1200" u="none" strike="noStrike" dirty="0" err="1">
                          <a:effectLst/>
                          <a:latin typeface="微软雅黑" panose="020B0503020204020204" pitchFamily="34" charset="-122"/>
                          <a:ea typeface="微软雅黑" panose="020B0503020204020204" pitchFamily="34" charset="-122"/>
                        </a:rPr>
                        <a:t>LogCenter</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1"/>
                  </a:ext>
                </a:extLst>
              </a:tr>
              <a:tr h="66175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当检测到攻击行为时，记录攻击源 </a:t>
                      </a:r>
                      <a:r>
                        <a:rPr lang="en-US" altLang="zh-CN" sz="1200" u="none" strike="noStrike" dirty="0">
                          <a:effectLst/>
                          <a:latin typeface="微软雅黑" panose="020B0503020204020204" pitchFamily="34" charset="-122"/>
                          <a:ea typeface="微软雅黑" panose="020B0503020204020204" pitchFamily="34" charset="-122"/>
                        </a:rPr>
                        <a:t>IP </a:t>
                      </a:r>
                      <a:r>
                        <a:rPr lang="zh-CN" altLang="en-US" sz="1200" u="none" strike="noStrike" dirty="0">
                          <a:effectLst/>
                          <a:latin typeface="微软雅黑" panose="020B0503020204020204" pitchFamily="34" charset="-122"/>
                          <a:ea typeface="微软雅黑" panose="020B0503020204020204" pitchFamily="34" charset="-122"/>
                        </a:rPr>
                        <a:t>、攻击类型、攻击目的、攻击时间，在发生严重入侵事件时应提供报警。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655034">
                <a:tc vMerge="1">
                  <a:txBody>
                    <a:bodyPr/>
                    <a:lstStyle/>
                    <a:p>
                      <a:endParaRPr lang="zh-CN" altLang="en-US"/>
                    </a:p>
                  </a:txBody>
                  <a:tcPr/>
                </a:tc>
                <a:tc row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恶意代码防范（</a:t>
                      </a:r>
                      <a:r>
                        <a:rPr lang="en-US" altLang="zh-CN" sz="1200" u="none" strike="noStrike" dirty="0">
                          <a:effectLst/>
                          <a:latin typeface="微软雅黑" panose="020B0503020204020204" pitchFamily="34" charset="-122"/>
                          <a:ea typeface="微软雅黑" panose="020B0503020204020204" pitchFamily="34" charset="-122"/>
                        </a:rPr>
                        <a:t>G3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应在网络边界处对恶意代码进行检测和清除；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攻击、病毒检测和防御</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2">
                  <a:txBody>
                    <a:bodyPr/>
                    <a:lstStyle/>
                    <a:p>
                      <a:pPr algn="l" fontAlgn="ctr"/>
                      <a:r>
                        <a:rPr lang="en-US" sz="1200" u="none" strike="noStrike" dirty="0">
                          <a:effectLst/>
                          <a:latin typeface="微软雅黑" panose="020B0503020204020204" pitchFamily="34" charset="-122"/>
                          <a:ea typeface="微软雅黑" panose="020B0503020204020204" pitchFamily="34" charset="-122"/>
                        </a:rPr>
                        <a:t>NIP</a:t>
                      </a:r>
                      <a:r>
                        <a:rPr lang="zh-CN" altLang="en-US" sz="1200" u="none" strike="noStrike" dirty="0">
                          <a:effectLst/>
                          <a:latin typeface="微软雅黑" panose="020B0503020204020204" pitchFamily="34" charset="-122"/>
                          <a:ea typeface="微软雅黑" panose="020B0503020204020204" pitchFamily="34" charset="-122"/>
                        </a:rPr>
                        <a:t>、</a:t>
                      </a:r>
                      <a:r>
                        <a:rPr lang="en-US" altLang="zh-CN" sz="1200" u="none" strike="noStrike" dirty="0">
                          <a:effectLst/>
                          <a:latin typeface="微软雅黑" panose="020B0503020204020204" pitchFamily="34" charset="-122"/>
                          <a:ea typeface="微软雅黑" panose="020B0503020204020204" pitchFamily="34" charset="-122"/>
                        </a:rPr>
                        <a:t>USG</a:t>
                      </a:r>
                      <a:r>
                        <a:rPr lang="zh-CN" altLang="en-US" sz="1200" u="none" strike="noStrike" dirty="0">
                          <a:effectLst/>
                          <a:latin typeface="微软雅黑" panose="020B0503020204020204" pitchFamily="34" charset="-122"/>
                          <a:ea typeface="微软雅黑" panose="020B0503020204020204" pitchFamily="34" charset="-122"/>
                        </a:rPr>
                        <a:t>、</a:t>
                      </a:r>
                      <a:endParaRPr lang="en-US" altLang="zh-CN" sz="1200" u="none" strike="noStrike" dirty="0">
                        <a:effectLst/>
                        <a:latin typeface="微软雅黑" panose="020B0503020204020204" pitchFamily="34" charset="-122"/>
                        <a:ea typeface="微软雅黑" panose="020B0503020204020204" pitchFamily="34" charset="-122"/>
                      </a:endParaRPr>
                    </a:p>
                    <a:p>
                      <a:pPr algn="l" fontAlgn="ctr"/>
                      <a:r>
                        <a:rPr lang="en-US" altLang="zh-CN" sz="1200" u="none" strike="noStrike" dirty="0">
                          <a:solidFill>
                            <a:srgbClr val="FF0000"/>
                          </a:solidFill>
                          <a:effectLst/>
                          <a:latin typeface="微软雅黑" panose="020B0503020204020204" pitchFamily="34" charset="-122"/>
                          <a:ea typeface="微软雅黑" panose="020B0503020204020204" pitchFamily="34" charset="-122"/>
                        </a:rPr>
                        <a:t>FireHunter</a:t>
                      </a:r>
                      <a:endParaRPr lang="en-US" sz="1200" b="1" u="none" strike="noStrike" dirty="0">
                        <a:solidFill>
                          <a:srgbClr val="FF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3"/>
                  </a:ext>
                </a:extLst>
              </a:tr>
              <a:tr h="441562">
                <a:tc vMerge="1">
                  <a:txBody>
                    <a:bodyPr/>
                    <a:lstStyle/>
                    <a:p>
                      <a:endParaRPr lang="zh-CN" altLang="en-US"/>
                    </a:p>
                  </a:txBody>
                  <a:tcPr/>
                </a:tc>
                <a:tc vMerge="1">
                  <a:txBody>
                    <a:bodyPr/>
                    <a:lstStyle/>
                    <a:p>
                      <a:endParaRPr lang="zh-CN" altLang="en-US"/>
                    </a:p>
                  </a:txBody>
                  <a:tcPr/>
                </a:tc>
                <a:tc>
                  <a:txBody>
                    <a:bodyPr/>
                    <a:lstStyle/>
                    <a:p>
                      <a:pPr algn="l" fontAlgn="ctr"/>
                      <a:r>
                        <a:rPr lang="en-US" altLang="zh-CN" sz="1100" u="none" strike="noStrike" dirty="0">
                          <a:effectLst/>
                          <a:latin typeface="微软雅黑" panose="020B0503020204020204" pitchFamily="34" charset="-122"/>
                          <a:ea typeface="微软雅黑" panose="020B0503020204020204" pitchFamily="34" charset="-122"/>
                        </a:rPr>
                        <a:t>b)  </a:t>
                      </a:r>
                      <a:r>
                        <a:rPr lang="zh-CN" altLang="en-US" sz="1100" u="none" strike="noStrike" dirty="0">
                          <a:effectLst/>
                          <a:latin typeface="微软雅黑" panose="020B0503020204020204" pitchFamily="34" charset="-122"/>
                          <a:ea typeface="微软雅黑" panose="020B0503020204020204" pitchFamily="34" charset="-122"/>
                        </a:rPr>
                        <a:t>应维护恶意代码库的升级和检测系统的更新。</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100" u="none" strike="noStrike" dirty="0">
                          <a:effectLst/>
                          <a:latin typeface="微软雅黑" panose="020B0503020204020204" pitchFamily="34" charset="-122"/>
                          <a:ea typeface="微软雅黑" panose="020B0503020204020204" pitchFamily="34" charset="-122"/>
                        </a:rPr>
                        <a:t>定期升级特征库</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2019390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5</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a:cs typeface="微软雅黑"/>
            </a:endParaRPr>
          </a:p>
        </p:txBody>
      </p:sp>
      <p:grpSp>
        <p:nvGrpSpPr>
          <p:cNvPr id="10" name="组合 9">
            <a:extLst>
              <a:ext uri="{FF2B5EF4-FFF2-40B4-BE49-F238E27FC236}">
                <a16:creationId xmlns:a16="http://schemas.microsoft.com/office/drawing/2014/main" id="{4FFB2059-DCBA-46EC-940A-CE2C9AA911F7}"/>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11" name="AutoShape 3">
              <a:extLst>
                <a:ext uri="{FF2B5EF4-FFF2-40B4-BE49-F238E27FC236}">
                  <a16:creationId xmlns:a16="http://schemas.microsoft.com/office/drawing/2014/main" id="{36A0B272-7F5C-4165-8762-80E9673E368E}"/>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a:extLst>
                <a:ext uri="{FF2B5EF4-FFF2-40B4-BE49-F238E27FC236}">
                  <a16:creationId xmlns:a16="http://schemas.microsoft.com/office/drawing/2014/main" id="{0A24A26C-C681-4450-BB3C-6BB321D13F83}"/>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747FCCF8-84EE-4823-8B31-D03FF61AA59D}"/>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D2841297-8C2A-4D56-974A-A1E134C78980}"/>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5CEF7316-864E-47B3-87FC-0DF550900223}"/>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F0D366A3-11EF-40D3-9B53-76846D9A997F}"/>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71E77D29-E151-4E04-93FF-9D4BE5157027}"/>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11">
              <a:extLst>
                <a:ext uri="{FF2B5EF4-FFF2-40B4-BE49-F238E27FC236}">
                  <a16:creationId xmlns:a16="http://schemas.microsoft.com/office/drawing/2014/main" id="{2FDDA35A-96CB-4380-A20E-61779455C7B2}"/>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2">
              <a:extLst>
                <a:ext uri="{FF2B5EF4-FFF2-40B4-BE49-F238E27FC236}">
                  <a16:creationId xmlns:a16="http://schemas.microsoft.com/office/drawing/2014/main" id="{4E3BDBBF-15BC-4EBD-AEBF-62885312F3E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20" name="表格 19">
            <a:extLst>
              <a:ext uri="{FF2B5EF4-FFF2-40B4-BE49-F238E27FC236}">
                <a16:creationId xmlns:a16="http://schemas.microsoft.com/office/drawing/2014/main" id="{2DA89EAA-62D1-4177-A921-ECD8EE809E5B}"/>
              </a:ext>
            </a:extLst>
          </p:cNvPr>
          <p:cNvGraphicFramePr>
            <a:graphicFrameLocks noGrp="1"/>
          </p:cNvGraphicFramePr>
          <p:nvPr>
            <p:extLst>
              <p:ext uri="{D42A27DB-BD31-4B8C-83A1-F6EECF244321}">
                <p14:modId xmlns:p14="http://schemas.microsoft.com/office/powerpoint/2010/main" val="3046414197"/>
              </p:ext>
            </p:extLst>
          </p:nvPr>
        </p:nvGraphicFramePr>
        <p:xfrm>
          <a:off x="248387" y="977900"/>
          <a:ext cx="7224975" cy="3586614"/>
        </p:xfrm>
        <a:graphic>
          <a:graphicData uri="http://schemas.openxmlformats.org/drawingml/2006/table">
            <a:tbl>
              <a:tblPr>
                <a:tableStyleId>{3C2FFA5D-87B4-456A-9821-1D502468CF0F}</a:tableStyleId>
              </a:tblPr>
              <a:tblGrid>
                <a:gridCol w="769876">
                  <a:extLst>
                    <a:ext uri="{9D8B030D-6E8A-4147-A177-3AD203B41FA5}">
                      <a16:colId xmlns:a16="http://schemas.microsoft.com/office/drawing/2014/main" val="20000"/>
                    </a:ext>
                  </a:extLst>
                </a:gridCol>
                <a:gridCol w="734337">
                  <a:extLst>
                    <a:ext uri="{9D8B030D-6E8A-4147-A177-3AD203B41FA5}">
                      <a16:colId xmlns:a16="http://schemas.microsoft.com/office/drawing/2014/main" val="20001"/>
                    </a:ext>
                  </a:extLst>
                </a:gridCol>
                <a:gridCol w="3137196">
                  <a:extLst>
                    <a:ext uri="{9D8B030D-6E8A-4147-A177-3AD203B41FA5}">
                      <a16:colId xmlns:a16="http://schemas.microsoft.com/office/drawing/2014/main" val="20002"/>
                    </a:ext>
                  </a:extLst>
                </a:gridCol>
                <a:gridCol w="1494563">
                  <a:extLst>
                    <a:ext uri="{9D8B030D-6E8A-4147-A177-3AD203B41FA5}">
                      <a16:colId xmlns:a16="http://schemas.microsoft.com/office/drawing/2014/main" val="20003"/>
                    </a:ext>
                  </a:extLst>
                </a:gridCol>
                <a:gridCol w="1089003">
                  <a:extLst>
                    <a:ext uri="{9D8B030D-6E8A-4147-A177-3AD203B41FA5}">
                      <a16:colId xmlns:a16="http://schemas.microsoft.com/office/drawing/2014/main" val="20004"/>
                    </a:ext>
                  </a:extLst>
                </a:gridCol>
              </a:tblGrid>
              <a:tr h="420634">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294087">
                <a:tc rowSpan="8">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网络安全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8">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网络设备防护（</a:t>
                      </a:r>
                      <a:r>
                        <a:rPr lang="en-US" altLang="zh-CN" sz="1200" u="none" strike="noStrike" dirty="0">
                          <a:effectLst/>
                          <a:latin typeface="微软雅黑" panose="020B0503020204020204" pitchFamily="34" charset="-122"/>
                          <a:ea typeface="微软雅黑" panose="020B0503020204020204" pitchFamily="34" charset="-122"/>
                        </a:rPr>
                        <a:t>G3</a:t>
                      </a:r>
                      <a:r>
                        <a:rPr lang="zh-CN" altLang="en-US" sz="1200" u="none" strike="noStrike" dirty="0">
                          <a:effectLst/>
                          <a:latin typeface="微软雅黑" panose="020B0503020204020204" pitchFamily="34" charset="-122"/>
                          <a:ea typeface="微软雅黑" panose="020B0503020204020204" pitchFamily="34" charset="-122"/>
                        </a:rPr>
                        <a:t>）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应对登录网络设备的用户进行身份鉴别；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网络运维人员身份管理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8">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网络设备安全策略控制设定</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1"/>
                  </a:ext>
                </a:extLst>
              </a:tr>
              <a:tr h="30745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b)  </a:t>
                      </a:r>
                      <a:r>
                        <a:rPr lang="zh-CN" altLang="en-US" sz="1200" u="none" strike="noStrike">
                          <a:effectLst/>
                          <a:latin typeface="微软雅黑" panose="020B0503020204020204" pitchFamily="34" charset="-122"/>
                          <a:ea typeface="微软雅黑" panose="020B0503020204020204" pitchFamily="34" charset="-122"/>
                        </a:rPr>
                        <a:t>应对网络设备的管理员登录地址进行限制；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en-US" sz="1200" u="none" strike="noStrike">
                          <a:effectLst/>
                          <a:latin typeface="微软雅黑" panose="020B0503020204020204" pitchFamily="34" charset="-122"/>
                          <a:ea typeface="微软雅黑" panose="020B0503020204020204" pitchFamily="34" charset="-122"/>
                        </a:rPr>
                        <a:t>ACL、</a:t>
                      </a:r>
                      <a:r>
                        <a:rPr lang="zh-CN" altLang="en-US" sz="1200" u="none" strike="noStrike">
                          <a:effectLst/>
                          <a:latin typeface="微软雅黑" panose="020B0503020204020204" pitchFamily="34" charset="-122"/>
                          <a:ea typeface="微软雅黑" panose="020B0503020204020204" pitchFamily="34" charset="-122"/>
                        </a:rPr>
                        <a:t>安全策略</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extLst>
                  <a:ext uri="{0D108BD9-81ED-4DB2-BD59-A6C34878D82A}">
                    <a16:rowId xmlns:a16="http://schemas.microsoft.com/office/drawing/2014/main" val="10002"/>
                  </a:ext>
                </a:extLst>
              </a:tr>
              <a:tr h="30745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c)  </a:t>
                      </a:r>
                      <a:r>
                        <a:rPr lang="zh-CN" altLang="en-US" sz="1200" u="none" strike="noStrike">
                          <a:effectLst/>
                          <a:latin typeface="微软雅黑" panose="020B0503020204020204" pitchFamily="34" charset="-122"/>
                          <a:ea typeface="微软雅黑" panose="020B0503020204020204" pitchFamily="34" charset="-122"/>
                        </a:rPr>
                        <a:t>网络设备用户的标识应唯一；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堡垒机做双因素认证</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extLst>
                  <a:ext uri="{0D108BD9-81ED-4DB2-BD59-A6C34878D82A}">
                    <a16:rowId xmlns:a16="http://schemas.microsoft.com/office/drawing/2014/main" val="10003"/>
                  </a:ext>
                </a:extLst>
              </a:tr>
              <a:tr h="461629">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d)  </a:t>
                      </a:r>
                      <a:r>
                        <a:rPr lang="zh-CN" altLang="en-US" sz="1200" u="none" strike="noStrike" dirty="0">
                          <a:effectLst/>
                          <a:latin typeface="微软雅黑" panose="020B0503020204020204" pitchFamily="34" charset="-122"/>
                          <a:ea typeface="微软雅黑" panose="020B0503020204020204" pitchFamily="34" charset="-122"/>
                        </a:rPr>
                        <a:t>主要网络设备应对同一用户选择两种或两种以上组合的鉴别技术来进行身份鉴别；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堡垒机做双因素认证</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extLst>
                  <a:ext uri="{0D108BD9-81ED-4DB2-BD59-A6C34878D82A}">
                    <a16:rowId xmlns:a16="http://schemas.microsoft.com/office/drawing/2014/main" val="10004"/>
                  </a:ext>
                </a:extLst>
              </a:tr>
              <a:tr h="447388">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e)  </a:t>
                      </a:r>
                      <a:r>
                        <a:rPr lang="zh-CN" altLang="en-US" sz="1200" u="none" strike="noStrike" dirty="0">
                          <a:effectLst/>
                          <a:latin typeface="微软雅黑" panose="020B0503020204020204" pitchFamily="34" charset="-122"/>
                          <a:ea typeface="微软雅黑" panose="020B0503020204020204" pitchFamily="34" charset="-122"/>
                        </a:rPr>
                        <a:t>身份鉴别信息应具有不易被冒用的特点，口令应有复杂度要求并定期更换；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设置复杂口令</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extLst>
                  <a:ext uri="{0D108BD9-81ED-4DB2-BD59-A6C34878D82A}">
                    <a16:rowId xmlns:a16="http://schemas.microsoft.com/office/drawing/2014/main" val="10005"/>
                  </a:ext>
                </a:extLst>
              </a:tr>
              <a:tr h="510968">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f)  </a:t>
                      </a:r>
                      <a:r>
                        <a:rPr lang="zh-CN" altLang="en-US" sz="1200" u="none" strike="noStrike" dirty="0">
                          <a:effectLst/>
                          <a:latin typeface="微软雅黑" panose="020B0503020204020204" pitchFamily="34" charset="-122"/>
                          <a:ea typeface="微软雅黑" panose="020B0503020204020204" pitchFamily="34" charset="-122"/>
                        </a:rPr>
                        <a:t>应具有登录失败处理功能，可采取结束会话、限制非法登录次数和当网络登录连接超时自动退出等措施；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设置策略控制非法登录次数和超时退出</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extLst>
                  <a:ext uri="{0D108BD9-81ED-4DB2-BD59-A6C34878D82A}">
                    <a16:rowId xmlns:a16="http://schemas.microsoft.com/office/drawing/2014/main" val="10006"/>
                  </a:ext>
                </a:extLst>
              </a:tr>
              <a:tr h="403516">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g)  </a:t>
                      </a:r>
                      <a:r>
                        <a:rPr lang="zh-CN" altLang="en-US" sz="1200" u="none" strike="noStrike" dirty="0">
                          <a:effectLst/>
                          <a:latin typeface="微软雅黑" panose="020B0503020204020204" pitchFamily="34" charset="-122"/>
                          <a:ea typeface="微软雅黑" panose="020B0503020204020204" pitchFamily="34" charset="-122"/>
                        </a:rPr>
                        <a:t>当对网络设备进行远程管理时，应采取必要措施防止鉴别信息在网络传输过程中被窃听；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远程管理使用加密协议，如</a:t>
                      </a:r>
                      <a:r>
                        <a:rPr lang="en-US" altLang="zh-CN" sz="1200" u="none" strike="noStrike" dirty="0">
                          <a:effectLst/>
                          <a:latin typeface="微软雅黑" panose="020B0503020204020204" pitchFamily="34" charset="-122"/>
                          <a:ea typeface="微软雅黑" panose="020B0503020204020204" pitchFamily="34" charset="-122"/>
                        </a:rPr>
                        <a:t>SSH</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extLst>
                  <a:ext uri="{0D108BD9-81ED-4DB2-BD59-A6C34878D82A}">
                    <a16:rowId xmlns:a16="http://schemas.microsoft.com/office/drawing/2014/main" val="10007"/>
                  </a:ext>
                </a:extLst>
              </a:tr>
              <a:tr h="30745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h)  </a:t>
                      </a:r>
                      <a:r>
                        <a:rPr lang="zh-CN" altLang="en-US" sz="1200" u="none" strike="noStrike">
                          <a:effectLst/>
                          <a:latin typeface="微软雅黑" panose="020B0503020204020204" pitchFamily="34" charset="-122"/>
                          <a:ea typeface="微软雅黑" panose="020B0503020204020204" pitchFamily="34" charset="-122"/>
                        </a:rPr>
                        <a:t>应实现设备特权用户的权限分离。</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设备上设置用户权限</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vMerge="1">
                  <a:txBody>
                    <a:bodyPr/>
                    <a:lstStyle/>
                    <a:p>
                      <a:endParaRPr lang="zh-CN" altLang="en-US"/>
                    </a:p>
                  </a:txBody>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21487117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3999" cy="514502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0" y="0"/>
            <a:ext cx="9144000" cy="5145024"/>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p:nvPr/>
        </p:nvSpPr>
        <p:spPr>
          <a:xfrm>
            <a:off x="0" y="0"/>
            <a:ext cx="9144000" cy="5145023"/>
          </a:xfrm>
          <a:prstGeom prst="rect">
            <a:avLst/>
          </a:prstGeom>
          <a:blipFill>
            <a:blip r:embed="rId4" cstate="print"/>
            <a:stretch>
              <a:fillRect/>
            </a:stretch>
          </a:blipFill>
        </p:spPr>
        <p:txBody>
          <a:bodyPr wrap="square" lIns="0" tIns="0" rIns="0" bIns="0" rtlCol="0">
            <a:noAutofit/>
          </a:bodyPr>
          <a:lstStyle/>
          <a:p>
            <a:endParaRPr/>
          </a:p>
        </p:txBody>
      </p:sp>
      <p:sp>
        <p:nvSpPr>
          <p:cNvPr id="5" name="object 5"/>
          <p:cNvSpPr/>
          <p:nvPr/>
        </p:nvSpPr>
        <p:spPr>
          <a:xfrm>
            <a:off x="0" y="2212847"/>
            <a:ext cx="9144000" cy="2932176"/>
          </a:xfrm>
          <a:custGeom>
            <a:avLst/>
            <a:gdLst/>
            <a:ahLst/>
            <a:cxnLst/>
            <a:rect l="l" t="t" r="r" b="b"/>
            <a:pathLst>
              <a:path w="9144000" h="2932176">
                <a:moveTo>
                  <a:pt x="3824478" y="0"/>
                </a:moveTo>
                <a:lnTo>
                  <a:pt x="0" y="0"/>
                </a:lnTo>
                <a:lnTo>
                  <a:pt x="0" y="2932176"/>
                </a:lnTo>
                <a:lnTo>
                  <a:pt x="9144000" y="2932176"/>
                </a:lnTo>
                <a:lnTo>
                  <a:pt x="9144000" y="672845"/>
                </a:lnTo>
                <a:lnTo>
                  <a:pt x="4869942" y="672845"/>
                </a:lnTo>
                <a:lnTo>
                  <a:pt x="4261908" y="672651"/>
                </a:lnTo>
                <a:lnTo>
                  <a:pt x="4215300" y="661430"/>
                </a:lnTo>
                <a:lnTo>
                  <a:pt x="4177970" y="639549"/>
                </a:lnTo>
                <a:lnTo>
                  <a:pt x="4152175" y="611410"/>
                </a:lnTo>
                <a:lnTo>
                  <a:pt x="3838390" y="62532"/>
                </a:lnTo>
                <a:lnTo>
                  <a:pt x="3825067" y="13347"/>
                </a:lnTo>
                <a:lnTo>
                  <a:pt x="3824478" y="0"/>
                </a:lnTo>
                <a:close/>
              </a:path>
              <a:path w="9144000" h="2932176">
                <a:moveTo>
                  <a:pt x="9144000" y="0"/>
                </a:moveTo>
                <a:lnTo>
                  <a:pt x="5317971" y="2859"/>
                </a:lnTo>
                <a:lnTo>
                  <a:pt x="5317139" y="16163"/>
                </a:lnTo>
                <a:lnTo>
                  <a:pt x="5315169" y="29077"/>
                </a:lnTo>
                <a:lnTo>
                  <a:pt x="5296662" y="75945"/>
                </a:lnTo>
                <a:lnTo>
                  <a:pt x="4990713" y="610797"/>
                </a:lnTo>
                <a:lnTo>
                  <a:pt x="4954894" y="646798"/>
                </a:lnTo>
                <a:lnTo>
                  <a:pt x="4919757" y="665022"/>
                </a:lnTo>
                <a:lnTo>
                  <a:pt x="4869942" y="672845"/>
                </a:lnTo>
                <a:lnTo>
                  <a:pt x="9144000" y="672845"/>
                </a:lnTo>
                <a:lnTo>
                  <a:pt x="9144000" y="0"/>
                </a:lnTo>
                <a:close/>
              </a:path>
            </a:pathLst>
          </a:custGeom>
          <a:solidFill>
            <a:srgbClr val="0D637B"/>
          </a:solidFill>
        </p:spPr>
        <p:txBody>
          <a:bodyPr wrap="square" lIns="0" tIns="0" rIns="0" bIns="0" rtlCol="0">
            <a:noAutofit/>
          </a:bodyPr>
          <a:lstStyle/>
          <a:p>
            <a:endParaRPr/>
          </a:p>
        </p:txBody>
      </p:sp>
      <p:sp>
        <p:nvSpPr>
          <p:cNvPr id="6" name="object 6"/>
          <p:cNvSpPr txBox="1"/>
          <p:nvPr/>
        </p:nvSpPr>
        <p:spPr>
          <a:xfrm>
            <a:off x="2805176" y="3115055"/>
            <a:ext cx="3514598" cy="560705"/>
          </a:xfrm>
          <a:prstGeom prst="rect">
            <a:avLst/>
          </a:prstGeom>
        </p:spPr>
        <p:txBody>
          <a:bodyPr vert="horz" wrap="square" lIns="0" tIns="0" rIns="0" bIns="0" rtlCol="0">
            <a:noAutofit/>
          </a:bodyPr>
          <a:lstStyle/>
          <a:p>
            <a:pPr marL="12700">
              <a:lnSpc>
                <a:spcPct val="100000"/>
              </a:lnSpc>
            </a:pPr>
            <a:r>
              <a:rPr lang="zh-CN" altLang="en-US" sz="3600" b="1" spc="310" dirty="0">
                <a:solidFill>
                  <a:srgbClr val="FFFFFF"/>
                </a:solidFill>
                <a:latin typeface="微软雅黑" panose="020B0503020204020204" pitchFamily="34" charset="-122"/>
                <a:ea typeface="微软雅黑" panose="020B0503020204020204" pitchFamily="34" charset="-122"/>
                <a:cs typeface="微软雅黑"/>
              </a:rPr>
              <a:t>网络安全法解读</a:t>
            </a:r>
            <a:endParaRPr sz="3600" dirty="0">
              <a:latin typeface="微软雅黑" panose="020B0503020204020204" pitchFamily="34" charset="-122"/>
              <a:ea typeface="微软雅黑" panose="020B0503020204020204" pitchFamily="34" charset="-122"/>
              <a:cs typeface="微软雅黑"/>
            </a:endParaRPr>
          </a:p>
        </p:txBody>
      </p:sp>
      <p:grpSp>
        <p:nvGrpSpPr>
          <p:cNvPr id="9" name="组合 8">
            <a:extLst>
              <a:ext uri="{FF2B5EF4-FFF2-40B4-BE49-F238E27FC236}">
                <a16:creationId xmlns:a16="http://schemas.microsoft.com/office/drawing/2014/main" id="{8BB71AFA-27CD-48F6-A6F7-D6D65992C7B8}"/>
              </a:ext>
            </a:extLst>
          </p:cNvPr>
          <p:cNvGrpSpPr/>
          <p:nvPr/>
        </p:nvGrpSpPr>
        <p:grpSpPr>
          <a:xfrm>
            <a:off x="3810000" y="1587501"/>
            <a:ext cx="1504950" cy="1295400"/>
            <a:chOff x="1386191" y="1847469"/>
            <a:chExt cx="1019625" cy="849629"/>
          </a:xfrm>
        </p:grpSpPr>
        <p:sp>
          <p:nvSpPr>
            <p:cNvPr id="10" name="object 9">
              <a:extLst>
                <a:ext uri="{FF2B5EF4-FFF2-40B4-BE49-F238E27FC236}">
                  <a16:creationId xmlns:a16="http://schemas.microsoft.com/office/drawing/2014/main" id="{2B1E6B83-514C-430F-8477-A7BDD1BDA4DE}"/>
                </a:ext>
              </a:extLst>
            </p:cNvPr>
            <p:cNvSpPr/>
            <p:nvPr/>
          </p:nvSpPr>
          <p:spPr>
            <a:xfrm>
              <a:off x="1386191" y="1847469"/>
              <a:ext cx="1019625" cy="849629"/>
            </a:xfrm>
            <a:custGeom>
              <a:avLst/>
              <a:gdLst/>
              <a:ahLst/>
              <a:cxnLst/>
              <a:rect l="l" t="t" r="r" b="b"/>
              <a:pathLst>
                <a:path w="1019625" h="849629">
                  <a:moveTo>
                    <a:pt x="713372" y="0"/>
                  </a:moveTo>
                  <a:lnTo>
                    <a:pt x="293568" y="451"/>
                  </a:lnTo>
                  <a:lnTo>
                    <a:pt x="244030" y="19068"/>
                  </a:lnTo>
                  <a:lnTo>
                    <a:pt x="9535" y="384017"/>
                  </a:lnTo>
                  <a:lnTo>
                    <a:pt x="0" y="435281"/>
                  </a:lnTo>
                  <a:lnTo>
                    <a:pt x="2503" y="447933"/>
                  </a:lnTo>
                  <a:lnTo>
                    <a:pt x="223338" y="810742"/>
                  </a:lnTo>
                  <a:lnTo>
                    <a:pt x="266013" y="842732"/>
                  </a:lnTo>
                  <a:lnTo>
                    <a:pt x="303416" y="849629"/>
                  </a:lnTo>
                  <a:lnTo>
                    <a:pt x="724644" y="849308"/>
                  </a:lnTo>
                  <a:lnTo>
                    <a:pt x="774679" y="831589"/>
                  </a:lnTo>
                  <a:lnTo>
                    <a:pt x="1010573" y="465002"/>
                  </a:lnTo>
                  <a:lnTo>
                    <a:pt x="1019625" y="412814"/>
                  </a:lnTo>
                  <a:lnTo>
                    <a:pt x="1016887" y="400199"/>
                  </a:lnTo>
                  <a:lnTo>
                    <a:pt x="800701" y="44977"/>
                  </a:lnTo>
                  <a:lnTo>
                    <a:pt x="762720" y="11132"/>
                  </a:lnTo>
                  <a:lnTo>
                    <a:pt x="725899" y="451"/>
                  </a:lnTo>
                  <a:lnTo>
                    <a:pt x="713372" y="0"/>
                  </a:lnTo>
                  <a:close/>
                </a:path>
              </a:pathLst>
            </a:custGeom>
            <a:solidFill>
              <a:srgbClr val="2CB1A3"/>
            </a:solidFill>
          </p:spPr>
          <p:txBody>
            <a:bodyPr wrap="square" lIns="0" tIns="0" rIns="0" bIns="0" rtlCol="0">
              <a:noAutofit/>
            </a:bodyPr>
            <a:lstStyle/>
            <a:p>
              <a:endParaRPr/>
            </a:p>
          </p:txBody>
        </p:sp>
        <p:sp>
          <p:nvSpPr>
            <p:cNvPr id="11" name="object 10">
              <a:extLst>
                <a:ext uri="{FF2B5EF4-FFF2-40B4-BE49-F238E27FC236}">
                  <a16:creationId xmlns:a16="http://schemas.microsoft.com/office/drawing/2014/main" id="{B9BC8DAA-331B-4B94-A0EC-347A1CCC8E8A}"/>
                </a:ext>
              </a:extLst>
            </p:cNvPr>
            <p:cNvSpPr/>
            <p:nvPr/>
          </p:nvSpPr>
          <p:spPr>
            <a:xfrm>
              <a:off x="1615947" y="2067559"/>
              <a:ext cx="561467" cy="431800"/>
            </a:xfrm>
            <a:custGeom>
              <a:avLst/>
              <a:gdLst/>
              <a:ahLst/>
              <a:cxnLst/>
              <a:rect l="l" t="t" r="r" b="b"/>
              <a:pathLst>
                <a:path w="561467" h="431800">
                  <a:moveTo>
                    <a:pt x="276987" y="421639"/>
                  </a:moveTo>
                  <a:lnTo>
                    <a:pt x="77216" y="421639"/>
                  </a:lnTo>
                  <a:lnTo>
                    <a:pt x="81280" y="422910"/>
                  </a:lnTo>
                  <a:lnTo>
                    <a:pt x="90043" y="425450"/>
                  </a:lnTo>
                  <a:lnTo>
                    <a:pt x="109727" y="427989"/>
                  </a:lnTo>
                  <a:lnTo>
                    <a:pt x="115062" y="429260"/>
                  </a:lnTo>
                  <a:lnTo>
                    <a:pt x="137287" y="431800"/>
                  </a:lnTo>
                  <a:lnTo>
                    <a:pt x="218439" y="431800"/>
                  </a:lnTo>
                  <a:lnTo>
                    <a:pt x="240156" y="429260"/>
                  </a:lnTo>
                  <a:lnTo>
                    <a:pt x="245363" y="427989"/>
                  </a:lnTo>
                  <a:lnTo>
                    <a:pt x="250444" y="427989"/>
                  </a:lnTo>
                  <a:lnTo>
                    <a:pt x="255269" y="426719"/>
                  </a:lnTo>
                  <a:lnTo>
                    <a:pt x="264541" y="425450"/>
                  </a:lnTo>
                  <a:lnTo>
                    <a:pt x="273050" y="422910"/>
                  </a:lnTo>
                  <a:lnTo>
                    <a:pt x="276987" y="421639"/>
                  </a:lnTo>
                  <a:close/>
                </a:path>
                <a:path w="561467" h="431800">
                  <a:moveTo>
                    <a:pt x="129412" y="314960"/>
                  </a:moveTo>
                  <a:lnTo>
                    <a:pt x="121666" y="316230"/>
                  </a:lnTo>
                  <a:lnTo>
                    <a:pt x="114426" y="316230"/>
                  </a:lnTo>
                  <a:lnTo>
                    <a:pt x="94742" y="317500"/>
                  </a:lnTo>
                  <a:lnTo>
                    <a:pt x="87502" y="317500"/>
                  </a:lnTo>
                  <a:lnTo>
                    <a:pt x="83312" y="318769"/>
                  </a:lnTo>
                  <a:lnTo>
                    <a:pt x="79120" y="318769"/>
                  </a:lnTo>
                  <a:lnTo>
                    <a:pt x="77216" y="320039"/>
                  </a:lnTo>
                  <a:lnTo>
                    <a:pt x="75183" y="320039"/>
                  </a:lnTo>
                  <a:lnTo>
                    <a:pt x="73279" y="321310"/>
                  </a:lnTo>
                  <a:lnTo>
                    <a:pt x="71500" y="322580"/>
                  </a:lnTo>
                  <a:lnTo>
                    <a:pt x="69595" y="322580"/>
                  </a:lnTo>
                  <a:lnTo>
                    <a:pt x="67944" y="323850"/>
                  </a:lnTo>
                  <a:lnTo>
                    <a:pt x="66167" y="325119"/>
                  </a:lnTo>
                  <a:lnTo>
                    <a:pt x="64643" y="326389"/>
                  </a:lnTo>
                  <a:lnTo>
                    <a:pt x="62992" y="327660"/>
                  </a:lnTo>
                  <a:lnTo>
                    <a:pt x="54101" y="337819"/>
                  </a:lnTo>
                  <a:lnTo>
                    <a:pt x="53086" y="339089"/>
                  </a:lnTo>
                  <a:lnTo>
                    <a:pt x="52324" y="340360"/>
                  </a:lnTo>
                  <a:lnTo>
                    <a:pt x="51562" y="342900"/>
                  </a:lnTo>
                  <a:lnTo>
                    <a:pt x="50800" y="344169"/>
                  </a:lnTo>
                  <a:lnTo>
                    <a:pt x="50292" y="345439"/>
                  </a:lnTo>
                  <a:lnTo>
                    <a:pt x="49783" y="347980"/>
                  </a:lnTo>
                  <a:lnTo>
                    <a:pt x="49402" y="349250"/>
                  </a:lnTo>
                  <a:lnTo>
                    <a:pt x="49149" y="351789"/>
                  </a:lnTo>
                  <a:lnTo>
                    <a:pt x="48979" y="354330"/>
                  </a:lnTo>
                  <a:lnTo>
                    <a:pt x="48894" y="403860"/>
                  </a:lnTo>
                  <a:lnTo>
                    <a:pt x="49402" y="405130"/>
                  </a:lnTo>
                  <a:lnTo>
                    <a:pt x="49656" y="406400"/>
                  </a:lnTo>
                  <a:lnTo>
                    <a:pt x="50037" y="407669"/>
                  </a:lnTo>
                  <a:lnTo>
                    <a:pt x="51307" y="408939"/>
                  </a:lnTo>
                  <a:lnTo>
                    <a:pt x="52705" y="410210"/>
                  </a:lnTo>
                  <a:lnTo>
                    <a:pt x="53467" y="411480"/>
                  </a:lnTo>
                  <a:lnTo>
                    <a:pt x="54482" y="412750"/>
                  </a:lnTo>
                  <a:lnTo>
                    <a:pt x="55499" y="412750"/>
                  </a:lnTo>
                  <a:lnTo>
                    <a:pt x="56514" y="414019"/>
                  </a:lnTo>
                  <a:lnTo>
                    <a:pt x="57785" y="414019"/>
                  </a:lnTo>
                  <a:lnTo>
                    <a:pt x="59055" y="415289"/>
                  </a:lnTo>
                  <a:lnTo>
                    <a:pt x="60325" y="415289"/>
                  </a:lnTo>
                  <a:lnTo>
                    <a:pt x="63245" y="417830"/>
                  </a:lnTo>
                  <a:lnTo>
                    <a:pt x="66293" y="419100"/>
                  </a:lnTo>
                  <a:lnTo>
                    <a:pt x="69595" y="420369"/>
                  </a:lnTo>
                  <a:lnTo>
                    <a:pt x="73279" y="421639"/>
                  </a:lnTo>
                  <a:lnTo>
                    <a:pt x="280797" y="421639"/>
                  </a:lnTo>
                  <a:lnTo>
                    <a:pt x="284225" y="420369"/>
                  </a:lnTo>
                  <a:lnTo>
                    <a:pt x="287527" y="419100"/>
                  </a:lnTo>
                  <a:lnTo>
                    <a:pt x="163702" y="419100"/>
                  </a:lnTo>
                  <a:lnTo>
                    <a:pt x="161670" y="417830"/>
                  </a:lnTo>
                  <a:lnTo>
                    <a:pt x="159766" y="416560"/>
                  </a:lnTo>
                  <a:lnTo>
                    <a:pt x="157733" y="415289"/>
                  </a:lnTo>
                  <a:lnTo>
                    <a:pt x="155829" y="414019"/>
                  </a:lnTo>
                  <a:lnTo>
                    <a:pt x="154177" y="412750"/>
                  </a:lnTo>
                  <a:lnTo>
                    <a:pt x="152400" y="410210"/>
                  </a:lnTo>
                  <a:lnTo>
                    <a:pt x="150749" y="408939"/>
                  </a:lnTo>
                  <a:lnTo>
                    <a:pt x="149098" y="406400"/>
                  </a:lnTo>
                  <a:lnTo>
                    <a:pt x="147700" y="403860"/>
                  </a:lnTo>
                  <a:lnTo>
                    <a:pt x="146176" y="401319"/>
                  </a:lnTo>
                  <a:lnTo>
                    <a:pt x="143382" y="396239"/>
                  </a:lnTo>
                  <a:lnTo>
                    <a:pt x="142112" y="393700"/>
                  </a:lnTo>
                  <a:lnTo>
                    <a:pt x="139826" y="387350"/>
                  </a:lnTo>
                  <a:lnTo>
                    <a:pt x="138683" y="384810"/>
                  </a:lnTo>
                  <a:lnTo>
                    <a:pt x="136651" y="377189"/>
                  </a:lnTo>
                  <a:lnTo>
                    <a:pt x="135762" y="374650"/>
                  </a:lnTo>
                  <a:lnTo>
                    <a:pt x="135000" y="370839"/>
                  </a:lnTo>
                  <a:lnTo>
                    <a:pt x="133476" y="361950"/>
                  </a:lnTo>
                  <a:lnTo>
                    <a:pt x="132714" y="358139"/>
                  </a:lnTo>
                  <a:lnTo>
                    <a:pt x="132206" y="354330"/>
                  </a:lnTo>
                  <a:lnTo>
                    <a:pt x="129508" y="318769"/>
                  </a:lnTo>
                  <a:lnTo>
                    <a:pt x="129412" y="314960"/>
                  </a:lnTo>
                  <a:close/>
                </a:path>
                <a:path w="561467" h="431800">
                  <a:moveTo>
                    <a:pt x="189356" y="358139"/>
                  </a:moveTo>
                  <a:lnTo>
                    <a:pt x="163702" y="358139"/>
                  </a:lnTo>
                  <a:lnTo>
                    <a:pt x="163702" y="419100"/>
                  </a:lnTo>
                  <a:lnTo>
                    <a:pt x="189356" y="419100"/>
                  </a:lnTo>
                  <a:lnTo>
                    <a:pt x="189356" y="358139"/>
                  </a:lnTo>
                  <a:close/>
                </a:path>
                <a:path w="561467" h="431800">
                  <a:moveTo>
                    <a:pt x="223774" y="314960"/>
                  </a:moveTo>
                  <a:lnTo>
                    <a:pt x="223519" y="325119"/>
                  </a:lnTo>
                  <a:lnTo>
                    <a:pt x="223266" y="330200"/>
                  </a:lnTo>
                  <a:lnTo>
                    <a:pt x="222757" y="335280"/>
                  </a:lnTo>
                  <a:lnTo>
                    <a:pt x="222376" y="340360"/>
                  </a:lnTo>
                  <a:lnTo>
                    <a:pt x="221614" y="349250"/>
                  </a:lnTo>
                  <a:lnTo>
                    <a:pt x="220980" y="354330"/>
                  </a:lnTo>
                  <a:lnTo>
                    <a:pt x="220472" y="358139"/>
                  </a:lnTo>
                  <a:lnTo>
                    <a:pt x="219582" y="361950"/>
                  </a:lnTo>
                  <a:lnTo>
                    <a:pt x="218948" y="367030"/>
                  </a:lnTo>
                  <a:lnTo>
                    <a:pt x="217424" y="374650"/>
                  </a:lnTo>
                  <a:lnTo>
                    <a:pt x="215392" y="381000"/>
                  </a:lnTo>
                  <a:lnTo>
                    <a:pt x="214502" y="384810"/>
                  </a:lnTo>
                  <a:lnTo>
                    <a:pt x="213360" y="387350"/>
                  </a:lnTo>
                  <a:lnTo>
                    <a:pt x="212217" y="391160"/>
                  </a:lnTo>
                  <a:lnTo>
                    <a:pt x="208406" y="398780"/>
                  </a:lnTo>
                  <a:lnTo>
                    <a:pt x="205486" y="403860"/>
                  </a:lnTo>
                  <a:lnTo>
                    <a:pt x="203962" y="406400"/>
                  </a:lnTo>
                  <a:lnTo>
                    <a:pt x="200787" y="410210"/>
                  </a:lnTo>
                  <a:lnTo>
                    <a:pt x="199008" y="412750"/>
                  </a:lnTo>
                  <a:lnTo>
                    <a:pt x="197231" y="414019"/>
                  </a:lnTo>
                  <a:lnTo>
                    <a:pt x="191516" y="417830"/>
                  </a:lnTo>
                  <a:lnTo>
                    <a:pt x="189356" y="419100"/>
                  </a:lnTo>
                  <a:lnTo>
                    <a:pt x="287527" y="419100"/>
                  </a:lnTo>
                  <a:lnTo>
                    <a:pt x="290575" y="417830"/>
                  </a:lnTo>
                  <a:lnTo>
                    <a:pt x="293243" y="415289"/>
                  </a:lnTo>
                  <a:lnTo>
                    <a:pt x="294513" y="415289"/>
                  </a:lnTo>
                  <a:lnTo>
                    <a:pt x="295656" y="414019"/>
                  </a:lnTo>
                  <a:lnTo>
                    <a:pt x="296799" y="414019"/>
                  </a:lnTo>
                  <a:lnTo>
                    <a:pt x="297942" y="412750"/>
                  </a:lnTo>
                  <a:lnTo>
                    <a:pt x="299847" y="411480"/>
                  </a:lnTo>
                  <a:lnTo>
                    <a:pt x="300608" y="410210"/>
                  </a:lnTo>
                  <a:lnTo>
                    <a:pt x="301244" y="410210"/>
                  </a:lnTo>
                  <a:lnTo>
                    <a:pt x="302006" y="408939"/>
                  </a:lnTo>
                  <a:lnTo>
                    <a:pt x="302641" y="407669"/>
                  </a:lnTo>
                  <a:lnTo>
                    <a:pt x="303149" y="407669"/>
                  </a:lnTo>
                  <a:lnTo>
                    <a:pt x="303530" y="406400"/>
                  </a:lnTo>
                  <a:lnTo>
                    <a:pt x="304038" y="403860"/>
                  </a:lnTo>
                  <a:lnTo>
                    <a:pt x="303911" y="350519"/>
                  </a:lnTo>
                  <a:lnTo>
                    <a:pt x="303783" y="349250"/>
                  </a:lnTo>
                  <a:lnTo>
                    <a:pt x="303275" y="347980"/>
                  </a:lnTo>
                  <a:lnTo>
                    <a:pt x="302894" y="345439"/>
                  </a:lnTo>
                  <a:lnTo>
                    <a:pt x="301625" y="342900"/>
                  </a:lnTo>
                  <a:lnTo>
                    <a:pt x="300863" y="340360"/>
                  </a:lnTo>
                  <a:lnTo>
                    <a:pt x="299974" y="339089"/>
                  </a:lnTo>
                  <a:lnTo>
                    <a:pt x="298957" y="337819"/>
                  </a:lnTo>
                  <a:lnTo>
                    <a:pt x="297942" y="335280"/>
                  </a:lnTo>
                  <a:lnTo>
                    <a:pt x="295656" y="332739"/>
                  </a:lnTo>
                  <a:lnTo>
                    <a:pt x="293116" y="330200"/>
                  </a:lnTo>
                  <a:lnTo>
                    <a:pt x="287019" y="325119"/>
                  </a:lnTo>
                  <a:lnTo>
                    <a:pt x="285242" y="323850"/>
                  </a:lnTo>
                  <a:lnTo>
                    <a:pt x="283591" y="322580"/>
                  </a:lnTo>
                  <a:lnTo>
                    <a:pt x="279781" y="321310"/>
                  </a:lnTo>
                  <a:lnTo>
                    <a:pt x="278002" y="320039"/>
                  </a:lnTo>
                  <a:lnTo>
                    <a:pt x="275970" y="320039"/>
                  </a:lnTo>
                  <a:lnTo>
                    <a:pt x="274066" y="318769"/>
                  </a:lnTo>
                  <a:lnTo>
                    <a:pt x="269875" y="318769"/>
                  </a:lnTo>
                  <a:lnTo>
                    <a:pt x="265556" y="317500"/>
                  </a:lnTo>
                  <a:lnTo>
                    <a:pt x="258444" y="317500"/>
                  </a:lnTo>
                  <a:lnTo>
                    <a:pt x="238632" y="316230"/>
                  </a:lnTo>
                  <a:lnTo>
                    <a:pt x="231520" y="316230"/>
                  </a:lnTo>
                  <a:lnTo>
                    <a:pt x="223774" y="314960"/>
                  </a:lnTo>
                  <a:close/>
                </a:path>
                <a:path w="561467" h="431800">
                  <a:moveTo>
                    <a:pt x="561467" y="40639"/>
                  </a:moveTo>
                  <a:lnTo>
                    <a:pt x="526161" y="40639"/>
                  </a:lnTo>
                  <a:lnTo>
                    <a:pt x="526161" y="345439"/>
                  </a:lnTo>
                  <a:lnTo>
                    <a:pt x="344805" y="345439"/>
                  </a:lnTo>
                  <a:lnTo>
                    <a:pt x="344805" y="377189"/>
                  </a:lnTo>
                  <a:lnTo>
                    <a:pt x="561467" y="377189"/>
                  </a:lnTo>
                  <a:lnTo>
                    <a:pt x="561467" y="40639"/>
                  </a:lnTo>
                  <a:close/>
                </a:path>
                <a:path w="561467" h="431800">
                  <a:moveTo>
                    <a:pt x="192150" y="356869"/>
                  </a:moveTo>
                  <a:lnTo>
                    <a:pt x="161036" y="356869"/>
                  </a:lnTo>
                  <a:lnTo>
                    <a:pt x="162813" y="358139"/>
                  </a:lnTo>
                  <a:lnTo>
                    <a:pt x="191262" y="358139"/>
                  </a:lnTo>
                  <a:lnTo>
                    <a:pt x="192150" y="356869"/>
                  </a:lnTo>
                  <a:close/>
                </a:path>
                <a:path w="561467" h="431800">
                  <a:moveTo>
                    <a:pt x="194563" y="355600"/>
                  </a:moveTo>
                  <a:lnTo>
                    <a:pt x="158623" y="355600"/>
                  </a:lnTo>
                  <a:lnTo>
                    <a:pt x="159512" y="356869"/>
                  </a:lnTo>
                  <a:lnTo>
                    <a:pt x="193675" y="356869"/>
                  </a:lnTo>
                  <a:lnTo>
                    <a:pt x="194563" y="355600"/>
                  </a:lnTo>
                  <a:close/>
                </a:path>
                <a:path w="561467" h="431800">
                  <a:moveTo>
                    <a:pt x="194691" y="332739"/>
                  </a:moveTo>
                  <a:lnTo>
                    <a:pt x="158495" y="332739"/>
                  </a:lnTo>
                  <a:lnTo>
                    <a:pt x="157733" y="334010"/>
                  </a:lnTo>
                  <a:lnTo>
                    <a:pt x="156463" y="335280"/>
                  </a:lnTo>
                  <a:lnTo>
                    <a:pt x="155829" y="335280"/>
                  </a:lnTo>
                  <a:lnTo>
                    <a:pt x="155575" y="336550"/>
                  </a:lnTo>
                  <a:lnTo>
                    <a:pt x="155194" y="337819"/>
                  </a:lnTo>
                  <a:lnTo>
                    <a:pt x="154686" y="339089"/>
                  </a:lnTo>
                  <a:lnTo>
                    <a:pt x="154812" y="350519"/>
                  </a:lnTo>
                  <a:lnTo>
                    <a:pt x="155320" y="351789"/>
                  </a:lnTo>
                  <a:lnTo>
                    <a:pt x="156082" y="354330"/>
                  </a:lnTo>
                  <a:lnTo>
                    <a:pt x="157352" y="355600"/>
                  </a:lnTo>
                  <a:lnTo>
                    <a:pt x="195833" y="355600"/>
                  </a:lnTo>
                  <a:lnTo>
                    <a:pt x="196342" y="354330"/>
                  </a:lnTo>
                  <a:lnTo>
                    <a:pt x="196976" y="354330"/>
                  </a:lnTo>
                  <a:lnTo>
                    <a:pt x="197738" y="351789"/>
                  </a:lnTo>
                  <a:lnTo>
                    <a:pt x="198119" y="351789"/>
                  </a:lnTo>
                  <a:lnTo>
                    <a:pt x="198374" y="350519"/>
                  </a:lnTo>
                  <a:lnTo>
                    <a:pt x="198374" y="337819"/>
                  </a:lnTo>
                  <a:lnTo>
                    <a:pt x="198119" y="337819"/>
                  </a:lnTo>
                  <a:lnTo>
                    <a:pt x="197738" y="336550"/>
                  </a:lnTo>
                  <a:lnTo>
                    <a:pt x="196723" y="335280"/>
                  </a:lnTo>
                  <a:lnTo>
                    <a:pt x="195452" y="334010"/>
                  </a:lnTo>
                  <a:lnTo>
                    <a:pt x="194691" y="332739"/>
                  </a:lnTo>
                  <a:close/>
                </a:path>
                <a:path w="561467" h="431800">
                  <a:moveTo>
                    <a:pt x="192150" y="331469"/>
                  </a:moveTo>
                  <a:lnTo>
                    <a:pt x="161925" y="331469"/>
                  </a:lnTo>
                  <a:lnTo>
                    <a:pt x="159257" y="332739"/>
                  </a:lnTo>
                  <a:lnTo>
                    <a:pt x="193039" y="332739"/>
                  </a:lnTo>
                  <a:lnTo>
                    <a:pt x="192150" y="331469"/>
                  </a:lnTo>
                  <a:close/>
                </a:path>
                <a:path w="561467" h="431800">
                  <a:moveTo>
                    <a:pt x="201422" y="160019"/>
                  </a:moveTo>
                  <a:lnTo>
                    <a:pt x="151764" y="160019"/>
                  </a:lnTo>
                  <a:lnTo>
                    <a:pt x="149987" y="161289"/>
                  </a:lnTo>
                  <a:lnTo>
                    <a:pt x="146431" y="162560"/>
                  </a:lnTo>
                  <a:lnTo>
                    <a:pt x="114554" y="189230"/>
                  </a:lnTo>
                  <a:lnTo>
                    <a:pt x="112522" y="191769"/>
                  </a:lnTo>
                  <a:lnTo>
                    <a:pt x="110362" y="195580"/>
                  </a:lnTo>
                  <a:lnTo>
                    <a:pt x="108457" y="198119"/>
                  </a:lnTo>
                  <a:lnTo>
                    <a:pt x="106806" y="201930"/>
                  </a:lnTo>
                  <a:lnTo>
                    <a:pt x="99313" y="240030"/>
                  </a:lnTo>
                  <a:lnTo>
                    <a:pt x="99441" y="241300"/>
                  </a:lnTo>
                  <a:lnTo>
                    <a:pt x="99441" y="243839"/>
                  </a:lnTo>
                  <a:lnTo>
                    <a:pt x="99949" y="247650"/>
                  </a:lnTo>
                  <a:lnTo>
                    <a:pt x="100330" y="248919"/>
                  </a:lnTo>
                  <a:lnTo>
                    <a:pt x="100837" y="251460"/>
                  </a:lnTo>
                  <a:lnTo>
                    <a:pt x="101218" y="254000"/>
                  </a:lnTo>
                  <a:lnTo>
                    <a:pt x="101726" y="255269"/>
                  </a:lnTo>
                  <a:lnTo>
                    <a:pt x="102488" y="257810"/>
                  </a:lnTo>
                  <a:lnTo>
                    <a:pt x="102997" y="259080"/>
                  </a:lnTo>
                  <a:lnTo>
                    <a:pt x="103758" y="261619"/>
                  </a:lnTo>
                  <a:lnTo>
                    <a:pt x="104393" y="262889"/>
                  </a:lnTo>
                  <a:lnTo>
                    <a:pt x="106172" y="266700"/>
                  </a:lnTo>
                  <a:lnTo>
                    <a:pt x="106933" y="269239"/>
                  </a:lnTo>
                  <a:lnTo>
                    <a:pt x="110998" y="275589"/>
                  </a:lnTo>
                  <a:lnTo>
                    <a:pt x="113283" y="279400"/>
                  </a:lnTo>
                  <a:lnTo>
                    <a:pt x="115569" y="281939"/>
                  </a:lnTo>
                  <a:lnTo>
                    <a:pt x="120776" y="288289"/>
                  </a:lnTo>
                  <a:lnTo>
                    <a:pt x="141858" y="306069"/>
                  </a:lnTo>
                  <a:lnTo>
                    <a:pt x="145161" y="308610"/>
                  </a:lnTo>
                  <a:lnTo>
                    <a:pt x="148336" y="309880"/>
                  </a:lnTo>
                  <a:lnTo>
                    <a:pt x="154939" y="312419"/>
                  </a:lnTo>
                  <a:lnTo>
                    <a:pt x="161289" y="314960"/>
                  </a:lnTo>
                  <a:lnTo>
                    <a:pt x="167639" y="316230"/>
                  </a:lnTo>
                  <a:lnTo>
                    <a:pt x="170687" y="317500"/>
                  </a:lnTo>
                  <a:lnTo>
                    <a:pt x="182499" y="317500"/>
                  </a:lnTo>
                  <a:lnTo>
                    <a:pt x="185547" y="316230"/>
                  </a:lnTo>
                  <a:lnTo>
                    <a:pt x="191897" y="314960"/>
                  </a:lnTo>
                  <a:lnTo>
                    <a:pt x="198247" y="312419"/>
                  </a:lnTo>
                  <a:lnTo>
                    <a:pt x="201549" y="311150"/>
                  </a:lnTo>
                  <a:lnTo>
                    <a:pt x="204724" y="309880"/>
                  </a:lnTo>
                  <a:lnTo>
                    <a:pt x="208025" y="308610"/>
                  </a:lnTo>
                  <a:lnTo>
                    <a:pt x="211200" y="306069"/>
                  </a:lnTo>
                  <a:lnTo>
                    <a:pt x="214502" y="304800"/>
                  </a:lnTo>
                  <a:lnTo>
                    <a:pt x="217550" y="302260"/>
                  </a:lnTo>
                  <a:lnTo>
                    <a:pt x="169799" y="302260"/>
                  </a:lnTo>
                  <a:lnTo>
                    <a:pt x="167258" y="300989"/>
                  </a:lnTo>
                  <a:lnTo>
                    <a:pt x="164845" y="300989"/>
                  </a:lnTo>
                  <a:lnTo>
                    <a:pt x="162306" y="299719"/>
                  </a:lnTo>
                  <a:lnTo>
                    <a:pt x="159893" y="298450"/>
                  </a:lnTo>
                  <a:lnTo>
                    <a:pt x="149732" y="293369"/>
                  </a:lnTo>
                  <a:lnTo>
                    <a:pt x="147319" y="290830"/>
                  </a:lnTo>
                  <a:lnTo>
                    <a:pt x="142494" y="287019"/>
                  </a:lnTo>
                  <a:lnTo>
                    <a:pt x="140081" y="285750"/>
                  </a:lnTo>
                  <a:lnTo>
                    <a:pt x="135508" y="280669"/>
                  </a:lnTo>
                  <a:lnTo>
                    <a:pt x="121157" y="259080"/>
                  </a:lnTo>
                  <a:lnTo>
                    <a:pt x="119887" y="256539"/>
                  </a:lnTo>
                  <a:lnTo>
                    <a:pt x="118999" y="252730"/>
                  </a:lnTo>
                  <a:lnTo>
                    <a:pt x="117982" y="250189"/>
                  </a:lnTo>
                  <a:lnTo>
                    <a:pt x="116712" y="243839"/>
                  </a:lnTo>
                  <a:lnTo>
                    <a:pt x="116543" y="241300"/>
                  </a:lnTo>
                  <a:lnTo>
                    <a:pt x="116458" y="232410"/>
                  </a:lnTo>
                  <a:lnTo>
                    <a:pt x="116967" y="227330"/>
                  </a:lnTo>
                  <a:lnTo>
                    <a:pt x="118744" y="218439"/>
                  </a:lnTo>
                  <a:lnTo>
                    <a:pt x="120268" y="217169"/>
                  </a:lnTo>
                  <a:lnTo>
                    <a:pt x="123443" y="212089"/>
                  </a:lnTo>
                  <a:lnTo>
                    <a:pt x="125094" y="210819"/>
                  </a:lnTo>
                  <a:lnTo>
                    <a:pt x="127381" y="208280"/>
                  </a:lnTo>
                  <a:lnTo>
                    <a:pt x="129539" y="205739"/>
                  </a:lnTo>
                  <a:lnTo>
                    <a:pt x="131952" y="203200"/>
                  </a:lnTo>
                  <a:lnTo>
                    <a:pt x="133223" y="203200"/>
                  </a:lnTo>
                  <a:lnTo>
                    <a:pt x="133731" y="201930"/>
                  </a:lnTo>
                  <a:lnTo>
                    <a:pt x="246380" y="201930"/>
                  </a:lnTo>
                  <a:lnTo>
                    <a:pt x="244601" y="198119"/>
                  </a:lnTo>
                  <a:lnTo>
                    <a:pt x="242697" y="195580"/>
                  </a:lnTo>
                  <a:lnTo>
                    <a:pt x="240792" y="191769"/>
                  </a:lnTo>
                  <a:lnTo>
                    <a:pt x="238506" y="189230"/>
                  </a:lnTo>
                  <a:lnTo>
                    <a:pt x="236347" y="185419"/>
                  </a:lnTo>
                  <a:lnTo>
                    <a:pt x="231267" y="180339"/>
                  </a:lnTo>
                  <a:lnTo>
                    <a:pt x="222885" y="172719"/>
                  </a:lnTo>
                  <a:lnTo>
                    <a:pt x="216788" y="167639"/>
                  </a:lnTo>
                  <a:lnTo>
                    <a:pt x="213487" y="166369"/>
                  </a:lnTo>
                  <a:lnTo>
                    <a:pt x="210057" y="163830"/>
                  </a:lnTo>
                  <a:lnTo>
                    <a:pt x="206629" y="162560"/>
                  </a:lnTo>
                  <a:lnTo>
                    <a:pt x="204977" y="161289"/>
                  </a:lnTo>
                  <a:lnTo>
                    <a:pt x="201422" y="160019"/>
                  </a:lnTo>
                  <a:close/>
                </a:path>
                <a:path w="561467" h="431800">
                  <a:moveTo>
                    <a:pt x="246380" y="201930"/>
                  </a:moveTo>
                  <a:lnTo>
                    <a:pt x="138175" y="201930"/>
                  </a:lnTo>
                  <a:lnTo>
                    <a:pt x="138937" y="203200"/>
                  </a:lnTo>
                  <a:lnTo>
                    <a:pt x="141605" y="203200"/>
                  </a:lnTo>
                  <a:lnTo>
                    <a:pt x="143382" y="205739"/>
                  </a:lnTo>
                  <a:lnTo>
                    <a:pt x="144399" y="205739"/>
                  </a:lnTo>
                  <a:lnTo>
                    <a:pt x="145542" y="207010"/>
                  </a:lnTo>
                  <a:lnTo>
                    <a:pt x="147700" y="209550"/>
                  </a:lnTo>
                  <a:lnTo>
                    <a:pt x="149987" y="212089"/>
                  </a:lnTo>
                  <a:lnTo>
                    <a:pt x="151383" y="213360"/>
                  </a:lnTo>
                  <a:lnTo>
                    <a:pt x="152907" y="214630"/>
                  </a:lnTo>
                  <a:lnTo>
                    <a:pt x="154686" y="215900"/>
                  </a:lnTo>
                  <a:lnTo>
                    <a:pt x="156591" y="215900"/>
                  </a:lnTo>
                  <a:lnTo>
                    <a:pt x="158623" y="217169"/>
                  </a:lnTo>
                  <a:lnTo>
                    <a:pt x="160781" y="218439"/>
                  </a:lnTo>
                  <a:lnTo>
                    <a:pt x="163068" y="219710"/>
                  </a:lnTo>
                  <a:lnTo>
                    <a:pt x="165481" y="220980"/>
                  </a:lnTo>
                  <a:lnTo>
                    <a:pt x="168020" y="222250"/>
                  </a:lnTo>
                  <a:lnTo>
                    <a:pt x="170687" y="222250"/>
                  </a:lnTo>
                  <a:lnTo>
                    <a:pt x="176275" y="224789"/>
                  </a:lnTo>
                  <a:lnTo>
                    <a:pt x="179324" y="224789"/>
                  </a:lnTo>
                  <a:lnTo>
                    <a:pt x="182244" y="226060"/>
                  </a:lnTo>
                  <a:lnTo>
                    <a:pt x="185293" y="226060"/>
                  </a:lnTo>
                  <a:lnTo>
                    <a:pt x="197993" y="228600"/>
                  </a:lnTo>
                  <a:lnTo>
                    <a:pt x="204724" y="229869"/>
                  </a:lnTo>
                  <a:lnTo>
                    <a:pt x="217805" y="231139"/>
                  </a:lnTo>
                  <a:lnTo>
                    <a:pt x="224281" y="232410"/>
                  </a:lnTo>
                  <a:lnTo>
                    <a:pt x="236600" y="232410"/>
                  </a:lnTo>
                  <a:lnTo>
                    <a:pt x="236855" y="236219"/>
                  </a:lnTo>
                  <a:lnTo>
                    <a:pt x="230631" y="261619"/>
                  </a:lnTo>
                  <a:lnTo>
                    <a:pt x="228981" y="265430"/>
                  </a:lnTo>
                  <a:lnTo>
                    <a:pt x="210693" y="287019"/>
                  </a:lnTo>
                  <a:lnTo>
                    <a:pt x="205867" y="290830"/>
                  </a:lnTo>
                  <a:lnTo>
                    <a:pt x="200787" y="294639"/>
                  </a:lnTo>
                  <a:lnTo>
                    <a:pt x="198247" y="295910"/>
                  </a:lnTo>
                  <a:lnTo>
                    <a:pt x="195833" y="297180"/>
                  </a:lnTo>
                  <a:lnTo>
                    <a:pt x="190754" y="299719"/>
                  </a:lnTo>
                  <a:lnTo>
                    <a:pt x="188341" y="300989"/>
                  </a:lnTo>
                  <a:lnTo>
                    <a:pt x="185800" y="300989"/>
                  </a:lnTo>
                  <a:lnTo>
                    <a:pt x="183514" y="302260"/>
                  </a:lnTo>
                  <a:lnTo>
                    <a:pt x="217550" y="302260"/>
                  </a:lnTo>
                  <a:lnTo>
                    <a:pt x="220725" y="299719"/>
                  </a:lnTo>
                  <a:lnTo>
                    <a:pt x="223774" y="297180"/>
                  </a:lnTo>
                  <a:lnTo>
                    <a:pt x="229616" y="292100"/>
                  </a:lnTo>
                  <a:lnTo>
                    <a:pt x="232282" y="288289"/>
                  </a:lnTo>
                  <a:lnTo>
                    <a:pt x="234950" y="285750"/>
                  </a:lnTo>
                  <a:lnTo>
                    <a:pt x="237489" y="281939"/>
                  </a:lnTo>
                  <a:lnTo>
                    <a:pt x="239902" y="279400"/>
                  </a:lnTo>
                  <a:lnTo>
                    <a:pt x="242188" y="275589"/>
                  </a:lnTo>
                  <a:lnTo>
                    <a:pt x="244220" y="273050"/>
                  </a:lnTo>
                  <a:lnTo>
                    <a:pt x="246125" y="269239"/>
                  </a:lnTo>
                  <a:lnTo>
                    <a:pt x="247014" y="266700"/>
                  </a:lnTo>
                  <a:lnTo>
                    <a:pt x="247776" y="265430"/>
                  </a:lnTo>
                  <a:lnTo>
                    <a:pt x="248666" y="262889"/>
                  </a:lnTo>
                  <a:lnTo>
                    <a:pt x="249427" y="261619"/>
                  </a:lnTo>
                  <a:lnTo>
                    <a:pt x="250062" y="259080"/>
                  </a:lnTo>
                  <a:lnTo>
                    <a:pt x="251968" y="254000"/>
                  </a:lnTo>
                  <a:lnTo>
                    <a:pt x="252349" y="251460"/>
                  </a:lnTo>
                  <a:lnTo>
                    <a:pt x="253111" y="247650"/>
                  </a:lnTo>
                  <a:lnTo>
                    <a:pt x="253873" y="241300"/>
                  </a:lnTo>
                  <a:lnTo>
                    <a:pt x="253788" y="231139"/>
                  </a:lnTo>
                  <a:lnTo>
                    <a:pt x="253619" y="228600"/>
                  </a:lnTo>
                  <a:lnTo>
                    <a:pt x="253111" y="224789"/>
                  </a:lnTo>
                  <a:lnTo>
                    <a:pt x="252475" y="220980"/>
                  </a:lnTo>
                  <a:lnTo>
                    <a:pt x="250444" y="213360"/>
                  </a:lnTo>
                  <a:lnTo>
                    <a:pt x="249300" y="209550"/>
                  </a:lnTo>
                  <a:lnTo>
                    <a:pt x="246380" y="201930"/>
                  </a:lnTo>
                  <a:close/>
                </a:path>
                <a:path w="561467" h="431800">
                  <a:moveTo>
                    <a:pt x="323850" y="237489"/>
                  </a:moveTo>
                  <a:lnTo>
                    <a:pt x="276606" y="237489"/>
                  </a:lnTo>
                  <a:lnTo>
                    <a:pt x="276606" y="302260"/>
                  </a:lnTo>
                  <a:lnTo>
                    <a:pt x="323850" y="302260"/>
                  </a:lnTo>
                  <a:lnTo>
                    <a:pt x="323850" y="237489"/>
                  </a:lnTo>
                  <a:close/>
                </a:path>
                <a:path w="561467" h="431800">
                  <a:moveTo>
                    <a:pt x="53720" y="40639"/>
                  </a:moveTo>
                  <a:lnTo>
                    <a:pt x="18414" y="40639"/>
                  </a:lnTo>
                  <a:lnTo>
                    <a:pt x="18414" y="298450"/>
                  </a:lnTo>
                  <a:lnTo>
                    <a:pt x="53720" y="298450"/>
                  </a:lnTo>
                  <a:lnTo>
                    <a:pt x="53720" y="40639"/>
                  </a:lnTo>
                  <a:close/>
                </a:path>
                <a:path w="561467" h="431800">
                  <a:moveTo>
                    <a:pt x="406400" y="198119"/>
                  </a:moveTo>
                  <a:lnTo>
                    <a:pt x="359282" y="198119"/>
                  </a:lnTo>
                  <a:lnTo>
                    <a:pt x="359282" y="298450"/>
                  </a:lnTo>
                  <a:lnTo>
                    <a:pt x="406400" y="298450"/>
                  </a:lnTo>
                  <a:lnTo>
                    <a:pt x="406400" y="198119"/>
                  </a:lnTo>
                  <a:close/>
                </a:path>
                <a:path w="561467" h="431800">
                  <a:moveTo>
                    <a:pt x="489076" y="110489"/>
                  </a:moveTo>
                  <a:lnTo>
                    <a:pt x="441832" y="110489"/>
                  </a:lnTo>
                  <a:lnTo>
                    <a:pt x="441832" y="298450"/>
                  </a:lnTo>
                  <a:lnTo>
                    <a:pt x="489076" y="298450"/>
                  </a:lnTo>
                  <a:lnTo>
                    <a:pt x="489076" y="110489"/>
                  </a:lnTo>
                  <a:close/>
                </a:path>
                <a:path w="561467" h="431800">
                  <a:moveTo>
                    <a:pt x="197738" y="158750"/>
                  </a:moveTo>
                  <a:lnTo>
                    <a:pt x="155320" y="158750"/>
                  </a:lnTo>
                  <a:lnTo>
                    <a:pt x="153669" y="160019"/>
                  </a:lnTo>
                  <a:lnTo>
                    <a:pt x="199517" y="160019"/>
                  </a:lnTo>
                  <a:lnTo>
                    <a:pt x="197738" y="158750"/>
                  </a:lnTo>
                  <a:close/>
                </a:path>
                <a:path w="561467" h="431800">
                  <a:moveTo>
                    <a:pt x="186436" y="156210"/>
                  </a:moveTo>
                  <a:lnTo>
                    <a:pt x="166750" y="156210"/>
                  </a:lnTo>
                  <a:lnTo>
                    <a:pt x="164719" y="157480"/>
                  </a:lnTo>
                  <a:lnTo>
                    <a:pt x="162941" y="157480"/>
                  </a:lnTo>
                  <a:lnTo>
                    <a:pt x="159131" y="158750"/>
                  </a:lnTo>
                  <a:lnTo>
                    <a:pt x="194056" y="158750"/>
                  </a:lnTo>
                  <a:lnTo>
                    <a:pt x="186436" y="156210"/>
                  </a:lnTo>
                  <a:close/>
                </a:path>
                <a:path w="561467" h="431800">
                  <a:moveTo>
                    <a:pt x="585215" y="0"/>
                  </a:moveTo>
                  <a:lnTo>
                    <a:pt x="0" y="0"/>
                  </a:lnTo>
                  <a:lnTo>
                    <a:pt x="0" y="40639"/>
                  </a:lnTo>
                  <a:lnTo>
                    <a:pt x="585215" y="40639"/>
                  </a:lnTo>
                  <a:lnTo>
                    <a:pt x="585215" y="0"/>
                  </a:lnTo>
                  <a:close/>
                </a:path>
              </a:pathLst>
            </a:custGeom>
            <a:solidFill>
              <a:srgbClr val="FFFFFF"/>
            </a:solidFill>
          </p:spPr>
          <p:txBody>
            <a:bodyPr wrap="square" lIns="0" tIns="0" rIns="0" bIns="0" rtlCol="0">
              <a:noAutofit/>
            </a:bodyPr>
            <a:lstStyle/>
            <a:p>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主机安全解读</a:t>
            </a:r>
            <a:endParaRPr sz="2800" dirty="0">
              <a:latin typeface="微软雅黑" panose="020B0503020204020204" pitchFamily="34" charset="-122"/>
              <a:ea typeface="微软雅黑" panose="020B0503020204020204" pitchFamily="34" charset="-122"/>
              <a:cs typeface="微软雅黑"/>
            </a:endParaRPr>
          </a:p>
        </p:txBody>
      </p:sp>
      <p:sp>
        <p:nvSpPr>
          <p:cNvPr id="8" name="任意多边形 17">
            <a:extLst>
              <a:ext uri="{FF2B5EF4-FFF2-40B4-BE49-F238E27FC236}">
                <a16:creationId xmlns:a16="http://schemas.microsoft.com/office/drawing/2014/main" id="{FF892501-3FDA-409F-8128-690F6A2B10A9}"/>
              </a:ext>
            </a:extLst>
          </p:cNvPr>
          <p:cNvSpPr/>
          <p:nvPr/>
        </p:nvSpPr>
        <p:spPr>
          <a:xfrm rot="10800000" flipV="1">
            <a:off x="7872892" y="4215881"/>
            <a:ext cx="1194908" cy="876818"/>
          </a:xfrm>
          <a:custGeom>
            <a:avLst/>
            <a:gdLst>
              <a:gd name="connsiteX0" fmla="*/ 0 w 6751138"/>
              <a:gd name="connsiteY0" fmla="*/ 2194449 h 4335669"/>
              <a:gd name="connsiteX1" fmla="*/ 2902 w 6751138"/>
              <a:gd name="connsiteY1" fmla="*/ 4333764 h 4335669"/>
              <a:gd name="connsiteX2" fmla="*/ 1075146 w 6751138"/>
              <a:gd name="connsiteY2" fmla="*/ 4335669 h 4335669"/>
              <a:gd name="connsiteX3" fmla="*/ 2210346 w 6751138"/>
              <a:gd name="connsiteY3" fmla="*/ 2194449 h 4335669"/>
              <a:gd name="connsiteX4" fmla="*/ 60054 w 6751138"/>
              <a:gd name="connsiteY4" fmla="*/ 2194449 h 4335669"/>
              <a:gd name="connsiteX5" fmla="*/ 1135200 w 6751138"/>
              <a:gd name="connsiteY5" fmla="*/ 4335669 h 4335669"/>
              <a:gd name="connsiteX6" fmla="*/ 2270398 w 6751138"/>
              <a:gd name="connsiteY6" fmla="*/ 2194449 h 4335669"/>
              <a:gd name="connsiteX7" fmla="*/ 1195252 w 6751138"/>
              <a:gd name="connsiteY7" fmla="*/ 4335669 h 4335669"/>
              <a:gd name="connsiteX8" fmla="*/ 3345544 w 6751138"/>
              <a:gd name="connsiteY8" fmla="*/ 4335669 h 4335669"/>
              <a:gd name="connsiteX9" fmla="*/ 4480742 w 6751138"/>
              <a:gd name="connsiteY9" fmla="*/ 2194449 h 4335669"/>
              <a:gd name="connsiteX10" fmla="*/ 2330450 w 6751138"/>
              <a:gd name="connsiteY10" fmla="*/ 2194449 h 4335669"/>
              <a:gd name="connsiteX11" fmla="*/ 3405596 w 6751138"/>
              <a:gd name="connsiteY11" fmla="*/ 4335669 h 4335669"/>
              <a:gd name="connsiteX12" fmla="*/ 4540794 w 6751138"/>
              <a:gd name="connsiteY12" fmla="*/ 2194449 h 4335669"/>
              <a:gd name="connsiteX13" fmla="*/ 3465648 w 6751138"/>
              <a:gd name="connsiteY13" fmla="*/ 4335669 h 4335669"/>
              <a:gd name="connsiteX14" fmla="*/ 5615940 w 6751138"/>
              <a:gd name="connsiteY14" fmla="*/ 4335669 h 4335669"/>
              <a:gd name="connsiteX15" fmla="*/ 6751138 w 6751138"/>
              <a:gd name="connsiteY15" fmla="*/ 2194449 h 4335669"/>
              <a:gd name="connsiteX16" fmla="*/ 4600846 w 6751138"/>
              <a:gd name="connsiteY16" fmla="*/ 2194449 h 4335669"/>
              <a:gd name="connsiteX17" fmla="*/ 5675992 w 6751138"/>
              <a:gd name="connsiteY17" fmla="*/ 4335669 h 4335669"/>
              <a:gd name="connsiteX18" fmla="*/ 1075146 w 6751138"/>
              <a:gd name="connsiteY18" fmla="*/ 0 h 4335669"/>
              <a:gd name="connsiteX19" fmla="*/ 2902 w 6751138"/>
              <a:gd name="connsiteY19" fmla="*/ 1905 h 4335669"/>
              <a:gd name="connsiteX20" fmla="*/ 0 w 6751138"/>
              <a:gd name="connsiteY20" fmla="*/ 2141220 h 4335669"/>
              <a:gd name="connsiteX21" fmla="*/ 1135200 w 6751138"/>
              <a:gd name="connsiteY21" fmla="*/ 0 h 4335669"/>
              <a:gd name="connsiteX22" fmla="*/ 60054 w 6751138"/>
              <a:gd name="connsiteY22" fmla="*/ 2141220 h 4335669"/>
              <a:gd name="connsiteX23" fmla="*/ 2210346 w 6751138"/>
              <a:gd name="connsiteY23" fmla="*/ 2141220 h 4335669"/>
              <a:gd name="connsiteX24" fmla="*/ 3345544 w 6751138"/>
              <a:gd name="connsiteY24" fmla="*/ 0 h 4335669"/>
              <a:gd name="connsiteX25" fmla="*/ 1195252 w 6751138"/>
              <a:gd name="connsiteY25" fmla="*/ 0 h 4335669"/>
              <a:gd name="connsiteX26" fmla="*/ 2270398 w 6751138"/>
              <a:gd name="connsiteY26" fmla="*/ 2141220 h 4335669"/>
              <a:gd name="connsiteX27" fmla="*/ 3405596 w 6751138"/>
              <a:gd name="connsiteY27" fmla="*/ 0 h 4335669"/>
              <a:gd name="connsiteX28" fmla="*/ 2330450 w 6751138"/>
              <a:gd name="connsiteY28" fmla="*/ 2141220 h 4335669"/>
              <a:gd name="connsiteX29" fmla="*/ 4480742 w 6751138"/>
              <a:gd name="connsiteY29" fmla="*/ 2141220 h 4335669"/>
              <a:gd name="connsiteX30" fmla="*/ 5615940 w 6751138"/>
              <a:gd name="connsiteY30" fmla="*/ 0 h 4335669"/>
              <a:gd name="connsiteX31" fmla="*/ 3465648 w 6751138"/>
              <a:gd name="connsiteY31" fmla="*/ 0 h 4335669"/>
              <a:gd name="connsiteX32" fmla="*/ 4540794 w 6751138"/>
              <a:gd name="connsiteY32" fmla="*/ 2141220 h 43356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51138" h="4335669">
                <a:moveTo>
                  <a:pt x="0" y="2194449"/>
                </a:moveTo>
                <a:cubicBezTo>
                  <a:pt x="967" y="2907554"/>
                  <a:pt x="1935" y="3620659"/>
                  <a:pt x="2902" y="4333764"/>
                </a:cubicBezTo>
                <a:lnTo>
                  <a:pt x="1075146" y="4335669"/>
                </a:lnTo>
                <a:close/>
                <a:moveTo>
                  <a:pt x="2210346" y="2194449"/>
                </a:moveTo>
                <a:lnTo>
                  <a:pt x="60054" y="2194449"/>
                </a:lnTo>
                <a:lnTo>
                  <a:pt x="1135200" y="4335669"/>
                </a:lnTo>
                <a:close/>
                <a:moveTo>
                  <a:pt x="2270398" y="2194449"/>
                </a:moveTo>
                <a:lnTo>
                  <a:pt x="1195252" y="4335669"/>
                </a:lnTo>
                <a:lnTo>
                  <a:pt x="3345544" y="4335669"/>
                </a:lnTo>
                <a:close/>
                <a:moveTo>
                  <a:pt x="4480742" y="2194449"/>
                </a:moveTo>
                <a:lnTo>
                  <a:pt x="2330450" y="2194449"/>
                </a:lnTo>
                <a:lnTo>
                  <a:pt x="3405596" y="4335669"/>
                </a:lnTo>
                <a:close/>
                <a:moveTo>
                  <a:pt x="4540794" y="2194449"/>
                </a:moveTo>
                <a:lnTo>
                  <a:pt x="3465648" y="4335669"/>
                </a:lnTo>
                <a:lnTo>
                  <a:pt x="5615940" y="4335669"/>
                </a:lnTo>
                <a:close/>
                <a:moveTo>
                  <a:pt x="6751138" y="2194449"/>
                </a:moveTo>
                <a:lnTo>
                  <a:pt x="4600846" y="2194449"/>
                </a:lnTo>
                <a:lnTo>
                  <a:pt x="5675992" y="4335669"/>
                </a:lnTo>
                <a:close/>
                <a:moveTo>
                  <a:pt x="1075146" y="0"/>
                </a:moveTo>
                <a:lnTo>
                  <a:pt x="2902" y="1905"/>
                </a:lnTo>
                <a:cubicBezTo>
                  <a:pt x="1935" y="715010"/>
                  <a:pt x="967" y="1428115"/>
                  <a:pt x="0" y="2141220"/>
                </a:cubicBezTo>
                <a:close/>
                <a:moveTo>
                  <a:pt x="1135200" y="0"/>
                </a:moveTo>
                <a:lnTo>
                  <a:pt x="60054" y="2141220"/>
                </a:lnTo>
                <a:lnTo>
                  <a:pt x="2210346" y="2141220"/>
                </a:lnTo>
                <a:close/>
                <a:moveTo>
                  <a:pt x="3345544" y="0"/>
                </a:moveTo>
                <a:lnTo>
                  <a:pt x="1195252" y="0"/>
                </a:lnTo>
                <a:lnTo>
                  <a:pt x="2270398" y="2141220"/>
                </a:lnTo>
                <a:close/>
                <a:moveTo>
                  <a:pt x="3405596" y="0"/>
                </a:moveTo>
                <a:lnTo>
                  <a:pt x="2330450" y="2141220"/>
                </a:lnTo>
                <a:lnTo>
                  <a:pt x="4480742" y="2141220"/>
                </a:lnTo>
                <a:close/>
                <a:moveTo>
                  <a:pt x="5615940" y="0"/>
                </a:moveTo>
                <a:lnTo>
                  <a:pt x="3465648" y="0"/>
                </a:lnTo>
                <a:lnTo>
                  <a:pt x="4540794" y="2141220"/>
                </a:lnTo>
                <a:close/>
              </a:path>
            </a:pathLst>
          </a:custGeom>
          <a:blipFill>
            <a:blip r:embed="rId2" cstate="email">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Oval 5">
            <a:extLst>
              <a:ext uri="{FF2B5EF4-FFF2-40B4-BE49-F238E27FC236}">
                <a16:creationId xmlns:a16="http://schemas.microsoft.com/office/drawing/2014/main" id="{FC359818-E77C-466C-9763-376C4B6F6A29}"/>
              </a:ext>
            </a:extLst>
          </p:cNvPr>
          <p:cNvSpPr>
            <a:spLocks noChangeArrowheads="1"/>
          </p:cNvSpPr>
          <p:nvPr/>
        </p:nvSpPr>
        <p:spPr bwMode="auto">
          <a:xfrm>
            <a:off x="3948451" y="2346083"/>
            <a:ext cx="1005949" cy="400401"/>
          </a:xfrm>
          <a:prstGeom prst="ellipse">
            <a:avLst/>
          </a:prstGeom>
          <a:solidFill>
            <a:schemeClr val="bg1">
              <a:lumMod val="50000"/>
            </a:schemeClr>
          </a:solidFill>
          <a:ln>
            <a:noFill/>
          </a:ln>
          <a:effectLst/>
        </p:spPr>
        <p:txBody>
          <a:bodyPr lIns="68562" tIns="34281" rIns="68562" bIns="34281" anchor="ctr">
            <a:spAutoFit/>
          </a:bodyPr>
          <a:lstStyle/>
          <a:p>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46" name="AutoShape 6">
            <a:extLst>
              <a:ext uri="{FF2B5EF4-FFF2-40B4-BE49-F238E27FC236}">
                <a16:creationId xmlns:a16="http://schemas.microsoft.com/office/drawing/2014/main" id="{A85AACA4-F25D-48A9-B26D-72E6E2A39325}"/>
              </a:ext>
            </a:extLst>
          </p:cNvPr>
          <p:cNvSpPr>
            <a:spLocks noChangeAspect="1" noChangeArrowheads="1"/>
          </p:cNvSpPr>
          <p:nvPr/>
        </p:nvSpPr>
        <p:spPr bwMode="auto">
          <a:xfrm>
            <a:off x="3678177" y="1984589"/>
            <a:ext cx="1548084" cy="1123391"/>
          </a:xfrm>
          <a:custGeom>
            <a:avLst/>
            <a:gdLst>
              <a:gd name="G0" fmla="+- 2546 0 0"/>
              <a:gd name="G1" fmla="+- 21600 0 2546"/>
              <a:gd name="G2" fmla="+- 21600 0 254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546" y="10800"/>
                </a:moveTo>
                <a:cubicBezTo>
                  <a:pt x="2546" y="15359"/>
                  <a:pt x="6241" y="19054"/>
                  <a:pt x="10800" y="19054"/>
                </a:cubicBezTo>
                <a:cubicBezTo>
                  <a:pt x="15359" y="19054"/>
                  <a:pt x="19054" y="15359"/>
                  <a:pt x="19054" y="10800"/>
                </a:cubicBezTo>
                <a:cubicBezTo>
                  <a:pt x="19054" y="6241"/>
                  <a:pt x="15359" y="2546"/>
                  <a:pt x="10800" y="2546"/>
                </a:cubicBezTo>
                <a:cubicBezTo>
                  <a:pt x="6241" y="2546"/>
                  <a:pt x="2546" y="6241"/>
                  <a:pt x="2546" y="10800"/>
                </a:cubicBezTo>
                <a:close/>
              </a:path>
            </a:pathLst>
          </a:custGeom>
          <a:solidFill>
            <a:srgbClr val="34EDF4">
              <a:alpha val="50000"/>
            </a:srgbClr>
          </a:solidFill>
          <a:ln>
            <a:noFill/>
          </a:ln>
          <a:effectLst/>
          <a:extLst>
            <a:ext uri="{91240B29-F687-4F45-9708-019B960494DF}">
              <a14:hiddenLine xmlns:a14="http://schemas.microsoft.com/office/drawing/2010/main" w="12700" algn="ctr">
                <a:solidFill>
                  <a:srgbClr val="000000"/>
                </a:solidFill>
                <a:round/>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txBody>
          <a:bodyPr wrap="none" lIns="87289" tIns="44438" rIns="87289" bIns="44438" anchor="ctr"/>
          <a:lstStyle/>
          <a:p>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47" name="AutoShape 7">
            <a:extLst>
              <a:ext uri="{FF2B5EF4-FFF2-40B4-BE49-F238E27FC236}">
                <a16:creationId xmlns:a16="http://schemas.microsoft.com/office/drawing/2014/main" id="{59179D7B-F624-489B-B2A8-EC2F7B2E6CFB}"/>
              </a:ext>
            </a:extLst>
          </p:cNvPr>
          <p:cNvSpPr>
            <a:spLocks noChangeAspect="1" noChangeArrowheads="1"/>
          </p:cNvSpPr>
          <p:nvPr/>
        </p:nvSpPr>
        <p:spPr bwMode="auto">
          <a:xfrm>
            <a:off x="3798605" y="2072072"/>
            <a:ext cx="1307222" cy="948425"/>
          </a:xfrm>
          <a:custGeom>
            <a:avLst/>
            <a:gdLst>
              <a:gd name="G0" fmla="+- 1157 0 0"/>
              <a:gd name="G1" fmla="+- 21600 0 1157"/>
              <a:gd name="G2" fmla="+- 21600 0 1157"/>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157" y="10800"/>
                </a:moveTo>
                <a:cubicBezTo>
                  <a:pt x="1157" y="16126"/>
                  <a:pt x="5474" y="20443"/>
                  <a:pt x="10800" y="20443"/>
                </a:cubicBezTo>
                <a:cubicBezTo>
                  <a:pt x="16126" y="20443"/>
                  <a:pt x="20443" y="16126"/>
                  <a:pt x="20443" y="10800"/>
                </a:cubicBezTo>
                <a:cubicBezTo>
                  <a:pt x="20443" y="5474"/>
                  <a:pt x="16126" y="1157"/>
                  <a:pt x="10800" y="1157"/>
                </a:cubicBezTo>
                <a:cubicBezTo>
                  <a:pt x="5474" y="1157"/>
                  <a:pt x="1157" y="5474"/>
                  <a:pt x="1157" y="10800"/>
                </a:cubicBezTo>
                <a:close/>
              </a:path>
            </a:pathLst>
          </a:custGeom>
          <a:solidFill>
            <a:srgbClr val="34EDF4">
              <a:alpha val="60001"/>
            </a:srgbClr>
          </a:solidFill>
          <a:ln>
            <a:noFill/>
          </a:ln>
          <a:effectLst/>
          <a:extLst>
            <a:ext uri="{91240B29-F687-4F45-9708-019B960494DF}">
              <a14:hiddenLine xmlns:a14="http://schemas.microsoft.com/office/drawing/2010/main" w="12700" algn="ctr">
                <a:solidFill>
                  <a:schemeClr val="bg1"/>
                </a:solidFill>
                <a:round/>
                <a:headEnd/>
                <a:tailEnd/>
              </a14:hiddenLine>
            </a:ext>
            <a:ext uri="{AF507438-7753-43E0-B8FC-AC1667EBCBE1}">
              <a14:hiddenEffects xmlns:a14="http://schemas.microsoft.com/office/drawing/2010/main">
                <a:effectLst>
                  <a:outerShdw dist="89803" dir="2700000" algn="ctr" rotWithShape="0">
                    <a:schemeClr val="bg2"/>
                  </a:outerShdw>
                </a:effectLst>
              </a14:hiddenEffects>
            </a:ext>
          </a:extLst>
        </p:spPr>
        <p:txBody>
          <a:bodyPr wrap="none" lIns="87289" tIns="44438" rIns="87289" bIns="44438" anchor="ctr"/>
          <a:lstStyle/>
          <a:p>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48" name="Rectangle 21">
            <a:extLst>
              <a:ext uri="{FF2B5EF4-FFF2-40B4-BE49-F238E27FC236}">
                <a16:creationId xmlns:a16="http://schemas.microsoft.com/office/drawing/2014/main" id="{72CADAD5-6D0B-4D23-98D1-6F6FCFC59ABF}"/>
              </a:ext>
            </a:extLst>
          </p:cNvPr>
          <p:cNvSpPr>
            <a:spLocks noChangeArrowheads="1"/>
          </p:cNvSpPr>
          <p:nvPr/>
        </p:nvSpPr>
        <p:spPr bwMode="auto">
          <a:xfrm>
            <a:off x="3901216" y="2433664"/>
            <a:ext cx="1106558" cy="215492"/>
          </a:xfrm>
          <a:prstGeom prst="rect">
            <a:avLst/>
          </a:prstGeom>
          <a:noFill/>
          <a:ln>
            <a:noFill/>
          </a:ln>
          <a:effectLst>
            <a:outerShdw dist="17961" dir="2700000" algn="ctr" rotWithShape="0">
              <a:schemeClr val="tx1">
                <a:alpha val="50000"/>
              </a:scheme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lIns="0" tIns="0" rIns="0" bIns="0" anchor="ctr">
            <a:spAutoFit/>
          </a:bodyPr>
          <a:lstStyle>
            <a:lvl1pPr defTabSz="857250">
              <a:defRPr kumimoji="1">
                <a:solidFill>
                  <a:schemeClr val="tx1"/>
                </a:solidFill>
                <a:latin typeface="굴림" pitchFamily="50" charset="-127"/>
                <a:ea typeface="굴림" pitchFamily="50" charset="-127"/>
              </a:defRPr>
            </a:lvl1pPr>
            <a:lvl2pPr defTabSz="857250">
              <a:defRPr kumimoji="1">
                <a:solidFill>
                  <a:schemeClr val="tx1"/>
                </a:solidFill>
                <a:latin typeface="굴림" pitchFamily="50" charset="-127"/>
                <a:ea typeface="굴림" pitchFamily="50" charset="-127"/>
              </a:defRPr>
            </a:lvl2pPr>
            <a:lvl3pPr defTabSz="857250">
              <a:defRPr kumimoji="1">
                <a:solidFill>
                  <a:schemeClr val="tx1"/>
                </a:solidFill>
                <a:latin typeface="굴림" pitchFamily="50" charset="-127"/>
                <a:ea typeface="굴림" pitchFamily="50" charset="-127"/>
              </a:defRPr>
            </a:lvl3pPr>
            <a:lvl4pPr defTabSz="857250">
              <a:defRPr kumimoji="1">
                <a:solidFill>
                  <a:schemeClr val="tx1"/>
                </a:solidFill>
                <a:latin typeface="굴림" pitchFamily="50" charset="-127"/>
                <a:ea typeface="굴림" pitchFamily="50" charset="-127"/>
              </a:defRPr>
            </a:lvl4pPr>
            <a:lvl5pPr defTabSz="857250">
              <a:defRPr kumimoji="1">
                <a:solidFill>
                  <a:schemeClr val="tx1"/>
                </a:solidFill>
                <a:latin typeface="굴림" pitchFamily="50" charset="-127"/>
                <a:ea typeface="굴림" pitchFamily="50" charset="-127"/>
              </a:defRPr>
            </a:lvl5pPr>
            <a:lvl6pPr defTabSz="857250" fontAlgn="base" latinLnBrk="1">
              <a:spcBef>
                <a:spcPct val="0"/>
              </a:spcBef>
              <a:spcAft>
                <a:spcPct val="0"/>
              </a:spcAft>
              <a:defRPr kumimoji="1">
                <a:solidFill>
                  <a:schemeClr val="tx1"/>
                </a:solidFill>
                <a:latin typeface="굴림" pitchFamily="50" charset="-127"/>
                <a:ea typeface="굴림" pitchFamily="50" charset="-127"/>
              </a:defRPr>
            </a:lvl6pPr>
            <a:lvl7pPr defTabSz="857250" fontAlgn="base" latinLnBrk="1">
              <a:spcBef>
                <a:spcPct val="0"/>
              </a:spcBef>
              <a:spcAft>
                <a:spcPct val="0"/>
              </a:spcAft>
              <a:defRPr kumimoji="1">
                <a:solidFill>
                  <a:schemeClr val="tx1"/>
                </a:solidFill>
                <a:latin typeface="굴림" pitchFamily="50" charset="-127"/>
                <a:ea typeface="굴림" pitchFamily="50" charset="-127"/>
              </a:defRPr>
            </a:lvl7pPr>
            <a:lvl8pPr defTabSz="857250" fontAlgn="base" latinLnBrk="1">
              <a:spcBef>
                <a:spcPct val="0"/>
              </a:spcBef>
              <a:spcAft>
                <a:spcPct val="0"/>
              </a:spcAft>
              <a:defRPr kumimoji="1">
                <a:solidFill>
                  <a:schemeClr val="tx1"/>
                </a:solidFill>
                <a:latin typeface="굴림" pitchFamily="50" charset="-127"/>
                <a:ea typeface="굴림" pitchFamily="50" charset="-127"/>
              </a:defRPr>
            </a:lvl8pPr>
            <a:lvl9pPr defTabSz="857250" fontAlgn="base" latinLnBrk="1">
              <a:spcBef>
                <a:spcPct val="0"/>
              </a:spcBef>
              <a:spcAft>
                <a:spcPct val="0"/>
              </a:spcAft>
              <a:defRPr kumimoji="1">
                <a:solidFill>
                  <a:schemeClr val="tx1"/>
                </a:solidFill>
                <a:latin typeface="굴림" pitchFamily="50" charset="-127"/>
                <a:ea typeface="굴림" pitchFamily="50" charset="-127"/>
              </a:defRPr>
            </a:lvl9pPr>
          </a:lstStyle>
          <a:p>
            <a:pPr algn="ctr" eaLnBrk="0" hangingPunct="0"/>
            <a:r>
              <a:rPr lang="zh-CN" altLang="en-US" sz="1400" b="1" dirty="0">
                <a:solidFill>
                  <a:srgbClr val="FFFFFF"/>
                </a:solidFill>
                <a:latin typeface="微软雅黑" panose="020B0503020204020204" pitchFamily="34" charset="-122"/>
                <a:ea typeface="微软雅黑" panose="020B0503020204020204" pitchFamily="34" charset="-122"/>
              </a:rPr>
              <a:t>主机安全</a:t>
            </a:r>
            <a:endParaRPr lang="en-US" altLang="ko-KR" sz="1400" b="1" dirty="0">
              <a:solidFill>
                <a:srgbClr val="FFFFFF"/>
              </a:solidFill>
              <a:latin typeface="微软雅黑" panose="020B0503020204020204" pitchFamily="34" charset="-122"/>
              <a:ea typeface="微软雅黑" panose="020B0503020204020204" pitchFamily="34" charset="-122"/>
            </a:endParaRPr>
          </a:p>
        </p:txBody>
      </p:sp>
      <p:sp>
        <p:nvSpPr>
          <p:cNvPr id="49" name="Oval 22">
            <a:extLst>
              <a:ext uri="{FF2B5EF4-FFF2-40B4-BE49-F238E27FC236}">
                <a16:creationId xmlns:a16="http://schemas.microsoft.com/office/drawing/2014/main" id="{D98E7F3C-B954-443B-A1B9-618C3BDC21EA}"/>
              </a:ext>
            </a:extLst>
          </p:cNvPr>
          <p:cNvSpPr>
            <a:spLocks noChangeArrowheads="1"/>
          </p:cNvSpPr>
          <p:nvPr/>
        </p:nvSpPr>
        <p:spPr bwMode="auto">
          <a:xfrm rot="19011496">
            <a:off x="3400415" y="1894837"/>
            <a:ext cx="737122" cy="400401"/>
          </a:xfrm>
          <a:prstGeom prst="ellipse">
            <a:avLst/>
          </a:prstGeom>
          <a:gradFill rotWithShape="1">
            <a:gsLst>
              <a:gs pos="0">
                <a:schemeClr val="bg1">
                  <a:alpha val="39999"/>
                </a:schemeClr>
              </a:gs>
              <a:gs pos="100000">
                <a:schemeClr val="bg1">
                  <a:gamma/>
                  <a:shade val="46275"/>
                  <a:invGamma/>
                  <a:alpha val="0"/>
                </a:schemeClr>
              </a:gs>
            </a:gsLst>
            <a:lin ang="5400000" scaled="1"/>
          </a:gradFill>
          <a:ln>
            <a:noFill/>
          </a:ln>
          <a:effectLst/>
          <a:extLst>
            <a:ext uri="{91240B29-F687-4F45-9708-019B960494DF}">
              <a14:hiddenLine xmlns:a14="http://schemas.microsoft.com/office/drawing/2010/main" w="9525" algn="ctr">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68562" tIns="34281" rIns="68562" bIns="34281" anchor="ctr">
            <a:spAutoFit/>
          </a:bodyPr>
          <a:lstStyle/>
          <a:p>
            <a:endParaRPr lang="zh-CN" altLang="en-US" sz="1400">
              <a:solidFill>
                <a:srgbClr val="000000"/>
              </a:solidFill>
              <a:latin typeface="微软雅黑" panose="020B0503020204020204" pitchFamily="34" charset="-122"/>
              <a:ea typeface="微软雅黑" panose="020B0503020204020204" pitchFamily="34" charset="-122"/>
            </a:endParaRPr>
          </a:p>
        </p:txBody>
      </p:sp>
      <p:cxnSp>
        <p:nvCxnSpPr>
          <p:cNvPr id="50" name="直接箭头连接符 49">
            <a:extLst>
              <a:ext uri="{FF2B5EF4-FFF2-40B4-BE49-F238E27FC236}">
                <a16:creationId xmlns:a16="http://schemas.microsoft.com/office/drawing/2014/main" id="{BAA46A88-DA4A-41F3-83A8-32AB8A427689}"/>
              </a:ext>
            </a:extLst>
          </p:cNvPr>
          <p:cNvCxnSpPr/>
          <p:nvPr/>
        </p:nvCxnSpPr>
        <p:spPr bwMode="auto">
          <a:xfrm flipV="1">
            <a:off x="4438405" y="1644700"/>
            <a:ext cx="5636" cy="482606"/>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cxnSp>
        <p:nvCxnSpPr>
          <p:cNvPr id="51" name="直接箭头连接符 50">
            <a:extLst>
              <a:ext uri="{FF2B5EF4-FFF2-40B4-BE49-F238E27FC236}">
                <a16:creationId xmlns:a16="http://schemas.microsoft.com/office/drawing/2014/main" id="{556DE5ED-1671-40A3-9FD8-AACE781C07A4}"/>
              </a:ext>
            </a:extLst>
          </p:cNvPr>
          <p:cNvCxnSpPr/>
          <p:nvPr/>
        </p:nvCxnSpPr>
        <p:spPr bwMode="auto">
          <a:xfrm flipV="1">
            <a:off x="4867107" y="1909635"/>
            <a:ext cx="458443" cy="355308"/>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cxnSp>
        <p:nvCxnSpPr>
          <p:cNvPr id="52" name="直接箭头连接符 51">
            <a:extLst>
              <a:ext uri="{FF2B5EF4-FFF2-40B4-BE49-F238E27FC236}">
                <a16:creationId xmlns:a16="http://schemas.microsoft.com/office/drawing/2014/main" id="{A3D2086D-2699-4AA5-BACE-C19FA52CA318}"/>
              </a:ext>
            </a:extLst>
          </p:cNvPr>
          <p:cNvCxnSpPr/>
          <p:nvPr/>
        </p:nvCxnSpPr>
        <p:spPr bwMode="auto">
          <a:xfrm>
            <a:off x="4992391" y="2660257"/>
            <a:ext cx="597840" cy="187247"/>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cxnSp>
        <p:nvCxnSpPr>
          <p:cNvPr id="53" name="直接箭头连接符 52">
            <a:extLst>
              <a:ext uri="{FF2B5EF4-FFF2-40B4-BE49-F238E27FC236}">
                <a16:creationId xmlns:a16="http://schemas.microsoft.com/office/drawing/2014/main" id="{3AFFA302-E419-41AA-8C53-86F7B3C6A44D}"/>
              </a:ext>
            </a:extLst>
          </p:cNvPr>
          <p:cNvCxnSpPr/>
          <p:nvPr/>
        </p:nvCxnSpPr>
        <p:spPr bwMode="auto">
          <a:xfrm>
            <a:off x="4654372" y="2938194"/>
            <a:ext cx="338020" cy="431250"/>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cxnSp>
        <p:nvCxnSpPr>
          <p:cNvPr id="54" name="直接箭头连接符 53">
            <a:extLst>
              <a:ext uri="{FF2B5EF4-FFF2-40B4-BE49-F238E27FC236}">
                <a16:creationId xmlns:a16="http://schemas.microsoft.com/office/drawing/2014/main" id="{2AE18F20-9444-49F3-A726-A555AB5792FB}"/>
              </a:ext>
            </a:extLst>
          </p:cNvPr>
          <p:cNvCxnSpPr/>
          <p:nvPr/>
        </p:nvCxnSpPr>
        <p:spPr bwMode="auto">
          <a:xfrm flipH="1">
            <a:off x="3870669" y="2917827"/>
            <a:ext cx="287904" cy="451618"/>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cxnSp>
        <p:nvCxnSpPr>
          <p:cNvPr id="55" name="直接箭头连接符 54">
            <a:extLst>
              <a:ext uri="{FF2B5EF4-FFF2-40B4-BE49-F238E27FC236}">
                <a16:creationId xmlns:a16="http://schemas.microsoft.com/office/drawing/2014/main" id="{461A2E14-DB01-40EE-AB2D-2D633C23EB15}"/>
              </a:ext>
            </a:extLst>
          </p:cNvPr>
          <p:cNvCxnSpPr/>
          <p:nvPr/>
        </p:nvCxnSpPr>
        <p:spPr bwMode="auto">
          <a:xfrm flipH="1">
            <a:off x="3229935" y="2641844"/>
            <a:ext cx="639322" cy="79529"/>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cxnSp>
        <p:nvCxnSpPr>
          <p:cNvPr id="56" name="直接箭头连接符 55">
            <a:extLst>
              <a:ext uri="{FF2B5EF4-FFF2-40B4-BE49-F238E27FC236}">
                <a16:creationId xmlns:a16="http://schemas.microsoft.com/office/drawing/2014/main" id="{E71DCE9D-4CD3-49B0-9647-E7836E4028D7}"/>
              </a:ext>
            </a:extLst>
          </p:cNvPr>
          <p:cNvCxnSpPr/>
          <p:nvPr/>
        </p:nvCxnSpPr>
        <p:spPr bwMode="auto">
          <a:xfrm flipH="1" flipV="1">
            <a:off x="3469587" y="1965289"/>
            <a:ext cx="519498" cy="339986"/>
          </a:xfrm>
          <a:prstGeom prst="straightConnector1">
            <a:avLst/>
          </a:prstGeom>
          <a:solidFill>
            <a:schemeClr val="accent1"/>
          </a:solidFill>
          <a:ln w="28575" cap="flat" cmpd="sng" algn="ctr">
            <a:solidFill>
              <a:srgbClr val="0070C0"/>
            </a:solidFill>
            <a:prstDash val="solid"/>
            <a:round/>
            <a:headEnd type="none" w="med" len="med"/>
            <a:tailEnd type="arrow"/>
          </a:ln>
          <a:effectLst/>
        </p:spPr>
      </p:cxnSp>
      <p:sp>
        <p:nvSpPr>
          <p:cNvPr id="57" name="AutoShape 6">
            <a:extLst>
              <a:ext uri="{FF2B5EF4-FFF2-40B4-BE49-F238E27FC236}">
                <a16:creationId xmlns:a16="http://schemas.microsoft.com/office/drawing/2014/main" id="{1524919F-5C82-4854-BD77-02F8688F1EA6}"/>
              </a:ext>
            </a:extLst>
          </p:cNvPr>
          <p:cNvSpPr>
            <a:spLocks noChangeAspect="1" noChangeArrowheads="1"/>
          </p:cNvSpPr>
          <p:nvPr/>
        </p:nvSpPr>
        <p:spPr bwMode="auto">
          <a:xfrm>
            <a:off x="3413790" y="1801701"/>
            <a:ext cx="2060500" cy="1495232"/>
          </a:xfrm>
          <a:custGeom>
            <a:avLst/>
            <a:gdLst>
              <a:gd name="G0" fmla="+- 2546 0 0"/>
              <a:gd name="G1" fmla="+- 21600 0 2546"/>
              <a:gd name="G2" fmla="+- 21600 0 2546"/>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546" y="10800"/>
                </a:moveTo>
                <a:cubicBezTo>
                  <a:pt x="2546" y="15359"/>
                  <a:pt x="6241" y="19054"/>
                  <a:pt x="10800" y="19054"/>
                </a:cubicBezTo>
                <a:cubicBezTo>
                  <a:pt x="15359" y="19054"/>
                  <a:pt x="19054" y="15359"/>
                  <a:pt x="19054" y="10800"/>
                </a:cubicBezTo>
                <a:cubicBezTo>
                  <a:pt x="19054" y="6241"/>
                  <a:pt x="15359" y="2546"/>
                  <a:pt x="10800" y="2546"/>
                </a:cubicBezTo>
                <a:cubicBezTo>
                  <a:pt x="6241" y="2546"/>
                  <a:pt x="2546" y="6241"/>
                  <a:pt x="2546" y="10800"/>
                </a:cubicBezTo>
                <a:close/>
              </a:path>
            </a:pathLst>
          </a:custGeom>
          <a:solidFill>
            <a:srgbClr val="00B0F0">
              <a:alpha val="50000"/>
            </a:srgbClr>
          </a:solidFill>
          <a:ln>
            <a:noFill/>
          </a:ln>
          <a:effectLst/>
          <a:extLst/>
        </p:spPr>
        <p:txBody>
          <a:bodyPr wrap="none" lIns="87289" tIns="44438" rIns="87289" bIns="44438" anchor="ctr"/>
          <a:lstStyle/>
          <a:p>
            <a:endParaRPr lang="zh-CN" altLang="en-US" sz="1400">
              <a:solidFill>
                <a:srgbClr val="000000"/>
              </a:solidFill>
              <a:latin typeface="微软雅黑" panose="020B0503020204020204" pitchFamily="34" charset="-122"/>
              <a:ea typeface="微软雅黑" panose="020B0503020204020204" pitchFamily="34" charset="-122"/>
            </a:endParaRPr>
          </a:p>
        </p:txBody>
      </p:sp>
      <p:sp>
        <p:nvSpPr>
          <p:cNvPr id="58" name="流程图: 联系 16">
            <a:extLst>
              <a:ext uri="{FF2B5EF4-FFF2-40B4-BE49-F238E27FC236}">
                <a16:creationId xmlns:a16="http://schemas.microsoft.com/office/drawing/2014/main" id="{1C74C051-58D7-45AE-921D-E61D44536E4B}"/>
              </a:ext>
            </a:extLst>
          </p:cNvPr>
          <p:cNvSpPr/>
          <p:nvPr/>
        </p:nvSpPr>
        <p:spPr bwMode="auto">
          <a:xfrm>
            <a:off x="2764785" y="1479234"/>
            <a:ext cx="913391" cy="592838"/>
          </a:xfrm>
          <a:prstGeom prst="flowChartConnector">
            <a:avLst/>
          </a:prstGeom>
          <a:solidFill>
            <a:srgbClr val="FBC69F"/>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algn="ctr" eaLnBrk="0" hangingPunct="0"/>
            <a:endParaRPr lang="zh-CN" altLang="en-US" sz="700">
              <a:solidFill>
                <a:srgbClr val="FFFFFF"/>
              </a:solidFill>
              <a:latin typeface="微软雅黑" panose="020B0503020204020204" pitchFamily="34" charset="-122"/>
              <a:ea typeface="微软雅黑" panose="020B0503020204020204" pitchFamily="34" charset="-122"/>
            </a:endParaRPr>
          </a:p>
        </p:txBody>
      </p:sp>
      <p:sp>
        <p:nvSpPr>
          <p:cNvPr id="59" name="流程图: 联系 17">
            <a:extLst>
              <a:ext uri="{FF2B5EF4-FFF2-40B4-BE49-F238E27FC236}">
                <a16:creationId xmlns:a16="http://schemas.microsoft.com/office/drawing/2014/main" id="{419042E3-7E54-4B91-BAFE-AF7572DD219A}"/>
              </a:ext>
            </a:extLst>
          </p:cNvPr>
          <p:cNvSpPr/>
          <p:nvPr/>
        </p:nvSpPr>
        <p:spPr bwMode="auto">
          <a:xfrm>
            <a:off x="2422705" y="2437938"/>
            <a:ext cx="899823" cy="582558"/>
          </a:xfrm>
          <a:prstGeom prst="flowChartConnector">
            <a:avLst/>
          </a:prstGeom>
          <a:solidFill>
            <a:srgbClr val="92D050"/>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algn="ctr" eaLnBrk="0" hangingPunct="0"/>
            <a:endParaRPr lang="zh-CN" altLang="en-US" sz="700">
              <a:solidFill>
                <a:srgbClr val="FFFFFF"/>
              </a:solidFill>
              <a:latin typeface="微软雅黑" panose="020B0503020204020204" pitchFamily="34" charset="-122"/>
              <a:ea typeface="微软雅黑" panose="020B0503020204020204" pitchFamily="34" charset="-122"/>
            </a:endParaRPr>
          </a:p>
        </p:txBody>
      </p:sp>
      <p:sp>
        <p:nvSpPr>
          <p:cNvPr id="60" name="流程图: 联系 18">
            <a:extLst>
              <a:ext uri="{FF2B5EF4-FFF2-40B4-BE49-F238E27FC236}">
                <a16:creationId xmlns:a16="http://schemas.microsoft.com/office/drawing/2014/main" id="{703D1712-3DE4-41E6-91BE-D7A62C9719CC}"/>
              </a:ext>
            </a:extLst>
          </p:cNvPr>
          <p:cNvSpPr/>
          <p:nvPr/>
        </p:nvSpPr>
        <p:spPr bwMode="auto">
          <a:xfrm>
            <a:off x="3340700" y="3356042"/>
            <a:ext cx="874724" cy="593531"/>
          </a:xfrm>
          <a:prstGeom prst="flowChartConnector">
            <a:avLst/>
          </a:prstGeom>
          <a:solidFill>
            <a:srgbClr val="97E4FF"/>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algn="ctr" eaLnBrk="0" hangingPunct="0"/>
            <a:endParaRPr lang="zh-CN" altLang="en-US" sz="700">
              <a:solidFill>
                <a:srgbClr val="FFFFFF"/>
              </a:solidFill>
              <a:latin typeface="微软雅黑" panose="020B0503020204020204" pitchFamily="34" charset="-122"/>
              <a:ea typeface="微软雅黑" panose="020B0503020204020204" pitchFamily="34" charset="-122"/>
            </a:endParaRPr>
          </a:p>
        </p:txBody>
      </p:sp>
      <p:sp>
        <p:nvSpPr>
          <p:cNvPr id="61" name="流程图: 联系 19">
            <a:extLst>
              <a:ext uri="{FF2B5EF4-FFF2-40B4-BE49-F238E27FC236}">
                <a16:creationId xmlns:a16="http://schemas.microsoft.com/office/drawing/2014/main" id="{82C0A28B-2A50-44CD-9939-05C703633B89}"/>
              </a:ext>
            </a:extLst>
          </p:cNvPr>
          <p:cNvSpPr/>
          <p:nvPr/>
        </p:nvSpPr>
        <p:spPr bwMode="auto">
          <a:xfrm>
            <a:off x="4006467" y="1033784"/>
            <a:ext cx="863872" cy="591935"/>
          </a:xfrm>
          <a:prstGeom prst="flowChartConnector">
            <a:avLst/>
          </a:prstGeom>
          <a:solidFill>
            <a:srgbClr val="00B0F0"/>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algn="ctr" eaLnBrk="0" hangingPunct="0"/>
            <a:endParaRPr lang="zh-CN" altLang="en-US" sz="600">
              <a:solidFill>
                <a:srgbClr val="FFFFFF"/>
              </a:solidFill>
              <a:latin typeface="微软雅黑" panose="020B0503020204020204" pitchFamily="34" charset="-122"/>
              <a:ea typeface="微软雅黑" panose="020B0503020204020204" pitchFamily="34" charset="-122"/>
            </a:endParaRPr>
          </a:p>
        </p:txBody>
      </p:sp>
      <p:sp>
        <p:nvSpPr>
          <p:cNvPr id="62" name="流程图: 联系 20">
            <a:extLst>
              <a:ext uri="{FF2B5EF4-FFF2-40B4-BE49-F238E27FC236}">
                <a16:creationId xmlns:a16="http://schemas.microsoft.com/office/drawing/2014/main" id="{ECC98F12-9457-4B6A-BA7F-2F4CF6D4B956}"/>
              </a:ext>
            </a:extLst>
          </p:cNvPr>
          <p:cNvSpPr/>
          <p:nvPr/>
        </p:nvSpPr>
        <p:spPr bwMode="auto">
          <a:xfrm>
            <a:off x="5212419" y="1411826"/>
            <a:ext cx="809747" cy="683212"/>
          </a:xfrm>
          <a:prstGeom prst="flowChartConnector">
            <a:avLst/>
          </a:prstGeom>
          <a:solidFill>
            <a:schemeClr val="bg1">
              <a:lumMod val="65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algn="ctr" eaLnBrk="0" hangingPunct="0"/>
            <a:endParaRPr lang="zh-CN" altLang="en-US" sz="700">
              <a:solidFill>
                <a:srgbClr val="FFFFFF"/>
              </a:solidFill>
              <a:latin typeface="微软雅黑" panose="020B0503020204020204" pitchFamily="34" charset="-122"/>
              <a:ea typeface="微软雅黑" panose="020B0503020204020204" pitchFamily="34" charset="-122"/>
            </a:endParaRPr>
          </a:p>
        </p:txBody>
      </p:sp>
      <p:sp>
        <p:nvSpPr>
          <p:cNvPr id="63" name="流程图: 联系 21">
            <a:extLst>
              <a:ext uri="{FF2B5EF4-FFF2-40B4-BE49-F238E27FC236}">
                <a16:creationId xmlns:a16="http://schemas.microsoft.com/office/drawing/2014/main" id="{41E06786-1CF7-49EF-90FB-75725BE59430}"/>
              </a:ext>
            </a:extLst>
          </p:cNvPr>
          <p:cNvSpPr/>
          <p:nvPr/>
        </p:nvSpPr>
        <p:spPr bwMode="auto">
          <a:xfrm>
            <a:off x="5590231" y="2671565"/>
            <a:ext cx="935861" cy="553863"/>
          </a:xfrm>
          <a:prstGeom prst="flowChartConnector">
            <a:avLst/>
          </a:prstGeom>
          <a:solidFill>
            <a:srgbClr val="F68632"/>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algn="ctr" eaLnBrk="0" hangingPunct="0"/>
            <a:endParaRPr lang="zh-CN" altLang="en-US" sz="700">
              <a:solidFill>
                <a:srgbClr val="FFFFFF"/>
              </a:solidFill>
              <a:latin typeface="微软雅黑" panose="020B0503020204020204" pitchFamily="34" charset="-122"/>
              <a:ea typeface="微软雅黑" panose="020B0503020204020204" pitchFamily="34" charset="-122"/>
            </a:endParaRPr>
          </a:p>
        </p:txBody>
      </p:sp>
      <p:sp>
        <p:nvSpPr>
          <p:cNvPr id="64" name="流程图: 联系 22">
            <a:extLst>
              <a:ext uri="{FF2B5EF4-FFF2-40B4-BE49-F238E27FC236}">
                <a16:creationId xmlns:a16="http://schemas.microsoft.com/office/drawing/2014/main" id="{C13AD4C1-1E87-42DD-847E-85513228771C}"/>
              </a:ext>
            </a:extLst>
          </p:cNvPr>
          <p:cNvSpPr/>
          <p:nvPr/>
        </p:nvSpPr>
        <p:spPr bwMode="auto">
          <a:xfrm>
            <a:off x="4772710" y="3369445"/>
            <a:ext cx="854388" cy="570692"/>
          </a:xfrm>
          <a:prstGeom prst="flowChartConnector">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p>
            <a:pPr algn="ctr" eaLnBrk="0" hangingPunct="0"/>
            <a:endParaRPr lang="zh-CN" altLang="en-US" sz="700">
              <a:solidFill>
                <a:srgbClr val="FFFFFF"/>
              </a:solidFill>
              <a:latin typeface="微软雅黑" panose="020B0503020204020204" pitchFamily="34" charset="-122"/>
              <a:ea typeface="微软雅黑" panose="020B0503020204020204" pitchFamily="34" charset="-122"/>
            </a:endParaRPr>
          </a:p>
        </p:txBody>
      </p:sp>
      <p:sp>
        <p:nvSpPr>
          <p:cNvPr id="65" name="TextBox 42">
            <a:extLst>
              <a:ext uri="{FF2B5EF4-FFF2-40B4-BE49-F238E27FC236}">
                <a16:creationId xmlns:a16="http://schemas.microsoft.com/office/drawing/2014/main" id="{503E3116-8E13-4821-A45D-15860C379B53}"/>
              </a:ext>
            </a:extLst>
          </p:cNvPr>
          <p:cNvSpPr txBox="1"/>
          <p:nvPr/>
        </p:nvSpPr>
        <p:spPr>
          <a:xfrm>
            <a:off x="4223474" y="1114675"/>
            <a:ext cx="446160" cy="438581"/>
          </a:xfrm>
          <a:prstGeom prst="rect">
            <a:avLst/>
          </a:prstGeom>
          <a:noFill/>
        </p:spPr>
        <p:txBody>
          <a:bodyPr wrap="non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身份</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鉴别</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
        <p:nvSpPr>
          <p:cNvPr id="66" name="TextBox 79">
            <a:extLst>
              <a:ext uri="{FF2B5EF4-FFF2-40B4-BE49-F238E27FC236}">
                <a16:creationId xmlns:a16="http://schemas.microsoft.com/office/drawing/2014/main" id="{1A6C1B1F-3BBE-4A16-B7E1-8385F2AAD988}"/>
              </a:ext>
            </a:extLst>
          </p:cNvPr>
          <p:cNvSpPr txBox="1"/>
          <p:nvPr/>
        </p:nvSpPr>
        <p:spPr>
          <a:xfrm>
            <a:off x="3002044" y="1563762"/>
            <a:ext cx="446160" cy="438581"/>
          </a:xfrm>
          <a:prstGeom prst="rect">
            <a:avLst/>
          </a:prstGeom>
          <a:noFill/>
        </p:spPr>
        <p:txBody>
          <a:bodyPr wrap="non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访问</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控制</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
        <p:nvSpPr>
          <p:cNvPr id="67" name="TextBox 80">
            <a:extLst>
              <a:ext uri="{FF2B5EF4-FFF2-40B4-BE49-F238E27FC236}">
                <a16:creationId xmlns:a16="http://schemas.microsoft.com/office/drawing/2014/main" id="{41797102-5373-49F0-8650-3A55FA620E74}"/>
              </a:ext>
            </a:extLst>
          </p:cNvPr>
          <p:cNvSpPr txBox="1"/>
          <p:nvPr/>
        </p:nvSpPr>
        <p:spPr>
          <a:xfrm>
            <a:off x="2653535" y="2527193"/>
            <a:ext cx="446160" cy="438581"/>
          </a:xfrm>
          <a:prstGeom prst="rect">
            <a:avLst/>
          </a:prstGeom>
          <a:noFill/>
        </p:spPr>
        <p:txBody>
          <a:bodyPr wrap="non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安全</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审计</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
        <p:nvSpPr>
          <p:cNvPr id="68" name="TextBox 81">
            <a:extLst>
              <a:ext uri="{FF2B5EF4-FFF2-40B4-BE49-F238E27FC236}">
                <a16:creationId xmlns:a16="http://schemas.microsoft.com/office/drawing/2014/main" id="{05A83374-CC73-4664-B5BF-BE8B6BE24C20}"/>
              </a:ext>
            </a:extLst>
          </p:cNvPr>
          <p:cNvSpPr txBox="1"/>
          <p:nvPr/>
        </p:nvSpPr>
        <p:spPr>
          <a:xfrm>
            <a:off x="3478058" y="3434919"/>
            <a:ext cx="600008" cy="438581"/>
          </a:xfrm>
          <a:prstGeom prst="rect">
            <a:avLst/>
          </a:prstGeom>
          <a:noFill/>
          <a:ln>
            <a:noFill/>
          </a:ln>
        </p:spPr>
        <p:txBody>
          <a:bodyPr wrap="non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剩余信</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息保护</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
        <p:nvSpPr>
          <p:cNvPr id="69" name="TextBox 82">
            <a:extLst>
              <a:ext uri="{FF2B5EF4-FFF2-40B4-BE49-F238E27FC236}">
                <a16:creationId xmlns:a16="http://schemas.microsoft.com/office/drawing/2014/main" id="{8C55BD41-4C97-4AA6-96FD-074FCE8EE509}"/>
              </a:ext>
            </a:extLst>
          </p:cNvPr>
          <p:cNvSpPr txBox="1"/>
          <p:nvPr/>
        </p:nvSpPr>
        <p:spPr>
          <a:xfrm>
            <a:off x="4966903" y="3434919"/>
            <a:ext cx="446160" cy="438581"/>
          </a:xfrm>
          <a:prstGeom prst="rect">
            <a:avLst/>
          </a:prstGeom>
          <a:noFill/>
        </p:spPr>
        <p:txBody>
          <a:bodyPr wrap="non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入侵</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防范</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
        <p:nvSpPr>
          <p:cNvPr id="70" name="TextBox 83">
            <a:extLst>
              <a:ext uri="{FF2B5EF4-FFF2-40B4-BE49-F238E27FC236}">
                <a16:creationId xmlns:a16="http://schemas.microsoft.com/office/drawing/2014/main" id="{4678A0F7-F09F-45C8-BDC5-14E0DB9F0725}"/>
              </a:ext>
            </a:extLst>
          </p:cNvPr>
          <p:cNvSpPr txBox="1"/>
          <p:nvPr/>
        </p:nvSpPr>
        <p:spPr>
          <a:xfrm>
            <a:off x="5758157" y="2739197"/>
            <a:ext cx="600008" cy="438581"/>
          </a:xfrm>
          <a:prstGeom prst="rect">
            <a:avLst/>
          </a:prstGeom>
          <a:noFill/>
        </p:spPr>
        <p:txBody>
          <a:bodyPr wrap="non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恶意代</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码防范</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
        <p:nvSpPr>
          <p:cNvPr id="71" name="TextBox 84">
            <a:extLst>
              <a:ext uri="{FF2B5EF4-FFF2-40B4-BE49-F238E27FC236}">
                <a16:creationId xmlns:a16="http://schemas.microsoft.com/office/drawing/2014/main" id="{9105C05A-1A1D-4719-9A79-64D62706152F}"/>
              </a:ext>
            </a:extLst>
          </p:cNvPr>
          <p:cNvSpPr txBox="1"/>
          <p:nvPr/>
        </p:nvSpPr>
        <p:spPr>
          <a:xfrm>
            <a:off x="5399122" y="1582410"/>
            <a:ext cx="446160" cy="438581"/>
          </a:xfrm>
          <a:prstGeom prst="rect">
            <a:avLst/>
          </a:prstGeom>
          <a:noFill/>
        </p:spPr>
        <p:txBody>
          <a:bodyPr wrap="non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资源</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控制</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
        <p:nvSpPr>
          <p:cNvPr id="72" name="TextBox 43">
            <a:extLst>
              <a:ext uri="{FF2B5EF4-FFF2-40B4-BE49-F238E27FC236}">
                <a16:creationId xmlns:a16="http://schemas.microsoft.com/office/drawing/2014/main" id="{78EC1556-9CA6-40BD-8165-38F007EF9799}"/>
              </a:ext>
            </a:extLst>
          </p:cNvPr>
          <p:cNvSpPr txBox="1"/>
          <p:nvPr/>
        </p:nvSpPr>
        <p:spPr>
          <a:xfrm>
            <a:off x="5662221" y="825500"/>
            <a:ext cx="3100779" cy="253897"/>
          </a:xfrm>
          <a:prstGeom prst="accentBorderCallout2">
            <a:avLst>
              <a:gd name="adj1" fmla="val 18750"/>
              <a:gd name="adj2" fmla="val -8333"/>
              <a:gd name="adj3" fmla="val 18750"/>
              <a:gd name="adj4" fmla="val -16667"/>
              <a:gd name="adj5" fmla="val 96397"/>
              <a:gd name="adj6" fmla="val -29962"/>
            </a:avLst>
          </a:prstGeom>
          <a:noFill/>
          <a:ln w="3175">
            <a:solidFill>
              <a:schemeClr val="tx1"/>
            </a:solidFill>
            <a:prstDash val="sysDot"/>
          </a:ln>
        </p:spPr>
        <p:txBody>
          <a:bodyPr wrap="squar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要点：组合鉴别技术</a:t>
            </a:r>
          </a:p>
        </p:txBody>
      </p:sp>
      <p:sp>
        <p:nvSpPr>
          <p:cNvPr id="73" name="TextBox 87">
            <a:extLst>
              <a:ext uri="{FF2B5EF4-FFF2-40B4-BE49-F238E27FC236}">
                <a16:creationId xmlns:a16="http://schemas.microsoft.com/office/drawing/2014/main" id="{14218285-7C87-44BB-92A7-86F203EEF6F8}"/>
              </a:ext>
            </a:extLst>
          </p:cNvPr>
          <p:cNvSpPr txBox="1"/>
          <p:nvPr/>
        </p:nvSpPr>
        <p:spPr>
          <a:xfrm flipH="1">
            <a:off x="387489" y="1317941"/>
            <a:ext cx="1675268" cy="623229"/>
          </a:xfrm>
          <a:prstGeom prst="accentBorderCallout1">
            <a:avLst>
              <a:gd name="adj1" fmla="val 18750"/>
              <a:gd name="adj2" fmla="val -8333"/>
              <a:gd name="adj3" fmla="val 39606"/>
              <a:gd name="adj4" fmla="val -47251"/>
            </a:avLst>
          </a:prstGeom>
          <a:noFill/>
          <a:ln w="3175">
            <a:solidFill>
              <a:schemeClr val="tx1"/>
            </a:solidFill>
            <a:prstDash val="sysDot"/>
          </a:ln>
        </p:spPr>
        <p:txBody>
          <a:bodyPr wrap="squar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要点：</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管理用户权限分离</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敏感标记的设置</a:t>
            </a:r>
          </a:p>
        </p:txBody>
      </p:sp>
      <p:sp>
        <p:nvSpPr>
          <p:cNvPr id="74" name="TextBox 89">
            <a:extLst>
              <a:ext uri="{FF2B5EF4-FFF2-40B4-BE49-F238E27FC236}">
                <a16:creationId xmlns:a16="http://schemas.microsoft.com/office/drawing/2014/main" id="{054E25FD-D45D-4058-86B0-1ACE090DB1D7}"/>
              </a:ext>
            </a:extLst>
          </p:cNvPr>
          <p:cNvSpPr txBox="1"/>
          <p:nvPr/>
        </p:nvSpPr>
        <p:spPr>
          <a:xfrm flipH="1">
            <a:off x="387489" y="2276826"/>
            <a:ext cx="1675268" cy="807895"/>
          </a:xfrm>
          <a:prstGeom prst="accentBorderCallout2">
            <a:avLst>
              <a:gd name="adj1" fmla="val 18750"/>
              <a:gd name="adj2" fmla="val -8333"/>
              <a:gd name="adj3" fmla="val 18750"/>
              <a:gd name="adj4" fmla="val -16667"/>
              <a:gd name="adj5" fmla="val 24843"/>
              <a:gd name="adj6" fmla="val -34023"/>
            </a:avLst>
          </a:prstGeom>
          <a:noFill/>
          <a:ln w="3175">
            <a:solidFill>
              <a:schemeClr val="tx1"/>
            </a:solidFill>
            <a:prstDash val="sysDot"/>
          </a:ln>
        </p:spPr>
        <p:txBody>
          <a:bodyPr wrap="squar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要点：</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审计记录</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审计报表</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审计记录的保护</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
        <p:nvSpPr>
          <p:cNvPr id="75" name="TextBox 92">
            <a:extLst>
              <a:ext uri="{FF2B5EF4-FFF2-40B4-BE49-F238E27FC236}">
                <a16:creationId xmlns:a16="http://schemas.microsoft.com/office/drawing/2014/main" id="{5D9FF15D-CC27-4751-B735-8E917E555F38}"/>
              </a:ext>
            </a:extLst>
          </p:cNvPr>
          <p:cNvSpPr txBox="1"/>
          <p:nvPr/>
        </p:nvSpPr>
        <p:spPr>
          <a:xfrm flipH="1">
            <a:off x="387488" y="3567032"/>
            <a:ext cx="1675270" cy="613373"/>
          </a:xfrm>
          <a:prstGeom prst="accentBorderCallout2">
            <a:avLst>
              <a:gd name="adj1" fmla="val 18750"/>
              <a:gd name="adj2" fmla="val -8333"/>
              <a:gd name="adj3" fmla="val 18750"/>
              <a:gd name="adj4" fmla="val -16667"/>
              <a:gd name="adj5" fmla="val 169"/>
              <a:gd name="adj6" fmla="val -79587"/>
            </a:avLst>
          </a:prstGeom>
          <a:noFill/>
          <a:ln w="3175" cap="flat" cmpd="sng" algn="ctr">
            <a:solidFill>
              <a:schemeClr val="tx1"/>
            </a:solidFill>
            <a:prstDash val="sysDot"/>
            <a:round/>
            <a:headEnd type="none" w="med" len="med"/>
            <a:tailEnd type="none" w="med" len="med"/>
          </a:ln>
          <a:effectLst/>
        </p:spPr>
        <p:txBody>
          <a:bodyPr vert="horz" wrap="square" lIns="91416" tIns="45708" rIns="91416" bIns="45708" numCol="1" rtlCol="0" anchor="t" anchorCtr="0" compatLnSpc="1">
            <a:prstTxWarp prst="textNoShape">
              <a:avLst/>
            </a:prstTxWarp>
            <a:noAutofit/>
          </a:bodyPr>
          <a:lstStyle>
            <a:defPPr>
              <a:defRPr lang="zh-CN"/>
            </a:defPPr>
            <a:lvl1pPr marR="0" indent="0" algn="ctr" eaLnBrk="0" fontAlgn="base" hangingPunct="0">
              <a:lnSpc>
                <a:spcPct val="100000"/>
              </a:lnSpc>
              <a:spcBef>
                <a:spcPct val="0"/>
              </a:spcBef>
              <a:spcAft>
                <a:spcPct val="0"/>
              </a:spcAft>
              <a:buClrTx/>
              <a:buSzTx/>
              <a:buFontTx/>
              <a:buNone/>
              <a:tabLst/>
              <a:defRPr kumimoji="0" sz="800" b="0"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defRPr>
            </a:lvl1pPr>
          </a:lstStyle>
          <a:p>
            <a:pPr algn="l"/>
            <a:r>
              <a:rPr lang="zh-CN" altLang="en-US" sz="1200" b="1" dirty="0">
                <a:solidFill>
                  <a:srgbClr val="000000"/>
                </a:solidFill>
              </a:rPr>
              <a:t>要点：</a:t>
            </a:r>
            <a:endParaRPr lang="en-US" altLang="zh-CN" sz="1200" b="1" dirty="0">
              <a:solidFill>
                <a:srgbClr val="000000"/>
              </a:solidFill>
            </a:endParaRPr>
          </a:p>
          <a:p>
            <a:pPr algn="l"/>
            <a:r>
              <a:rPr lang="zh-CN" altLang="en-US" sz="1200" b="1" dirty="0">
                <a:solidFill>
                  <a:srgbClr val="000000"/>
                </a:solidFill>
              </a:rPr>
              <a:t>空间释放</a:t>
            </a:r>
            <a:endParaRPr lang="en-US" altLang="zh-CN" sz="1200" b="1" dirty="0">
              <a:solidFill>
                <a:srgbClr val="000000"/>
              </a:solidFill>
            </a:endParaRPr>
          </a:p>
          <a:p>
            <a:pPr algn="l"/>
            <a:r>
              <a:rPr lang="zh-CN" altLang="en-US" sz="1200" b="1" dirty="0">
                <a:solidFill>
                  <a:srgbClr val="000000"/>
                </a:solidFill>
              </a:rPr>
              <a:t>信息清除</a:t>
            </a:r>
            <a:endParaRPr lang="en-US" altLang="zh-CN" sz="1200" b="1" dirty="0">
              <a:solidFill>
                <a:srgbClr val="000000"/>
              </a:solidFill>
            </a:endParaRPr>
          </a:p>
        </p:txBody>
      </p:sp>
      <p:sp>
        <p:nvSpPr>
          <p:cNvPr id="76" name="TextBox 95">
            <a:extLst>
              <a:ext uri="{FF2B5EF4-FFF2-40B4-BE49-F238E27FC236}">
                <a16:creationId xmlns:a16="http://schemas.microsoft.com/office/drawing/2014/main" id="{7AFB75E4-B4C9-4C0C-A7F1-BAAE731C9C70}"/>
              </a:ext>
            </a:extLst>
          </p:cNvPr>
          <p:cNvSpPr txBox="1"/>
          <p:nvPr/>
        </p:nvSpPr>
        <p:spPr>
          <a:xfrm>
            <a:off x="7102007" y="3642885"/>
            <a:ext cx="1655753" cy="438563"/>
          </a:xfrm>
          <a:prstGeom prst="accentBorderCallout2">
            <a:avLst>
              <a:gd name="adj1" fmla="val 18750"/>
              <a:gd name="adj2" fmla="val -8333"/>
              <a:gd name="adj3" fmla="val 18750"/>
              <a:gd name="adj4" fmla="val -16667"/>
              <a:gd name="adj5" fmla="val -31822"/>
              <a:gd name="adj6" fmla="val -91778"/>
            </a:avLst>
          </a:prstGeom>
          <a:noFill/>
          <a:ln w="3175">
            <a:solidFill>
              <a:schemeClr val="tx1"/>
            </a:solidFill>
            <a:prstDash val="sysDot"/>
          </a:ln>
        </p:spPr>
        <p:txBody>
          <a:bodyPr wrap="squar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要点：</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记录、报警、阻断</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
        <p:nvSpPr>
          <p:cNvPr id="77" name="TextBox 101">
            <a:extLst>
              <a:ext uri="{FF2B5EF4-FFF2-40B4-BE49-F238E27FC236}">
                <a16:creationId xmlns:a16="http://schemas.microsoft.com/office/drawing/2014/main" id="{6F5A134B-2B51-4684-B88E-2A9B1DC0CCF7}"/>
              </a:ext>
            </a:extLst>
          </p:cNvPr>
          <p:cNvSpPr txBox="1"/>
          <p:nvPr/>
        </p:nvSpPr>
        <p:spPr>
          <a:xfrm>
            <a:off x="7102006" y="2491846"/>
            <a:ext cx="1655753" cy="807895"/>
          </a:xfrm>
          <a:prstGeom prst="accentBorderCallout2">
            <a:avLst>
              <a:gd name="adj1" fmla="val 18750"/>
              <a:gd name="adj2" fmla="val -8333"/>
              <a:gd name="adj3" fmla="val 18750"/>
              <a:gd name="adj4" fmla="val -16667"/>
              <a:gd name="adj5" fmla="val 34669"/>
              <a:gd name="adj6" fmla="val -40608"/>
            </a:avLst>
          </a:prstGeom>
          <a:noFill/>
          <a:ln w="3175">
            <a:solidFill>
              <a:schemeClr val="tx1"/>
            </a:solidFill>
            <a:prstDash val="sysDot"/>
          </a:ln>
        </p:spPr>
        <p:txBody>
          <a:bodyPr wrap="squar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要点：</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记录、报警、阻断</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与网络恶意代码库分离</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
        <p:nvSpPr>
          <p:cNvPr id="78" name="TextBox 107">
            <a:extLst>
              <a:ext uri="{FF2B5EF4-FFF2-40B4-BE49-F238E27FC236}">
                <a16:creationId xmlns:a16="http://schemas.microsoft.com/office/drawing/2014/main" id="{45A68928-381F-4A3B-AFD0-78D6FD40913A}"/>
              </a:ext>
            </a:extLst>
          </p:cNvPr>
          <p:cNvSpPr txBox="1"/>
          <p:nvPr/>
        </p:nvSpPr>
        <p:spPr>
          <a:xfrm>
            <a:off x="7102006" y="1263212"/>
            <a:ext cx="1655753" cy="807895"/>
          </a:xfrm>
          <a:prstGeom prst="accentBorderCallout2">
            <a:avLst>
              <a:gd name="adj1" fmla="val 18750"/>
              <a:gd name="adj2" fmla="val -8333"/>
              <a:gd name="adj3" fmla="val 18750"/>
              <a:gd name="adj4" fmla="val -16667"/>
              <a:gd name="adj5" fmla="val 31456"/>
              <a:gd name="adj6" fmla="val -81679"/>
            </a:avLst>
          </a:prstGeom>
          <a:noFill/>
          <a:ln w="3175">
            <a:solidFill>
              <a:schemeClr val="tx1"/>
            </a:solidFill>
            <a:prstDash val="sysDot"/>
          </a:ln>
        </p:spPr>
        <p:txBody>
          <a:bodyPr wrap="square" lIns="68562" tIns="34281" rIns="68562" bIns="34281" rtlCol="0">
            <a:spAutoFit/>
          </a:bodyPr>
          <a:lstStyle/>
          <a:p>
            <a:r>
              <a:rPr lang="zh-CN" altLang="en-US" sz="1200" b="1" dirty="0">
                <a:solidFill>
                  <a:srgbClr val="000000"/>
                </a:solidFill>
                <a:latin typeface="微软雅黑" panose="020B0503020204020204" pitchFamily="34" charset="-122"/>
                <a:ea typeface="微软雅黑" panose="020B0503020204020204" pitchFamily="34" charset="-122"/>
              </a:rPr>
              <a:t>要点：</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监控重要服务器</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最小化服务</a:t>
            </a:r>
            <a:endParaRPr lang="en-US" altLang="zh-CN" sz="1200" b="1" dirty="0">
              <a:solidFill>
                <a:srgbClr val="000000"/>
              </a:solidFill>
              <a:latin typeface="微软雅黑" panose="020B0503020204020204" pitchFamily="34" charset="-122"/>
              <a:ea typeface="微软雅黑" panose="020B0503020204020204" pitchFamily="34" charset="-122"/>
            </a:endParaRPr>
          </a:p>
          <a:p>
            <a:r>
              <a:rPr lang="zh-CN" altLang="en-US" sz="1200" b="1" dirty="0">
                <a:solidFill>
                  <a:srgbClr val="000000"/>
                </a:solidFill>
                <a:latin typeface="微软雅黑" panose="020B0503020204020204" pitchFamily="34" charset="-122"/>
                <a:ea typeface="微软雅黑" panose="020B0503020204020204" pitchFamily="34" charset="-122"/>
              </a:rPr>
              <a:t>检测告警</a:t>
            </a:r>
            <a:endParaRPr lang="en-US" altLang="zh-CN" sz="1200" b="1" dirty="0">
              <a:solidFill>
                <a:srgbClr val="000000"/>
              </a:solidFill>
              <a:latin typeface="微软雅黑" panose="020B0503020204020204" pitchFamily="34" charset="-122"/>
              <a:ea typeface="微软雅黑" panose="020B0503020204020204" pitchFamily="34" charset="-122"/>
            </a:endParaRPr>
          </a:p>
        </p:txBody>
      </p:sp>
      <p:sp>
        <p:nvSpPr>
          <p:cNvPr id="79" name="TextBox 128">
            <a:extLst>
              <a:ext uri="{FF2B5EF4-FFF2-40B4-BE49-F238E27FC236}">
                <a16:creationId xmlns:a16="http://schemas.microsoft.com/office/drawing/2014/main" id="{06AFC2EE-1E8A-4EDB-ACFE-EED44DD77058}"/>
              </a:ext>
            </a:extLst>
          </p:cNvPr>
          <p:cNvSpPr txBox="1"/>
          <p:nvPr/>
        </p:nvSpPr>
        <p:spPr>
          <a:xfrm>
            <a:off x="670728" y="4406900"/>
            <a:ext cx="7025472" cy="500119"/>
          </a:xfrm>
          <a:prstGeom prst="rect">
            <a:avLst/>
          </a:prstGeom>
          <a:solidFill>
            <a:srgbClr val="FFCC99">
              <a:lumMod val="90000"/>
            </a:srgbClr>
          </a:solidFill>
        </p:spPr>
        <p:txBody>
          <a:bodyPr wrap="square" lIns="68562" tIns="34281" rIns="68562" bIns="34281" rtlCol="0">
            <a:spAutoFit/>
          </a:bodyPr>
          <a:lstStyle>
            <a:defPPr>
              <a:defRPr lang="zh-CN"/>
            </a:defPPr>
            <a:lvl1pPr marL="0" marR="0" lvl="0" indent="0" defTabSz="914400" eaLnBrk="1" fontAlgn="auto" latinLnBrk="0" hangingPunct="1">
              <a:lnSpc>
                <a:spcPct val="100000"/>
              </a:lnSpc>
              <a:spcBef>
                <a:spcPts val="0"/>
              </a:spcBef>
              <a:spcAft>
                <a:spcPts val="0"/>
              </a:spcAft>
              <a:buClrTx/>
              <a:buSzTx/>
              <a:buFontTx/>
              <a:buNone/>
              <a:tabLst/>
              <a:defRPr kumimoji="0" sz="1467" b="0" i="0" u="none" strike="noStrike" kern="0" cap="none" spc="0" normalizeH="0" baseline="0">
                <a:ln>
                  <a:noFill/>
                </a:ln>
                <a:solidFill>
                  <a:srgbClr val="000000"/>
                </a:solidFill>
                <a:effectLst/>
                <a:uLnTx/>
                <a:uFillTx/>
                <a:latin typeface="微软雅黑" panose="020B0503020204020204" pitchFamily="34" charset="-122"/>
                <a:ea typeface="微软雅黑" panose="020B0503020204020204" pitchFamily="34" charset="-122"/>
              </a:defRPr>
            </a:lvl1pPr>
          </a:lstStyle>
          <a:p>
            <a:r>
              <a:rPr lang="zh-CN" altLang="en-US" sz="1400" b="1" dirty="0">
                <a:solidFill>
                  <a:srgbClr val="FF0000"/>
                </a:solidFill>
              </a:rPr>
              <a:t>在云计算环境中，除以上必要的保护措施外，还需考虑不同租户存储空间的隔离、对外提供</a:t>
            </a:r>
            <a:r>
              <a:rPr lang="en-US" altLang="zh-CN" sz="1400" b="1" dirty="0">
                <a:solidFill>
                  <a:srgbClr val="FF0000"/>
                </a:solidFill>
              </a:rPr>
              <a:t>API</a:t>
            </a:r>
            <a:r>
              <a:rPr lang="zh-CN" altLang="en-US" sz="1400" b="1" dirty="0">
                <a:solidFill>
                  <a:srgbClr val="FF0000"/>
                </a:solidFill>
              </a:rPr>
              <a:t>的访问控制、虚拟资源占用控制以及杀毒风暴的避免等措施</a:t>
            </a:r>
          </a:p>
        </p:txBody>
      </p:sp>
    </p:spTree>
    <p:extLst>
      <p:ext uri="{BB962C8B-B14F-4D97-AF65-F5344CB8AC3E}">
        <p14:creationId xmlns:p14="http://schemas.microsoft.com/office/powerpoint/2010/main" val="3433947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grpId="0" nodeType="clickEffect">
                                  <p:stCondLst>
                                    <p:cond delay="0"/>
                                  </p:stCondLst>
                                  <p:childTnLst>
                                    <p:set>
                                      <p:cBhvr>
                                        <p:cTn id="6" dur="1" fill="hold">
                                          <p:stCondLst>
                                            <p:cond delay="0"/>
                                          </p:stCondLst>
                                        </p:cTn>
                                        <p:tgtEl>
                                          <p:spTgt spid="79"/>
                                        </p:tgtEl>
                                        <p:attrNameLst>
                                          <p:attrName>style.visibility</p:attrName>
                                        </p:attrNameLst>
                                      </p:cBhvr>
                                      <p:to>
                                        <p:strVal val="visible"/>
                                      </p:to>
                                    </p:set>
                                    <p:animScale>
                                      <p:cBhvr>
                                        <p:cTn id="7" dur="1000" decel="50000" fill="hold">
                                          <p:stCondLst>
                                            <p:cond delay="0"/>
                                          </p:stCondLst>
                                        </p:cTn>
                                        <p:tgtEl>
                                          <p:spTgt spid="7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79"/>
                                        </p:tgtEl>
                                        <p:attrNameLst>
                                          <p:attrName>ppt_x</p:attrName>
                                          <p:attrName>ppt_y</p:attrName>
                                        </p:attrNameLst>
                                      </p:cBhvr>
                                    </p:animMotion>
                                    <p:animEffect transition="in" filter="fade">
                                      <p:cBhvr>
                                        <p:cTn id="9" dur="10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主机安全解读（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1</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a:cs typeface="微软雅黑"/>
            </a:endParaRPr>
          </a:p>
        </p:txBody>
      </p:sp>
      <p:grpSp>
        <p:nvGrpSpPr>
          <p:cNvPr id="10" name="组合 9">
            <a:extLst>
              <a:ext uri="{FF2B5EF4-FFF2-40B4-BE49-F238E27FC236}">
                <a16:creationId xmlns:a16="http://schemas.microsoft.com/office/drawing/2014/main" id="{4FFB2059-DCBA-46EC-940A-CE2C9AA911F7}"/>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11" name="AutoShape 3">
              <a:extLst>
                <a:ext uri="{FF2B5EF4-FFF2-40B4-BE49-F238E27FC236}">
                  <a16:creationId xmlns:a16="http://schemas.microsoft.com/office/drawing/2014/main" id="{36A0B272-7F5C-4165-8762-80E9673E368E}"/>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a:extLst>
                <a:ext uri="{FF2B5EF4-FFF2-40B4-BE49-F238E27FC236}">
                  <a16:creationId xmlns:a16="http://schemas.microsoft.com/office/drawing/2014/main" id="{0A24A26C-C681-4450-BB3C-6BB321D13F83}"/>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747FCCF8-84EE-4823-8B31-D03FF61AA59D}"/>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D2841297-8C2A-4D56-974A-A1E134C78980}"/>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5CEF7316-864E-47B3-87FC-0DF550900223}"/>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F0D366A3-11EF-40D3-9B53-76846D9A997F}"/>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71E77D29-E151-4E04-93FF-9D4BE5157027}"/>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11">
              <a:extLst>
                <a:ext uri="{FF2B5EF4-FFF2-40B4-BE49-F238E27FC236}">
                  <a16:creationId xmlns:a16="http://schemas.microsoft.com/office/drawing/2014/main" id="{2FDDA35A-96CB-4380-A20E-61779455C7B2}"/>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2">
              <a:extLst>
                <a:ext uri="{FF2B5EF4-FFF2-40B4-BE49-F238E27FC236}">
                  <a16:creationId xmlns:a16="http://schemas.microsoft.com/office/drawing/2014/main" id="{4E3BDBBF-15BC-4EBD-AEBF-62885312F3E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20" name="表格 19">
            <a:extLst>
              <a:ext uri="{FF2B5EF4-FFF2-40B4-BE49-F238E27FC236}">
                <a16:creationId xmlns:a16="http://schemas.microsoft.com/office/drawing/2014/main" id="{663EF926-D84A-4DD4-BCF2-BB8BD05C5532}"/>
              </a:ext>
            </a:extLst>
          </p:cNvPr>
          <p:cNvGraphicFramePr>
            <a:graphicFrameLocks noGrp="1"/>
          </p:cNvGraphicFramePr>
          <p:nvPr>
            <p:extLst>
              <p:ext uri="{D42A27DB-BD31-4B8C-83A1-F6EECF244321}">
                <p14:modId xmlns:p14="http://schemas.microsoft.com/office/powerpoint/2010/main" val="2333232604"/>
              </p:ext>
            </p:extLst>
          </p:nvPr>
        </p:nvGraphicFramePr>
        <p:xfrm>
          <a:off x="181267" y="594001"/>
          <a:ext cx="7350889" cy="4498699"/>
        </p:xfrm>
        <a:graphic>
          <a:graphicData uri="http://schemas.openxmlformats.org/drawingml/2006/table">
            <a:tbl>
              <a:tblPr>
                <a:tableStyleId>{3C2FFA5D-87B4-456A-9821-1D502468CF0F}</a:tableStyleId>
              </a:tblPr>
              <a:tblGrid>
                <a:gridCol w="637440">
                  <a:extLst>
                    <a:ext uri="{9D8B030D-6E8A-4147-A177-3AD203B41FA5}">
                      <a16:colId xmlns:a16="http://schemas.microsoft.com/office/drawing/2014/main" val="20000"/>
                    </a:ext>
                  </a:extLst>
                </a:gridCol>
                <a:gridCol w="669851">
                  <a:extLst>
                    <a:ext uri="{9D8B030D-6E8A-4147-A177-3AD203B41FA5}">
                      <a16:colId xmlns:a16="http://schemas.microsoft.com/office/drawing/2014/main" val="20001"/>
                    </a:ext>
                  </a:extLst>
                </a:gridCol>
                <a:gridCol w="2424223">
                  <a:extLst>
                    <a:ext uri="{9D8B030D-6E8A-4147-A177-3AD203B41FA5}">
                      <a16:colId xmlns:a16="http://schemas.microsoft.com/office/drawing/2014/main" val="20002"/>
                    </a:ext>
                  </a:extLst>
                </a:gridCol>
                <a:gridCol w="2392326">
                  <a:extLst>
                    <a:ext uri="{9D8B030D-6E8A-4147-A177-3AD203B41FA5}">
                      <a16:colId xmlns:a16="http://schemas.microsoft.com/office/drawing/2014/main" val="20003"/>
                    </a:ext>
                  </a:extLst>
                </a:gridCol>
                <a:gridCol w="1227049">
                  <a:extLst>
                    <a:ext uri="{9D8B030D-6E8A-4147-A177-3AD203B41FA5}">
                      <a16:colId xmlns:a16="http://schemas.microsoft.com/office/drawing/2014/main" val="20004"/>
                    </a:ext>
                  </a:extLst>
                </a:gridCol>
              </a:tblGrid>
              <a:tr h="358109">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576046">
                <a:tc rowSpan="6">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主机安全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6">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身份鉴别（</a:t>
                      </a:r>
                      <a:r>
                        <a:rPr lang="en-US" altLang="zh-CN" sz="1200" u="none" strike="noStrike" dirty="0">
                          <a:effectLst/>
                          <a:latin typeface="微软雅黑" panose="020B0503020204020204" pitchFamily="34" charset="-122"/>
                          <a:ea typeface="微软雅黑" panose="020B0503020204020204" pitchFamily="34" charset="-122"/>
                        </a:rPr>
                        <a:t>S3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应对登录操作系统和数据库系统的用户进行身份标识和鉴别；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操作系统和数据库系统的统一身份鉴别，操作系统和数据库系统用户权限分离，可由堡垒机辅助实现</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主机身份鉴别设定</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1"/>
                  </a:ext>
                </a:extLst>
              </a:tr>
              <a:tr h="576046">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操作系统和数据库系统管理用户身份标识应具有不易被冒用的特点，口令应有复杂度要求并定期更换；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设置复杂密码，检测弱口令，堡垒机定期改密，可由堡垒机辅助实现</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主机身份鉴别设定</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a:t>
                      </a:r>
                      <a:endParaRPr lang="en-US" altLang="zh-CN" sz="1200" u="none" strike="noStrike" dirty="0">
                        <a:effectLst/>
                        <a:latin typeface="微软雅黑" panose="020B0503020204020204" pitchFamily="34" charset="-122"/>
                        <a:ea typeface="微软雅黑" panose="020B0503020204020204" pitchFamily="34" charset="-122"/>
                      </a:endParaRPr>
                    </a:p>
                    <a:p>
                      <a:pPr algn="l" fontAlgn="ct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漏扫辅助（缺失）</a:t>
                      </a:r>
                      <a:endParaRPr lang="zh-CN" altLang="en-US" sz="1200" b="1" i="0" u="none" strike="noStrike" dirty="0">
                        <a:solidFill>
                          <a:srgbClr val="FF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2"/>
                  </a:ext>
                </a:extLst>
              </a:tr>
              <a:tr h="107640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c)  </a:t>
                      </a:r>
                      <a:r>
                        <a:rPr lang="zh-CN" altLang="en-US" sz="1200" u="none" strike="noStrike" dirty="0">
                          <a:effectLst/>
                          <a:latin typeface="微软雅黑" panose="020B0503020204020204" pitchFamily="34" charset="-122"/>
                          <a:ea typeface="微软雅黑" panose="020B0503020204020204" pitchFamily="34" charset="-122"/>
                        </a:rPr>
                        <a:t>应启用登录失败处理功能，可采取结束会话、限制非法登录次数和自动退出等措施；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主机策略设置登录限制，安全配置核查系统定期对服务器尝试登录阈值进行检查，配置服务器检测到超过一定失败次数的登录行为后，锁定该账号，重新启用账号需向管理员提交申请，可由堡垒机辅助实现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主机身份鉴别设定</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3"/>
                  </a:ext>
                </a:extLst>
              </a:tr>
              <a:tr h="569254">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d)  </a:t>
                      </a:r>
                      <a:r>
                        <a:rPr lang="zh-CN" altLang="en-US" sz="1200" u="none" strike="noStrike">
                          <a:effectLst/>
                          <a:latin typeface="微软雅黑" panose="020B0503020204020204" pitchFamily="34" charset="-122"/>
                          <a:ea typeface="微软雅黑" panose="020B0503020204020204" pitchFamily="34" charset="-122"/>
                        </a:rPr>
                        <a:t>当对服务器进行远程管理时，应采取必要措施，防止鉴别信息在网络传输过程中被窃听；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加密管理，对服务器的远程管理采用</a:t>
                      </a:r>
                      <a:r>
                        <a:rPr lang="en-US" altLang="zh-CN" sz="1200" u="none" strike="noStrike" dirty="0">
                          <a:effectLst/>
                          <a:latin typeface="微软雅黑" panose="020B0503020204020204" pitchFamily="34" charset="-122"/>
                          <a:ea typeface="微软雅黑" panose="020B0503020204020204" pitchFamily="34" charset="-122"/>
                        </a:rPr>
                        <a:t>SSH</a:t>
                      </a:r>
                      <a:r>
                        <a:rPr lang="zh-CN" altLang="en-US" sz="1200" u="none" strike="noStrike" dirty="0">
                          <a:effectLst/>
                          <a:latin typeface="微软雅黑" panose="020B0503020204020204" pitchFamily="34" charset="-122"/>
                          <a:ea typeface="微软雅黑" panose="020B0503020204020204" pitchFamily="34" charset="-122"/>
                        </a:rPr>
                        <a:t>、</a:t>
                      </a:r>
                      <a:r>
                        <a:rPr lang="en-US" altLang="zh-CN" sz="1200" u="none" strike="noStrike" dirty="0">
                          <a:effectLst/>
                          <a:latin typeface="微软雅黑" panose="020B0503020204020204" pitchFamily="34" charset="-122"/>
                          <a:ea typeface="微软雅黑" panose="020B0503020204020204" pitchFamily="34" charset="-122"/>
                        </a:rPr>
                        <a:t>SSL</a:t>
                      </a:r>
                      <a:r>
                        <a:rPr lang="zh-CN" altLang="en-US" sz="1200" u="none" strike="noStrike" dirty="0">
                          <a:effectLst/>
                          <a:latin typeface="微软雅黑" panose="020B0503020204020204" pitchFamily="34" charset="-122"/>
                          <a:ea typeface="微软雅黑" panose="020B0503020204020204" pitchFamily="34" charset="-122"/>
                        </a:rPr>
                        <a:t>等加密协议，可由堡垒机辅助实现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主机身份鉴别设定</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4"/>
                  </a:ext>
                </a:extLst>
              </a:tr>
              <a:tr h="576046">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e)  </a:t>
                      </a:r>
                      <a:r>
                        <a:rPr lang="zh-CN" altLang="en-US" sz="1200" u="none" strike="noStrike">
                          <a:effectLst/>
                          <a:latin typeface="微软雅黑" panose="020B0503020204020204" pitchFamily="34" charset="-122"/>
                          <a:ea typeface="微软雅黑" panose="020B0503020204020204" pitchFamily="34" charset="-122"/>
                        </a:rPr>
                        <a:t>应为操作系统和数据库系统的不同用户分配不同的用户名，确保用户名具有唯一性。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主机策略，按照不同用户的职责为用户分配不同权限，管理账号不共用，确保用户名唯一，可由堡垒机辅助实现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主机身份鉴别设定</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堡垒机辅助</a:t>
                      </a:r>
                      <a:endParaRPr lang="en-US" altLang="zh-CN" sz="1200" u="none" strike="noStrike" dirty="0">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5"/>
                  </a:ext>
                </a:extLst>
              </a:tr>
              <a:tr h="573762">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kern="1200" dirty="0">
                          <a:effectLst/>
                          <a:latin typeface="微软雅黑" panose="020B0503020204020204" pitchFamily="34" charset="-122"/>
                          <a:ea typeface="微软雅黑" panose="020B0503020204020204" pitchFamily="34" charset="-122"/>
                        </a:rPr>
                        <a:t>f)  </a:t>
                      </a:r>
                      <a:r>
                        <a:rPr lang="zh-CN" altLang="en-US" sz="1200" u="none" strike="noStrike" kern="1200" dirty="0">
                          <a:effectLst/>
                          <a:latin typeface="微软雅黑" panose="020B0503020204020204" pitchFamily="34" charset="-122"/>
                          <a:ea typeface="微软雅黑" panose="020B0503020204020204" pitchFamily="34" charset="-122"/>
                        </a:rPr>
                        <a:t>应采用两种或两种以上组合的鉴别技术对管理用户进行身份鉴别。</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523" marR="9523" marT="9525" marB="0" anchor="ctr"/>
                </a:tc>
                <a:tc>
                  <a:txBody>
                    <a:bodyPr/>
                    <a:lstStyle/>
                    <a:p>
                      <a:pPr algn="l" fontAlgn="ctr"/>
                      <a:r>
                        <a:rPr lang="zh-CN" altLang="en-US" sz="1200" u="none" strike="noStrike" kern="1200" dirty="0">
                          <a:effectLst/>
                          <a:latin typeface="微软雅黑" panose="020B0503020204020204" pitchFamily="34" charset="-122"/>
                          <a:ea typeface="微软雅黑" panose="020B0503020204020204" pitchFamily="34" charset="-122"/>
                        </a:rPr>
                        <a:t>静态口令</a:t>
                      </a:r>
                      <a:r>
                        <a:rPr lang="en-US" altLang="zh-CN" sz="1200" u="none" strike="noStrike" kern="1200" dirty="0">
                          <a:effectLst/>
                          <a:latin typeface="微软雅黑" panose="020B0503020204020204" pitchFamily="34" charset="-122"/>
                          <a:ea typeface="微软雅黑" panose="020B0503020204020204" pitchFamily="34" charset="-122"/>
                        </a:rPr>
                        <a:t>+</a:t>
                      </a:r>
                      <a:r>
                        <a:rPr lang="zh-CN" altLang="en-US" sz="1200" u="none" strike="noStrike" kern="1200" dirty="0">
                          <a:effectLst/>
                          <a:latin typeface="微软雅黑" panose="020B0503020204020204" pitchFamily="34" charset="-122"/>
                          <a:ea typeface="微软雅黑" panose="020B0503020204020204" pitchFamily="34" charset="-122"/>
                        </a:rPr>
                        <a:t>动态口令</a:t>
                      </a:r>
                      <a:r>
                        <a:rPr lang="en-US" altLang="zh-CN" sz="1200" u="none" strike="noStrike" kern="1200" dirty="0">
                          <a:effectLst/>
                          <a:latin typeface="微软雅黑" panose="020B0503020204020204" pitchFamily="34" charset="-122"/>
                          <a:ea typeface="微软雅黑" panose="020B0503020204020204" pitchFamily="34" charset="-122"/>
                        </a:rPr>
                        <a:t>/</a:t>
                      </a:r>
                      <a:r>
                        <a:rPr lang="zh-CN" altLang="en-US" sz="1200" u="none" strike="noStrike" kern="1200" dirty="0">
                          <a:effectLst/>
                          <a:latin typeface="微软雅黑" panose="020B0503020204020204" pitchFamily="34" charset="-122"/>
                          <a:ea typeface="微软雅黑" panose="020B0503020204020204" pitchFamily="34" charset="-122"/>
                        </a:rPr>
                        <a:t>证书</a:t>
                      </a:r>
                      <a:r>
                        <a:rPr lang="en-US" altLang="zh-CN" sz="1200" u="none" strike="noStrike" kern="1200" dirty="0">
                          <a:effectLst/>
                          <a:latin typeface="微软雅黑" panose="020B0503020204020204" pitchFamily="34" charset="-122"/>
                          <a:ea typeface="微软雅黑" panose="020B0503020204020204" pitchFamily="34" charset="-122"/>
                        </a:rPr>
                        <a:t>/</a:t>
                      </a:r>
                      <a:r>
                        <a:rPr lang="zh-CN" altLang="en-US" sz="1200" u="none" strike="noStrike" kern="1200" dirty="0">
                          <a:effectLst/>
                          <a:latin typeface="微软雅黑" panose="020B0503020204020204" pitchFamily="34" charset="-122"/>
                          <a:ea typeface="微软雅黑" panose="020B0503020204020204" pitchFamily="34" charset="-122"/>
                        </a:rPr>
                        <a:t>生物识别</a:t>
                      </a:r>
                      <a:r>
                        <a:rPr lang="en-US" altLang="zh-CN" sz="1200" u="none" strike="noStrike" kern="1200" dirty="0">
                          <a:effectLst/>
                          <a:latin typeface="微软雅黑" panose="020B0503020204020204" pitchFamily="34" charset="-122"/>
                          <a:ea typeface="微软雅黑" panose="020B0503020204020204" pitchFamily="34" charset="-122"/>
                        </a:rPr>
                        <a:t>/</a:t>
                      </a:r>
                      <a:r>
                        <a:rPr lang="zh-CN" altLang="en-US" sz="1200" u="none" strike="noStrike" kern="1200" dirty="0">
                          <a:effectLst/>
                          <a:latin typeface="微软雅黑" panose="020B0503020204020204" pitchFamily="34" charset="-122"/>
                          <a:ea typeface="微软雅黑" panose="020B0503020204020204" pitchFamily="34" charset="-122"/>
                        </a:rPr>
                        <a:t>短信认证等技术，可由堡垒机辅助实现</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523" marR="9523" marT="9525" marB="0" anchor="ctr"/>
                </a:tc>
                <a:tc>
                  <a:txBody>
                    <a:bodyPr/>
                    <a:lstStyle/>
                    <a:p>
                      <a:pPr algn="l" fontAlgn="ctr"/>
                      <a:r>
                        <a:rPr lang="zh-CN" altLang="en-US" sz="1200" u="none" strike="noStrike" kern="1200" dirty="0">
                          <a:effectLst/>
                          <a:latin typeface="微软雅黑" panose="020B0503020204020204" pitchFamily="34" charset="-122"/>
                          <a:ea typeface="微软雅黑" panose="020B0503020204020204" pitchFamily="34" charset="-122"/>
                        </a:rPr>
                        <a:t>主机身份鉴别设定</a:t>
                      </a:r>
                      <a:r>
                        <a:rPr lang="en-US" altLang="zh-CN" sz="1200" u="none" strike="noStrike" kern="1200" dirty="0">
                          <a:effectLst/>
                          <a:latin typeface="微软雅黑" panose="020B0503020204020204" pitchFamily="34" charset="-122"/>
                          <a:ea typeface="微软雅黑" panose="020B0503020204020204" pitchFamily="34" charset="-122"/>
                        </a:rPr>
                        <a:t>+</a:t>
                      </a:r>
                      <a:r>
                        <a:rPr lang="zh-CN" altLang="en-US" sz="1200" u="none" strike="noStrike" kern="1200" dirty="0">
                          <a:effectLst/>
                          <a:latin typeface="微软雅黑" panose="020B0503020204020204" pitchFamily="34" charset="-122"/>
                          <a:ea typeface="微软雅黑" panose="020B0503020204020204" pitchFamily="34" charset="-122"/>
                        </a:rPr>
                        <a:t>堡垒机辅助</a:t>
                      </a:r>
                      <a:endParaRPr lang="zh-CN" altLang="en-US" sz="1200" u="none" strike="noStrike" kern="1200" dirty="0">
                        <a:solidFill>
                          <a:schemeClr val="dk1"/>
                        </a:solidFill>
                        <a:effectLst/>
                        <a:latin typeface="微软雅黑" panose="020B0503020204020204" pitchFamily="34" charset="-122"/>
                        <a:ea typeface="微软雅黑" panose="020B0503020204020204" pitchFamily="34" charset="-122"/>
                        <a:cs typeface="+mn-cs"/>
                      </a:endParaRPr>
                    </a:p>
                  </a:txBody>
                  <a:tcPr marL="9523" marR="9523" marT="9525"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790488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主机安全解读（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2</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a:cs typeface="微软雅黑"/>
            </a:endParaRPr>
          </a:p>
        </p:txBody>
      </p:sp>
      <p:grpSp>
        <p:nvGrpSpPr>
          <p:cNvPr id="10" name="组合 9">
            <a:extLst>
              <a:ext uri="{FF2B5EF4-FFF2-40B4-BE49-F238E27FC236}">
                <a16:creationId xmlns:a16="http://schemas.microsoft.com/office/drawing/2014/main" id="{4FFB2059-DCBA-46EC-940A-CE2C9AA911F7}"/>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11" name="AutoShape 3">
              <a:extLst>
                <a:ext uri="{FF2B5EF4-FFF2-40B4-BE49-F238E27FC236}">
                  <a16:creationId xmlns:a16="http://schemas.microsoft.com/office/drawing/2014/main" id="{36A0B272-7F5C-4165-8762-80E9673E368E}"/>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a:extLst>
                <a:ext uri="{FF2B5EF4-FFF2-40B4-BE49-F238E27FC236}">
                  <a16:creationId xmlns:a16="http://schemas.microsoft.com/office/drawing/2014/main" id="{0A24A26C-C681-4450-BB3C-6BB321D13F83}"/>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747FCCF8-84EE-4823-8B31-D03FF61AA59D}"/>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D2841297-8C2A-4D56-974A-A1E134C78980}"/>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5CEF7316-864E-47B3-87FC-0DF550900223}"/>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F0D366A3-11EF-40D3-9B53-76846D9A997F}"/>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71E77D29-E151-4E04-93FF-9D4BE5157027}"/>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11">
              <a:extLst>
                <a:ext uri="{FF2B5EF4-FFF2-40B4-BE49-F238E27FC236}">
                  <a16:creationId xmlns:a16="http://schemas.microsoft.com/office/drawing/2014/main" id="{2FDDA35A-96CB-4380-A20E-61779455C7B2}"/>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2">
              <a:extLst>
                <a:ext uri="{FF2B5EF4-FFF2-40B4-BE49-F238E27FC236}">
                  <a16:creationId xmlns:a16="http://schemas.microsoft.com/office/drawing/2014/main" id="{4E3BDBBF-15BC-4EBD-AEBF-62885312F3E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20" name="表格 19">
            <a:extLst>
              <a:ext uri="{FF2B5EF4-FFF2-40B4-BE49-F238E27FC236}">
                <a16:creationId xmlns:a16="http://schemas.microsoft.com/office/drawing/2014/main" id="{800A70E8-2FC7-42F3-B363-EB14E8E1F6AC}"/>
              </a:ext>
            </a:extLst>
          </p:cNvPr>
          <p:cNvGraphicFramePr>
            <a:graphicFrameLocks noGrp="1"/>
          </p:cNvGraphicFramePr>
          <p:nvPr>
            <p:extLst>
              <p:ext uri="{D42A27DB-BD31-4B8C-83A1-F6EECF244321}">
                <p14:modId xmlns:p14="http://schemas.microsoft.com/office/powerpoint/2010/main" val="1735563765"/>
              </p:ext>
            </p:extLst>
          </p:nvPr>
        </p:nvGraphicFramePr>
        <p:xfrm>
          <a:off x="181267" y="749300"/>
          <a:ext cx="7362533" cy="4049017"/>
        </p:xfrm>
        <a:graphic>
          <a:graphicData uri="http://schemas.openxmlformats.org/drawingml/2006/table">
            <a:tbl>
              <a:tblPr>
                <a:tableStyleId>{3C2FFA5D-87B4-456A-9821-1D502468CF0F}</a:tableStyleId>
              </a:tblPr>
              <a:tblGrid>
                <a:gridCol w="717888">
                  <a:extLst>
                    <a:ext uri="{9D8B030D-6E8A-4147-A177-3AD203B41FA5}">
                      <a16:colId xmlns:a16="http://schemas.microsoft.com/office/drawing/2014/main" val="20000"/>
                    </a:ext>
                  </a:extLst>
                </a:gridCol>
                <a:gridCol w="725550">
                  <a:extLst>
                    <a:ext uri="{9D8B030D-6E8A-4147-A177-3AD203B41FA5}">
                      <a16:colId xmlns:a16="http://schemas.microsoft.com/office/drawing/2014/main" val="20001"/>
                    </a:ext>
                  </a:extLst>
                </a:gridCol>
                <a:gridCol w="2198558">
                  <a:extLst>
                    <a:ext uri="{9D8B030D-6E8A-4147-A177-3AD203B41FA5}">
                      <a16:colId xmlns:a16="http://schemas.microsoft.com/office/drawing/2014/main" val="20002"/>
                    </a:ext>
                  </a:extLst>
                </a:gridCol>
                <a:gridCol w="2425994">
                  <a:extLst>
                    <a:ext uri="{9D8B030D-6E8A-4147-A177-3AD203B41FA5}">
                      <a16:colId xmlns:a16="http://schemas.microsoft.com/office/drawing/2014/main" val="20003"/>
                    </a:ext>
                  </a:extLst>
                </a:gridCol>
                <a:gridCol w="1294543">
                  <a:extLst>
                    <a:ext uri="{9D8B030D-6E8A-4147-A177-3AD203B41FA5}">
                      <a16:colId xmlns:a16="http://schemas.microsoft.com/office/drawing/2014/main" val="20004"/>
                    </a:ext>
                  </a:extLst>
                </a:gridCol>
              </a:tblGrid>
              <a:tr h="336822">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522568">
                <a:tc rowSpan="7">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主机安全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7">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访问控制（</a:t>
                      </a:r>
                      <a:r>
                        <a:rPr lang="en-US" altLang="zh-CN" sz="1200" u="none" strike="noStrike" dirty="0">
                          <a:effectLst/>
                          <a:latin typeface="微软雅黑" panose="020B0503020204020204" pitchFamily="34" charset="-122"/>
                          <a:ea typeface="微软雅黑" panose="020B0503020204020204" pitchFamily="34" charset="-122"/>
                        </a:rPr>
                        <a:t>S3</a:t>
                      </a:r>
                      <a:r>
                        <a:rPr lang="zh-CN" altLang="en-US" sz="1200" u="none" strike="noStrike" dirty="0">
                          <a:effectLst/>
                          <a:latin typeface="微软雅黑" panose="020B0503020204020204" pitchFamily="34" charset="-122"/>
                          <a:ea typeface="微软雅黑" panose="020B0503020204020204" pitchFamily="34" charset="-122"/>
                        </a:rPr>
                        <a:t>）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应启用访问控制功能，依据安全策略控制用户对资源的访问；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由操作系统自身的权限控制实现，可由堡垒机辅助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主机访问控制策略设定</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1"/>
                  </a:ext>
                </a:extLst>
              </a:tr>
              <a:tr h="522568">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应根据管理用户的角色分配权限，实现管理用户的权限分离，仅授予管理用户所需的最小权限；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由操作系统自身的权限控制实现，可由堡垒机辅助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主机访问控制策略设定</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2"/>
                  </a:ext>
                </a:extLst>
              </a:tr>
              <a:tr h="436311">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c)  </a:t>
                      </a:r>
                      <a:r>
                        <a:rPr lang="zh-CN" altLang="en-US" sz="1200" u="none" strike="noStrike" dirty="0">
                          <a:effectLst/>
                          <a:latin typeface="微软雅黑" panose="020B0503020204020204" pitchFamily="34" charset="-122"/>
                          <a:ea typeface="微软雅黑" panose="020B0503020204020204" pitchFamily="34" charset="-122"/>
                        </a:rPr>
                        <a:t>应实现操作系统和数据库系统特权用户的权限分离；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系统分级管理，操作系统和数据库系统特权用户分离，由不同的管理员行使特权</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主机访问控制策略设定</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3"/>
                  </a:ext>
                </a:extLst>
              </a:tr>
              <a:tr h="48958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d)  </a:t>
                      </a:r>
                      <a:r>
                        <a:rPr lang="zh-CN" altLang="en-US" sz="1200" u="none" strike="noStrike">
                          <a:effectLst/>
                          <a:latin typeface="微软雅黑" panose="020B0503020204020204" pitchFamily="34" charset="-122"/>
                          <a:ea typeface="微软雅黑" panose="020B0503020204020204" pitchFamily="34" charset="-122"/>
                        </a:rPr>
                        <a:t>应严格限制默认帐户的访问权限，重命名系统默认帐户，修改这些帐户的默认口令；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漏扫系统定期检查系统默认账户口令</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主机访问控制策略设定</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a:t>
                      </a:r>
                      <a:endParaRPr lang="en-US" altLang="zh-CN" sz="1200" u="none" strike="noStrike" dirty="0">
                        <a:effectLst/>
                        <a:latin typeface="微软雅黑" panose="020B0503020204020204" pitchFamily="34" charset="-122"/>
                        <a:ea typeface="微软雅黑" panose="020B0503020204020204" pitchFamily="34" charset="-122"/>
                      </a:endParaRPr>
                    </a:p>
                    <a:p>
                      <a:pPr algn="l" fontAlgn="ct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漏扫辅助（缺失）</a:t>
                      </a:r>
                      <a:endParaRPr lang="zh-CN" altLang="en-US" sz="12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4"/>
                  </a:ext>
                </a:extLst>
              </a:tr>
              <a:tr h="425039">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e)  </a:t>
                      </a:r>
                      <a:r>
                        <a:rPr lang="zh-CN" altLang="en-US" sz="1200" u="none" strike="noStrike">
                          <a:effectLst/>
                          <a:latin typeface="微软雅黑" panose="020B0503020204020204" pitchFamily="34" charset="-122"/>
                          <a:ea typeface="微软雅黑" panose="020B0503020204020204" pitchFamily="34" charset="-122"/>
                        </a:rPr>
                        <a:t>应及时删除多余的、过期的帐户，避免共享帐户的存在。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定期检查系统多余账号，员工离职或调岗需提交账户销户申请</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主机访问控制策略设定</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5"/>
                  </a:ext>
                </a:extLst>
              </a:tr>
              <a:tr h="442192">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f)  </a:t>
                      </a:r>
                      <a:r>
                        <a:rPr lang="zh-CN" altLang="en-US" sz="1200" u="none" strike="noStrike">
                          <a:effectLst/>
                          <a:latin typeface="微软雅黑" panose="020B0503020204020204" pitchFamily="34" charset="-122"/>
                          <a:ea typeface="微软雅黑" panose="020B0503020204020204" pitchFamily="34" charset="-122"/>
                        </a:rPr>
                        <a:t>应对重要信息资源设置敏感标记；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基于安全标志实施强制访问控制，控制主体对客体的操作</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操作系统加固</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6"/>
                  </a:ext>
                </a:extLst>
              </a:tr>
              <a:tr h="647901">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g)  </a:t>
                      </a:r>
                      <a:r>
                        <a:rPr lang="zh-CN" altLang="en-US" sz="1200" u="none" strike="noStrike">
                          <a:effectLst/>
                          <a:latin typeface="微软雅黑" panose="020B0503020204020204" pitchFamily="34" charset="-122"/>
                          <a:ea typeface="微软雅黑" panose="020B0503020204020204" pitchFamily="34" charset="-122"/>
                        </a:rPr>
                        <a:t>应依据安全策略严格控制用户对有敏感标记重要信息资源的操作；</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基于安全标志实施强制访问控制，控制主体对客体的操作</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操作系统加固</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8192143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主机安全解读（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3</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a:cs typeface="微软雅黑"/>
            </a:endParaRPr>
          </a:p>
        </p:txBody>
      </p:sp>
      <p:grpSp>
        <p:nvGrpSpPr>
          <p:cNvPr id="10" name="组合 9">
            <a:extLst>
              <a:ext uri="{FF2B5EF4-FFF2-40B4-BE49-F238E27FC236}">
                <a16:creationId xmlns:a16="http://schemas.microsoft.com/office/drawing/2014/main" id="{4FFB2059-DCBA-46EC-940A-CE2C9AA911F7}"/>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11" name="AutoShape 3">
              <a:extLst>
                <a:ext uri="{FF2B5EF4-FFF2-40B4-BE49-F238E27FC236}">
                  <a16:creationId xmlns:a16="http://schemas.microsoft.com/office/drawing/2014/main" id="{36A0B272-7F5C-4165-8762-80E9673E368E}"/>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a:extLst>
                <a:ext uri="{FF2B5EF4-FFF2-40B4-BE49-F238E27FC236}">
                  <a16:creationId xmlns:a16="http://schemas.microsoft.com/office/drawing/2014/main" id="{0A24A26C-C681-4450-BB3C-6BB321D13F83}"/>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747FCCF8-84EE-4823-8B31-D03FF61AA59D}"/>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D2841297-8C2A-4D56-974A-A1E134C78980}"/>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5CEF7316-864E-47B3-87FC-0DF550900223}"/>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F0D366A3-11EF-40D3-9B53-76846D9A997F}"/>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71E77D29-E151-4E04-93FF-9D4BE5157027}"/>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11">
              <a:extLst>
                <a:ext uri="{FF2B5EF4-FFF2-40B4-BE49-F238E27FC236}">
                  <a16:creationId xmlns:a16="http://schemas.microsoft.com/office/drawing/2014/main" id="{2FDDA35A-96CB-4380-A20E-61779455C7B2}"/>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2">
              <a:extLst>
                <a:ext uri="{FF2B5EF4-FFF2-40B4-BE49-F238E27FC236}">
                  <a16:creationId xmlns:a16="http://schemas.microsoft.com/office/drawing/2014/main" id="{4E3BDBBF-15BC-4EBD-AEBF-62885312F3E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20" name="表格 19">
            <a:extLst>
              <a:ext uri="{FF2B5EF4-FFF2-40B4-BE49-F238E27FC236}">
                <a16:creationId xmlns:a16="http://schemas.microsoft.com/office/drawing/2014/main" id="{7F3E2628-23D8-4EB5-9E4E-B2A91130258C}"/>
              </a:ext>
            </a:extLst>
          </p:cNvPr>
          <p:cNvGraphicFramePr>
            <a:graphicFrameLocks noGrp="1"/>
          </p:cNvGraphicFramePr>
          <p:nvPr>
            <p:extLst>
              <p:ext uri="{D42A27DB-BD31-4B8C-83A1-F6EECF244321}">
                <p14:modId xmlns:p14="http://schemas.microsoft.com/office/powerpoint/2010/main" val="852972082"/>
              </p:ext>
            </p:extLst>
          </p:nvPr>
        </p:nvGraphicFramePr>
        <p:xfrm>
          <a:off x="152400" y="977900"/>
          <a:ext cx="7333061" cy="3094604"/>
        </p:xfrm>
        <a:graphic>
          <a:graphicData uri="http://schemas.openxmlformats.org/drawingml/2006/table">
            <a:tbl>
              <a:tblPr>
                <a:tableStyleId>{3C2FFA5D-87B4-456A-9821-1D502468CF0F}</a:tableStyleId>
              </a:tblPr>
              <a:tblGrid>
                <a:gridCol w="715014">
                  <a:extLst>
                    <a:ext uri="{9D8B030D-6E8A-4147-A177-3AD203B41FA5}">
                      <a16:colId xmlns:a16="http://schemas.microsoft.com/office/drawing/2014/main" val="20000"/>
                    </a:ext>
                  </a:extLst>
                </a:gridCol>
                <a:gridCol w="921288">
                  <a:extLst>
                    <a:ext uri="{9D8B030D-6E8A-4147-A177-3AD203B41FA5}">
                      <a16:colId xmlns:a16="http://schemas.microsoft.com/office/drawing/2014/main" val="20001"/>
                    </a:ext>
                  </a:extLst>
                </a:gridCol>
                <a:gridCol w="2877359">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gridCol w="1219200">
                  <a:extLst>
                    <a:ext uri="{9D8B030D-6E8A-4147-A177-3AD203B41FA5}">
                      <a16:colId xmlns:a16="http://schemas.microsoft.com/office/drawing/2014/main" val="20004"/>
                    </a:ext>
                  </a:extLst>
                </a:gridCol>
              </a:tblGrid>
              <a:tr h="381000">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461974">
                <a:tc rowSpan="6">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主机安全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6">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安全审计（</a:t>
                      </a:r>
                      <a:r>
                        <a:rPr lang="en-US" altLang="zh-CN" sz="1200" u="none" strike="noStrike" dirty="0">
                          <a:effectLst/>
                          <a:latin typeface="微软雅黑" panose="020B0503020204020204" pitchFamily="34" charset="-122"/>
                          <a:ea typeface="微软雅黑" panose="020B0503020204020204" pitchFamily="34" charset="-122"/>
                        </a:rPr>
                        <a:t>G3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审计范围应覆盖到服务器和重要客户端上的每个操作系统用户和数据库用户；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rowSpan="6">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技术点解析：</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审计主机操作记录，提供有效展示，并确保日志安全存储、稳定可靠。</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应对方案：</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通过专用审计系统、运维管理系统配合实现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rowSpan="6">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堡垒机、</a:t>
                      </a:r>
                      <a:endParaRPr lang="en-US" altLang="zh-CN" sz="1200" u="none" strike="noStrike" dirty="0">
                        <a:effectLst/>
                        <a:latin typeface="微软雅黑" panose="020B0503020204020204" pitchFamily="34" charset="-122"/>
                        <a:ea typeface="微软雅黑" panose="020B0503020204020204" pitchFamily="34" charset="-122"/>
                      </a:endParaRPr>
                    </a:p>
                    <a:p>
                      <a:pPr algn="l" fontAlgn="ct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数据库审计（缺失）</a:t>
                      </a:r>
                      <a:endParaRPr lang="en-US" altLang="zh-CN" sz="1200" b="1" u="none" strike="noStrike" dirty="0">
                        <a:solidFill>
                          <a:srgbClr val="FF0000"/>
                        </a:solidFill>
                        <a:effectLst/>
                        <a:latin typeface="微软雅黑" panose="020B0503020204020204" pitchFamily="34" charset="-122"/>
                        <a:ea typeface="微软雅黑" panose="020B0503020204020204" pitchFamily="34" charset="-122"/>
                      </a:endParaRPr>
                    </a:p>
                    <a:p>
                      <a:pPr algn="l" fontAlgn="ctr"/>
                      <a:r>
                        <a:rPr lang="en-US" altLang="zh-CN" sz="1200" b="1" u="none" strike="noStrike" dirty="0">
                          <a:solidFill>
                            <a:srgbClr val="FF0000"/>
                          </a:solidFill>
                          <a:effectLst/>
                          <a:latin typeface="微软雅黑" panose="020B0503020204020204" pitchFamily="34" charset="-122"/>
                          <a:ea typeface="微软雅黑" panose="020B0503020204020204" pitchFamily="34" charset="-122"/>
                        </a:rPr>
                        <a:t>SIEM</a:t>
                      </a: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（缺失）</a:t>
                      </a:r>
                      <a:endParaRPr lang="zh-CN" altLang="en-US" sz="12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1"/>
                  </a:ext>
                </a:extLst>
              </a:tr>
              <a:tr h="48958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审计内容应包括重要用户行为、系统资源的异常使用和重要系统命令的使用等系统内重要的安全相关事件；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356106">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c)  </a:t>
                      </a:r>
                      <a:r>
                        <a:rPr lang="zh-CN" altLang="en-US" sz="1200" u="none" strike="noStrike" dirty="0">
                          <a:effectLst/>
                          <a:latin typeface="微软雅黑" panose="020B0503020204020204" pitchFamily="34" charset="-122"/>
                          <a:ea typeface="微软雅黑" panose="020B0503020204020204" pitchFamily="34" charset="-122"/>
                        </a:rPr>
                        <a:t>审计记录应包括事件的日期、时间、类型、主体标识、客体标识和结果等；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322979">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d)  </a:t>
                      </a:r>
                      <a:r>
                        <a:rPr lang="zh-CN" altLang="en-US" sz="1200" u="none" strike="noStrike" dirty="0">
                          <a:effectLst/>
                          <a:latin typeface="微软雅黑" panose="020B0503020204020204" pitchFamily="34" charset="-122"/>
                          <a:ea typeface="微软雅黑" panose="020B0503020204020204" pitchFamily="34" charset="-122"/>
                        </a:rPr>
                        <a:t>应能够根据记录数据进行分析，并生成审计报表；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339543">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e)  </a:t>
                      </a:r>
                      <a:r>
                        <a:rPr lang="zh-CN" altLang="en-US" sz="1200" u="none" strike="noStrike" dirty="0">
                          <a:effectLst/>
                          <a:latin typeface="微软雅黑" panose="020B0503020204020204" pitchFamily="34" charset="-122"/>
                          <a:ea typeface="微软雅黑" panose="020B0503020204020204" pitchFamily="34" charset="-122"/>
                        </a:rPr>
                        <a:t>应保护审计进程，避免受到未预期的中断；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567610">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f)  </a:t>
                      </a:r>
                      <a:r>
                        <a:rPr lang="zh-CN" altLang="en-US" sz="1200" u="none" strike="noStrike" dirty="0">
                          <a:effectLst/>
                          <a:latin typeface="微软雅黑" panose="020B0503020204020204" pitchFamily="34" charset="-122"/>
                          <a:ea typeface="微软雅黑" panose="020B0503020204020204" pitchFamily="34" charset="-122"/>
                        </a:rPr>
                        <a:t>应保护审计记录，避免受到未预期的删除、修改或覆盖等。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tc vMerge="1">
                  <a:txBody>
                    <a:bodyPr/>
                    <a:lstStyle/>
                    <a:p>
                      <a:endParaRPr lang="zh-CN" alt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90981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主机安全解读（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4</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a:cs typeface="微软雅黑"/>
            </a:endParaRPr>
          </a:p>
        </p:txBody>
      </p:sp>
      <p:grpSp>
        <p:nvGrpSpPr>
          <p:cNvPr id="10" name="组合 9">
            <a:extLst>
              <a:ext uri="{FF2B5EF4-FFF2-40B4-BE49-F238E27FC236}">
                <a16:creationId xmlns:a16="http://schemas.microsoft.com/office/drawing/2014/main" id="{4FFB2059-DCBA-46EC-940A-CE2C9AA911F7}"/>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11" name="AutoShape 3">
              <a:extLst>
                <a:ext uri="{FF2B5EF4-FFF2-40B4-BE49-F238E27FC236}">
                  <a16:creationId xmlns:a16="http://schemas.microsoft.com/office/drawing/2014/main" id="{36A0B272-7F5C-4165-8762-80E9673E368E}"/>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a:extLst>
                <a:ext uri="{FF2B5EF4-FFF2-40B4-BE49-F238E27FC236}">
                  <a16:creationId xmlns:a16="http://schemas.microsoft.com/office/drawing/2014/main" id="{0A24A26C-C681-4450-BB3C-6BB321D13F83}"/>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747FCCF8-84EE-4823-8B31-D03FF61AA59D}"/>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D2841297-8C2A-4D56-974A-A1E134C78980}"/>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5CEF7316-864E-47B3-87FC-0DF550900223}"/>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F0D366A3-11EF-40D3-9B53-76846D9A997F}"/>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71E77D29-E151-4E04-93FF-9D4BE5157027}"/>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11">
              <a:extLst>
                <a:ext uri="{FF2B5EF4-FFF2-40B4-BE49-F238E27FC236}">
                  <a16:creationId xmlns:a16="http://schemas.microsoft.com/office/drawing/2014/main" id="{2FDDA35A-96CB-4380-A20E-61779455C7B2}"/>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2">
              <a:extLst>
                <a:ext uri="{FF2B5EF4-FFF2-40B4-BE49-F238E27FC236}">
                  <a16:creationId xmlns:a16="http://schemas.microsoft.com/office/drawing/2014/main" id="{4E3BDBBF-15BC-4EBD-AEBF-62885312F3E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20" name="表格 19">
            <a:extLst>
              <a:ext uri="{FF2B5EF4-FFF2-40B4-BE49-F238E27FC236}">
                <a16:creationId xmlns:a16="http://schemas.microsoft.com/office/drawing/2014/main" id="{3C4E86FF-320B-49D1-A68F-3D01BCCE6C41}"/>
              </a:ext>
            </a:extLst>
          </p:cNvPr>
          <p:cNvGraphicFramePr>
            <a:graphicFrameLocks noGrp="1"/>
          </p:cNvGraphicFramePr>
          <p:nvPr>
            <p:extLst>
              <p:ext uri="{D42A27DB-BD31-4B8C-83A1-F6EECF244321}">
                <p14:modId xmlns:p14="http://schemas.microsoft.com/office/powerpoint/2010/main" val="1564402716"/>
              </p:ext>
            </p:extLst>
          </p:nvPr>
        </p:nvGraphicFramePr>
        <p:xfrm>
          <a:off x="155205" y="596900"/>
          <a:ext cx="7488052" cy="4443941"/>
        </p:xfrm>
        <a:graphic>
          <a:graphicData uri="http://schemas.openxmlformats.org/drawingml/2006/table">
            <a:tbl>
              <a:tblPr>
                <a:tableStyleId>{3C2FFA5D-87B4-456A-9821-1D502468CF0F}</a:tableStyleId>
              </a:tblPr>
              <a:tblGrid>
                <a:gridCol w="378195">
                  <a:extLst>
                    <a:ext uri="{9D8B030D-6E8A-4147-A177-3AD203B41FA5}">
                      <a16:colId xmlns:a16="http://schemas.microsoft.com/office/drawing/2014/main" val="20000"/>
                    </a:ext>
                  </a:extLst>
                </a:gridCol>
                <a:gridCol w="457200">
                  <a:extLst>
                    <a:ext uri="{9D8B030D-6E8A-4147-A177-3AD203B41FA5}">
                      <a16:colId xmlns:a16="http://schemas.microsoft.com/office/drawing/2014/main" val="20001"/>
                    </a:ext>
                  </a:extLst>
                </a:gridCol>
                <a:gridCol w="2220433">
                  <a:extLst>
                    <a:ext uri="{9D8B030D-6E8A-4147-A177-3AD203B41FA5}">
                      <a16:colId xmlns:a16="http://schemas.microsoft.com/office/drawing/2014/main" val="20002"/>
                    </a:ext>
                  </a:extLst>
                </a:gridCol>
                <a:gridCol w="3570767">
                  <a:extLst>
                    <a:ext uri="{9D8B030D-6E8A-4147-A177-3AD203B41FA5}">
                      <a16:colId xmlns:a16="http://schemas.microsoft.com/office/drawing/2014/main" val="20003"/>
                    </a:ext>
                  </a:extLst>
                </a:gridCol>
                <a:gridCol w="861457">
                  <a:extLst>
                    <a:ext uri="{9D8B030D-6E8A-4147-A177-3AD203B41FA5}">
                      <a16:colId xmlns:a16="http://schemas.microsoft.com/office/drawing/2014/main" val="20004"/>
                    </a:ext>
                  </a:extLst>
                </a:gridCol>
              </a:tblGrid>
              <a:tr h="191221">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693829">
                <a:tc rowSpan="5">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主机安全</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2">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剩余信息保护（</a:t>
                      </a:r>
                      <a:r>
                        <a:rPr lang="en-US" altLang="zh-CN" sz="1100" u="none" strike="noStrike" dirty="0">
                          <a:effectLst/>
                          <a:latin typeface="微软雅黑" panose="020B0503020204020204" pitchFamily="34" charset="-122"/>
                          <a:ea typeface="微软雅黑" panose="020B0503020204020204" pitchFamily="34" charset="-122"/>
                        </a:rPr>
                        <a:t>S3</a:t>
                      </a:r>
                      <a:r>
                        <a:rPr lang="zh-CN" altLang="en-US" sz="1100" u="none" strike="noStrike" dirty="0">
                          <a:effectLst/>
                          <a:latin typeface="微软雅黑" panose="020B0503020204020204" pitchFamily="34" charset="-122"/>
                          <a:ea typeface="微软雅黑" panose="020B0503020204020204" pitchFamily="34" charset="-122"/>
                        </a:rPr>
                        <a:t>） </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100" u="none" strike="noStrike" dirty="0">
                          <a:effectLst/>
                          <a:latin typeface="微软雅黑" panose="020B0503020204020204" pitchFamily="34" charset="-122"/>
                          <a:ea typeface="微软雅黑" panose="020B0503020204020204" pitchFamily="34" charset="-122"/>
                        </a:rPr>
                        <a:t>a)  </a:t>
                      </a:r>
                      <a:r>
                        <a:rPr lang="zh-CN" altLang="en-US" sz="1100" u="none" strike="noStrike" dirty="0">
                          <a:effectLst/>
                          <a:latin typeface="微软雅黑" panose="020B0503020204020204" pitchFamily="34" charset="-122"/>
                          <a:ea typeface="微软雅黑" panose="020B0503020204020204" pitchFamily="34" charset="-122"/>
                        </a:rPr>
                        <a:t>应保证操作系统和数据库系统用户的鉴别信息所在的存储空间，被释放或再分配给其他用户前得到完全清除，无论这些信息是存放在硬盘上还是在内存中； </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100" u="none" strike="noStrike" dirty="0">
                          <a:effectLst/>
                          <a:latin typeface="微软雅黑" panose="020B0503020204020204" pitchFamily="34" charset="-122"/>
                          <a:ea typeface="微软雅黑" panose="020B0503020204020204" pitchFamily="34" charset="-122"/>
                        </a:rPr>
                        <a:t>用户鉴别信息不在硬盘上静态存储，并配置服务器不显示上次登录用户名</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100" u="none" strike="noStrike" dirty="0">
                          <a:effectLst/>
                          <a:latin typeface="微软雅黑" panose="020B0503020204020204" pitchFamily="34" charset="-122"/>
                          <a:ea typeface="微软雅黑" panose="020B0503020204020204" pitchFamily="34" charset="-122"/>
                        </a:rPr>
                        <a:t>系统加固</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1"/>
                  </a:ext>
                </a:extLst>
              </a:tr>
              <a:tr h="968500">
                <a:tc vMerge="1">
                  <a:txBody>
                    <a:bodyPr/>
                    <a:lstStyle/>
                    <a:p>
                      <a:endParaRPr lang="zh-CN" altLang="en-US"/>
                    </a:p>
                  </a:txBody>
                  <a:tcPr/>
                </a:tc>
                <a:tc vMerge="1">
                  <a:txBody>
                    <a:bodyPr/>
                    <a:lstStyle/>
                    <a:p>
                      <a:endParaRPr lang="zh-CN" altLang="en-US"/>
                    </a:p>
                  </a:txBody>
                  <a:tcPr/>
                </a:tc>
                <a:tc>
                  <a:txBody>
                    <a:bodyPr/>
                    <a:lstStyle/>
                    <a:p>
                      <a:pPr algn="l" fontAlgn="ctr"/>
                      <a:r>
                        <a:rPr lang="en-US" altLang="zh-CN" sz="1100" u="none" strike="noStrike" dirty="0">
                          <a:effectLst/>
                          <a:latin typeface="微软雅黑" panose="020B0503020204020204" pitchFamily="34" charset="-122"/>
                          <a:ea typeface="微软雅黑" panose="020B0503020204020204" pitchFamily="34" charset="-122"/>
                        </a:rPr>
                        <a:t>b)  </a:t>
                      </a:r>
                      <a:r>
                        <a:rPr lang="zh-CN" altLang="en-US" sz="1100" u="none" strike="noStrike" dirty="0">
                          <a:effectLst/>
                          <a:latin typeface="微软雅黑" panose="020B0503020204020204" pitchFamily="34" charset="-122"/>
                          <a:ea typeface="微软雅黑" panose="020B0503020204020204" pitchFamily="34" charset="-122"/>
                        </a:rPr>
                        <a:t>应确保系统内的文件、目录和数据库记录等资源所在的存储空间，被释放或重新分配给其他用户前得到完全清除。</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100" u="none" strike="noStrike" dirty="0">
                          <a:effectLst/>
                          <a:latin typeface="微软雅黑" panose="020B0503020204020204" pitchFamily="34" charset="-122"/>
                          <a:ea typeface="微软雅黑" panose="020B0503020204020204" pitchFamily="34" charset="-122"/>
                        </a:rPr>
                        <a:t>操作系统对剩余信息进行处理设置。</a:t>
                      </a:r>
                      <a:br>
                        <a:rPr lang="zh-CN" altLang="en-US" sz="1100" u="none" strike="noStrike" dirty="0">
                          <a:effectLst/>
                          <a:latin typeface="微软雅黑" panose="020B0503020204020204" pitchFamily="34" charset="-122"/>
                          <a:ea typeface="微软雅黑" panose="020B0503020204020204" pitchFamily="34" charset="-122"/>
                        </a:rPr>
                      </a:br>
                      <a:r>
                        <a:rPr lang="zh-CN" altLang="en-US" sz="1100" u="none" strike="noStrike" dirty="0">
                          <a:effectLst/>
                          <a:latin typeface="微软雅黑" panose="020B0503020204020204" pitchFamily="34" charset="-122"/>
                          <a:ea typeface="微软雅黑" panose="020B0503020204020204" pitchFamily="34" charset="-122"/>
                        </a:rPr>
                        <a:t>以</a:t>
                      </a:r>
                      <a:r>
                        <a:rPr lang="en-US" altLang="zh-CN" sz="1100" u="none" strike="noStrike" dirty="0">
                          <a:effectLst/>
                          <a:latin typeface="微软雅黑" panose="020B0503020204020204" pitchFamily="34" charset="-122"/>
                          <a:ea typeface="微软雅黑" panose="020B0503020204020204" pitchFamily="34" charset="-122"/>
                        </a:rPr>
                        <a:t>Windows</a:t>
                      </a:r>
                      <a:r>
                        <a:rPr lang="zh-CN" altLang="en-US" sz="1100" u="none" strike="noStrike" dirty="0">
                          <a:effectLst/>
                          <a:latin typeface="微软雅黑" panose="020B0503020204020204" pitchFamily="34" charset="-122"/>
                          <a:ea typeface="微软雅黑" panose="020B0503020204020204" pitchFamily="34" charset="-122"/>
                        </a:rPr>
                        <a:t>系统为例：打开“本地安全策略”</a:t>
                      </a:r>
                      <a:r>
                        <a:rPr lang="en-US" altLang="zh-CN" sz="1100" u="none" strike="noStrike" dirty="0">
                          <a:effectLst/>
                          <a:latin typeface="微软雅黑" panose="020B0503020204020204" pitchFamily="34" charset="-122"/>
                          <a:ea typeface="微软雅黑" panose="020B0503020204020204" pitchFamily="34" charset="-122"/>
                        </a:rPr>
                        <a:t>-&gt;</a:t>
                      </a:r>
                      <a:r>
                        <a:rPr lang="zh-CN" altLang="en-US" sz="1100" u="none" strike="noStrike" dirty="0">
                          <a:effectLst/>
                          <a:latin typeface="微软雅黑" panose="020B0503020204020204" pitchFamily="34" charset="-122"/>
                          <a:ea typeface="微软雅黑" panose="020B0503020204020204" pitchFamily="34" charset="-122"/>
                        </a:rPr>
                        <a:t>本地策略中的安全选项；查看是否选中“关机前清除虚拟内存页面”；打开“本地安全策略”</a:t>
                      </a:r>
                      <a:r>
                        <a:rPr lang="en-US" altLang="zh-CN" sz="1100" u="none" strike="noStrike" dirty="0">
                          <a:effectLst/>
                          <a:latin typeface="微软雅黑" panose="020B0503020204020204" pitchFamily="34" charset="-122"/>
                          <a:ea typeface="微软雅黑" panose="020B0503020204020204" pitchFamily="34" charset="-122"/>
                        </a:rPr>
                        <a:t>-&gt;“</a:t>
                      </a:r>
                      <a:r>
                        <a:rPr lang="zh-CN" altLang="en-US" sz="1100" u="none" strike="noStrike" dirty="0">
                          <a:effectLst/>
                          <a:latin typeface="微软雅黑" panose="020B0503020204020204" pitchFamily="34" charset="-122"/>
                          <a:ea typeface="微软雅黑" panose="020B0503020204020204" pitchFamily="34" charset="-122"/>
                        </a:rPr>
                        <a:t>帐户策略”中的密码策略；查看是否选中“用可还原的加密来存储密码”</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100" u="none" strike="noStrike">
                          <a:effectLst/>
                          <a:latin typeface="微软雅黑" panose="020B0503020204020204" pitchFamily="34" charset="-122"/>
                          <a:ea typeface="微软雅黑" panose="020B0503020204020204" pitchFamily="34" charset="-122"/>
                        </a:rPr>
                        <a:t>系统加固</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2"/>
                  </a:ext>
                </a:extLst>
              </a:tr>
              <a:tr h="693829">
                <a:tc vMerge="1">
                  <a:txBody>
                    <a:bodyPr/>
                    <a:lstStyle/>
                    <a:p>
                      <a:endParaRPr lang="zh-CN" altLang="en-US"/>
                    </a:p>
                  </a:txBody>
                  <a:tcPr/>
                </a:tc>
                <a:tc rowSpan="3">
                  <a:txBody>
                    <a:bodyPr/>
                    <a:lstStyle/>
                    <a:p>
                      <a:pPr algn="ctr" fontAlgn="ctr"/>
                      <a:r>
                        <a:rPr lang="zh-CN" altLang="en-US" sz="1100" u="none" strike="noStrike" dirty="0">
                          <a:effectLst/>
                          <a:latin typeface="微软雅黑" panose="020B0503020204020204" pitchFamily="34" charset="-122"/>
                          <a:ea typeface="微软雅黑" panose="020B0503020204020204" pitchFamily="34" charset="-122"/>
                        </a:rPr>
                        <a:t>入侵防范（</a:t>
                      </a:r>
                      <a:r>
                        <a:rPr lang="en-US" sz="1100" u="none" strike="noStrike" dirty="0">
                          <a:effectLst/>
                          <a:latin typeface="微软雅黑" panose="020B0503020204020204" pitchFamily="34" charset="-122"/>
                          <a:ea typeface="微软雅黑" panose="020B0503020204020204" pitchFamily="34" charset="-122"/>
                        </a:rPr>
                        <a:t>G3） </a:t>
                      </a:r>
                      <a:endParaRPr 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100" u="none" strike="noStrike" dirty="0">
                          <a:effectLst/>
                          <a:latin typeface="微软雅黑" panose="020B0503020204020204" pitchFamily="34" charset="-122"/>
                          <a:ea typeface="微软雅黑" panose="020B0503020204020204" pitchFamily="34" charset="-122"/>
                        </a:rPr>
                        <a:t>a)  </a:t>
                      </a:r>
                      <a:r>
                        <a:rPr lang="zh-CN" altLang="en-US" sz="1100" u="none" strike="noStrike" dirty="0">
                          <a:effectLst/>
                          <a:latin typeface="微软雅黑" panose="020B0503020204020204" pitchFamily="34" charset="-122"/>
                          <a:ea typeface="微软雅黑" panose="020B0503020204020204" pitchFamily="34" charset="-122"/>
                        </a:rPr>
                        <a:t>应能够检测到对重要服务器进行入侵的行为，能够记录入侵的源</a:t>
                      </a:r>
                      <a:r>
                        <a:rPr lang="en-US" altLang="zh-CN" sz="1100" u="none" strike="noStrike" dirty="0">
                          <a:effectLst/>
                          <a:latin typeface="微软雅黑" panose="020B0503020204020204" pitchFamily="34" charset="-122"/>
                          <a:ea typeface="微软雅黑" panose="020B0503020204020204" pitchFamily="34" charset="-122"/>
                        </a:rPr>
                        <a:t>IP</a:t>
                      </a:r>
                      <a:r>
                        <a:rPr lang="zh-CN" altLang="en-US" sz="1100" u="none" strike="noStrike" dirty="0">
                          <a:effectLst/>
                          <a:latin typeface="微软雅黑" panose="020B0503020204020204" pitchFamily="34" charset="-122"/>
                          <a:ea typeface="微软雅黑" panose="020B0503020204020204" pitchFamily="34" charset="-122"/>
                        </a:rPr>
                        <a:t>、攻击的类型、攻击的目的、攻击的时间，并在发生严重入侵事件时提供报警； </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100" u="none" strike="noStrike" dirty="0">
                          <a:effectLst/>
                          <a:latin typeface="微软雅黑" panose="020B0503020204020204" pitchFamily="34" charset="-122"/>
                          <a:ea typeface="微软雅黑" panose="020B0503020204020204" pitchFamily="34" charset="-122"/>
                        </a:rPr>
                        <a:t>系统入侵防范，网络入侵防范系统辅助</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100" u="none" strike="noStrike" dirty="0">
                          <a:effectLst/>
                          <a:latin typeface="微软雅黑" panose="020B0503020204020204" pitchFamily="34" charset="-122"/>
                          <a:ea typeface="微软雅黑" panose="020B0503020204020204" pitchFamily="34" charset="-122"/>
                        </a:rPr>
                        <a:t>NIP</a:t>
                      </a:r>
                      <a:r>
                        <a:rPr lang="zh-CN" altLang="en-US" sz="1100" u="none" strike="noStrike" dirty="0">
                          <a:effectLst/>
                          <a:latin typeface="微软雅黑" panose="020B0503020204020204" pitchFamily="34" charset="-122"/>
                          <a:ea typeface="微软雅黑" panose="020B0503020204020204" pitchFamily="34" charset="-122"/>
                        </a:rPr>
                        <a:t>、</a:t>
                      </a:r>
                      <a:r>
                        <a:rPr lang="en-US" altLang="zh-CN" sz="1100" u="none" strike="noStrike" dirty="0" err="1">
                          <a:effectLst/>
                          <a:latin typeface="微软雅黑" panose="020B0503020204020204" pitchFamily="34" charset="-122"/>
                          <a:ea typeface="微软雅黑" panose="020B0503020204020204" pitchFamily="34" charset="-122"/>
                        </a:rPr>
                        <a:t>LogCenter</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3"/>
                  </a:ext>
                </a:extLst>
              </a:tr>
              <a:tr h="46672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100" u="none" strike="noStrike">
                          <a:effectLst/>
                          <a:latin typeface="微软雅黑" panose="020B0503020204020204" pitchFamily="34" charset="-122"/>
                          <a:ea typeface="微软雅黑" panose="020B0503020204020204" pitchFamily="34" charset="-122"/>
                        </a:rPr>
                        <a:t>b)  </a:t>
                      </a:r>
                      <a:r>
                        <a:rPr lang="zh-CN" altLang="en-US" sz="1100" u="none" strike="noStrike">
                          <a:effectLst/>
                          <a:latin typeface="微软雅黑" panose="020B0503020204020204" pitchFamily="34" charset="-122"/>
                          <a:ea typeface="微软雅黑" panose="020B0503020204020204" pitchFamily="34" charset="-122"/>
                        </a:rPr>
                        <a:t>应能够对重要程序的完整性进行检测，并在检测到完整性受到破坏后具有恢复的措施； </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100" u="none" strike="noStrike" dirty="0">
                          <a:effectLst/>
                          <a:latin typeface="微软雅黑" panose="020B0503020204020204" pitchFamily="34" charset="-122"/>
                          <a:ea typeface="微软雅黑" panose="020B0503020204020204" pitchFamily="34" charset="-122"/>
                        </a:rPr>
                        <a:t>操作系统自身的安全机制保障</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100" u="none" strike="noStrike" dirty="0">
                          <a:effectLst/>
                          <a:latin typeface="微软雅黑" panose="020B0503020204020204" pitchFamily="34" charset="-122"/>
                          <a:ea typeface="微软雅黑" panose="020B0503020204020204" pitchFamily="34" charset="-122"/>
                        </a:rPr>
                        <a:t>系统配置和管理保障</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4"/>
                  </a:ext>
                </a:extLst>
              </a:tr>
              <a:tr h="968500">
                <a:tc vMerge="1">
                  <a:txBody>
                    <a:bodyPr/>
                    <a:lstStyle/>
                    <a:p>
                      <a:endParaRPr lang="zh-CN" altLang="en-US"/>
                    </a:p>
                  </a:txBody>
                  <a:tcPr/>
                </a:tc>
                <a:tc vMerge="1">
                  <a:txBody>
                    <a:bodyPr/>
                    <a:lstStyle/>
                    <a:p>
                      <a:endParaRPr lang="zh-CN" altLang="en-US"/>
                    </a:p>
                  </a:txBody>
                  <a:tcPr/>
                </a:tc>
                <a:tc>
                  <a:txBody>
                    <a:bodyPr/>
                    <a:lstStyle/>
                    <a:p>
                      <a:pPr algn="l" fontAlgn="ctr"/>
                      <a:r>
                        <a:rPr lang="en-US" altLang="zh-CN" sz="1100" u="none" strike="noStrike">
                          <a:effectLst/>
                          <a:latin typeface="微软雅黑" panose="020B0503020204020204" pitchFamily="34" charset="-122"/>
                          <a:ea typeface="微软雅黑" panose="020B0503020204020204" pitchFamily="34" charset="-122"/>
                        </a:rPr>
                        <a:t>c)  </a:t>
                      </a:r>
                      <a:r>
                        <a:rPr lang="zh-CN" altLang="en-US" sz="1100" u="none" strike="noStrike">
                          <a:effectLst/>
                          <a:latin typeface="微软雅黑" panose="020B0503020204020204" pitchFamily="34" charset="-122"/>
                          <a:ea typeface="微软雅黑" panose="020B0503020204020204" pitchFamily="34" charset="-122"/>
                        </a:rPr>
                        <a:t>操作系统应遵循最小安装的原则，仅安装需要的组件和应用程序，并通过设置升级服务器等方式保持系统补丁及时得到更新。</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100" u="none" strike="noStrike" dirty="0">
                          <a:effectLst/>
                          <a:latin typeface="微软雅黑" panose="020B0503020204020204" pitchFamily="34" charset="-122"/>
                          <a:ea typeface="微软雅黑" panose="020B0503020204020204" pitchFamily="34" charset="-122"/>
                        </a:rPr>
                        <a:t>强制补丁检查、补丁分发</a:t>
                      </a:r>
                      <a:br>
                        <a:rPr lang="zh-CN" altLang="en-US" sz="1100" u="none" strike="noStrike" dirty="0">
                          <a:effectLst/>
                          <a:latin typeface="微软雅黑" panose="020B0503020204020204" pitchFamily="34" charset="-122"/>
                          <a:ea typeface="微软雅黑" panose="020B0503020204020204" pitchFamily="34" charset="-122"/>
                        </a:rPr>
                      </a:br>
                      <a:r>
                        <a:rPr lang="zh-CN" altLang="en-US" sz="1100" u="none" strike="noStrike" dirty="0">
                          <a:effectLst/>
                          <a:latin typeface="微软雅黑" panose="020B0503020204020204" pitchFamily="34" charset="-122"/>
                          <a:ea typeface="微软雅黑" panose="020B0503020204020204" pitchFamily="34" charset="-122"/>
                        </a:rPr>
                        <a:t>主要涉及到两个方面的内容，分别是：系统服</a:t>
                      </a:r>
                      <a:br>
                        <a:rPr lang="zh-CN" altLang="en-US" sz="1100" u="none" strike="noStrike" dirty="0">
                          <a:effectLst/>
                          <a:latin typeface="微软雅黑" panose="020B0503020204020204" pitchFamily="34" charset="-122"/>
                          <a:ea typeface="微软雅黑" panose="020B0503020204020204" pitchFamily="34" charset="-122"/>
                        </a:rPr>
                      </a:br>
                      <a:r>
                        <a:rPr lang="zh-CN" altLang="en-US" sz="1100" u="none" strike="noStrike" dirty="0">
                          <a:effectLst/>
                          <a:latin typeface="微软雅黑" panose="020B0503020204020204" pitchFamily="34" charset="-122"/>
                          <a:ea typeface="微软雅黑" panose="020B0503020204020204" pitchFamily="34" charset="-122"/>
                        </a:rPr>
                        <a:t>务、补丁升级。遵循最小安装原则，仅开启需要的服务，安装需要的组件和程序，可以极大的降低系统遭受攻击的可能性。</a:t>
                      </a:r>
                      <a:br>
                        <a:rPr lang="zh-CN" altLang="en-US" sz="1100" u="none" strike="noStrike" dirty="0">
                          <a:effectLst/>
                          <a:latin typeface="微软雅黑" panose="020B0503020204020204" pitchFamily="34" charset="-122"/>
                          <a:ea typeface="微软雅黑" panose="020B0503020204020204" pitchFamily="34" charset="-122"/>
                        </a:rPr>
                      </a:br>
                      <a:r>
                        <a:rPr lang="zh-CN" altLang="en-US" sz="1100" u="none" strike="noStrike" dirty="0">
                          <a:effectLst/>
                          <a:latin typeface="微软雅黑" panose="020B0503020204020204" pitchFamily="34" charset="-122"/>
                          <a:ea typeface="微软雅黑" panose="020B0503020204020204" pitchFamily="34" charset="-122"/>
                        </a:rPr>
                        <a:t>及时更新系统补丁，可以避免遭受由系统漏洞带来的风险</a:t>
                      </a:r>
                      <a:endParaRPr lang="zh-CN" altLang="en-US" sz="11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100" b="1" u="none" strike="noStrike" dirty="0">
                          <a:solidFill>
                            <a:srgbClr val="FF0000"/>
                          </a:solidFill>
                          <a:effectLst/>
                          <a:latin typeface="微软雅黑" panose="020B0503020204020204" pitchFamily="34" charset="-122"/>
                          <a:ea typeface="微软雅黑" panose="020B0503020204020204" pitchFamily="34" charset="-122"/>
                        </a:rPr>
                        <a:t>AD</a:t>
                      </a:r>
                      <a:r>
                        <a:rPr lang="zh-CN" altLang="en-US" sz="1100" b="1" u="none" strike="noStrike" dirty="0">
                          <a:solidFill>
                            <a:srgbClr val="FF0000"/>
                          </a:solidFill>
                          <a:effectLst/>
                          <a:latin typeface="微软雅黑" panose="020B0503020204020204" pitchFamily="34" charset="-122"/>
                          <a:ea typeface="微软雅黑" panose="020B0503020204020204" pitchFamily="34" charset="-122"/>
                        </a:rPr>
                        <a:t>域控</a:t>
                      </a:r>
                      <a:endParaRPr lang="en-US" altLang="zh-CN" sz="1100" b="1" u="none" strike="noStrike" dirty="0">
                        <a:solidFill>
                          <a:srgbClr val="FF0000"/>
                        </a:solidFill>
                        <a:effectLst/>
                        <a:latin typeface="微软雅黑" panose="020B0503020204020204" pitchFamily="34" charset="-122"/>
                        <a:ea typeface="微软雅黑" panose="020B0503020204020204" pitchFamily="34" charset="-122"/>
                      </a:endParaRPr>
                    </a:p>
                    <a:p>
                      <a:pPr algn="l" fontAlgn="ctr"/>
                      <a:r>
                        <a:rPr lang="zh-CN" altLang="en-US" sz="1100" b="1" u="none" strike="noStrike" dirty="0">
                          <a:solidFill>
                            <a:srgbClr val="FF0000"/>
                          </a:solidFill>
                          <a:effectLst/>
                          <a:latin typeface="微软雅黑" panose="020B0503020204020204" pitchFamily="34" charset="-122"/>
                          <a:ea typeface="微软雅黑" panose="020B0503020204020204" pitchFamily="34" charset="-122"/>
                        </a:rPr>
                        <a:t>终端管控软件</a:t>
                      </a:r>
                      <a:endParaRPr lang="en-US" altLang="zh-CN" sz="1100" b="1" u="none" strike="noStrike" dirty="0">
                        <a:solidFill>
                          <a:srgbClr val="FF0000"/>
                        </a:solidFill>
                        <a:effectLst/>
                        <a:latin typeface="微软雅黑" panose="020B0503020204020204" pitchFamily="34" charset="-122"/>
                        <a:ea typeface="微软雅黑" panose="020B0503020204020204" pitchFamily="34" charset="-122"/>
                      </a:endParaRPr>
                    </a:p>
                    <a:p>
                      <a:pPr algn="l" fontAlgn="ctr"/>
                      <a:r>
                        <a:rPr lang="zh-CN" altLang="en-US" sz="1100" b="1" u="none" strike="noStrike" dirty="0">
                          <a:solidFill>
                            <a:srgbClr val="FF0000"/>
                          </a:solidFill>
                          <a:effectLst/>
                          <a:latin typeface="微软雅黑" panose="020B0503020204020204" pitchFamily="34" charset="-122"/>
                          <a:ea typeface="微软雅黑" panose="020B0503020204020204" pitchFamily="34" charset="-122"/>
                        </a:rPr>
                        <a:t>漏扫系统（缺失）</a:t>
                      </a:r>
                      <a:endParaRPr lang="zh-CN" altLang="en-US" sz="11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2837607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主机安全解读（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5</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a:cs typeface="微软雅黑"/>
            </a:endParaRPr>
          </a:p>
        </p:txBody>
      </p:sp>
      <p:grpSp>
        <p:nvGrpSpPr>
          <p:cNvPr id="10" name="组合 9">
            <a:extLst>
              <a:ext uri="{FF2B5EF4-FFF2-40B4-BE49-F238E27FC236}">
                <a16:creationId xmlns:a16="http://schemas.microsoft.com/office/drawing/2014/main" id="{4FFB2059-DCBA-46EC-940A-CE2C9AA911F7}"/>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11" name="AutoShape 3">
              <a:extLst>
                <a:ext uri="{FF2B5EF4-FFF2-40B4-BE49-F238E27FC236}">
                  <a16:creationId xmlns:a16="http://schemas.microsoft.com/office/drawing/2014/main" id="{36A0B272-7F5C-4165-8762-80E9673E368E}"/>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5">
              <a:extLst>
                <a:ext uri="{FF2B5EF4-FFF2-40B4-BE49-F238E27FC236}">
                  <a16:creationId xmlns:a16="http://schemas.microsoft.com/office/drawing/2014/main" id="{0A24A26C-C681-4450-BB3C-6BB321D13F83}"/>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Freeform 6">
              <a:extLst>
                <a:ext uri="{FF2B5EF4-FFF2-40B4-BE49-F238E27FC236}">
                  <a16:creationId xmlns:a16="http://schemas.microsoft.com/office/drawing/2014/main" id="{747FCCF8-84EE-4823-8B31-D03FF61AA59D}"/>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Freeform 7">
              <a:extLst>
                <a:ext uri="{FF2B5EF4-FFF2-40B4-BE49-F238E27FC236}">
                  <a16:creationId xmlns:a16="http://schemas.microsoft.com/office/drawing/2014/main" id="{D2841297-8C2A-4D56-974A-A1E134C78980}"/>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5" name="Freeform 8">
              <a:extLst>
                <a:ext uri="{FF2B5EF4-FFF2-40B4-BE49-F238E27FC236}">
                  <a16:creationId xmlns:a16="http://schemas.microsoft.com/office/drawing/2014/main" id="{5CEF7316-864E-47B3-87FC-0DF550900223}"/>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Freeform 9">
              <a:extLst>
                <a:ext uri="{FF2B5EF4-FFF2-40B4-BE49-F238E27FC236}">
                  <a16:creationId xmlns:a16="http://schemas.microsoft.com/office/drawing/2014/main" id="{F0D366A3-11EF-40D3-9B53-76846D9A997F}"/>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0">
              <a:extLst>
                <a:ext uri="{FF2B5EF4-FFF2-40B4-BE49-F238E27FC236}">
                  <a16:creationId xmlns:a16="http://schemas.microsoft.com/office/drawing/2014/main" id="{71E77D29-E151-4E04-93FF-9D4BE5157027}"/>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11">
              <a:extLst>
                <a:ext uri="{FF2B5EF4-FFF2-40B4-BE49-F238E27FC236}">
                  <a16:creationId xmlns:a16="http://schemas.microsoft.com/office/drawing/2014/main" id="{2FDDA35A-96CB-4380-A20E-61779455C7B2}"/>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9" name="Rectangle 12">
              <a:extLst>
                <a:ext uri="{FF2B5EF4-FFF2-40B4-BE49-F238E27FC236}">
                  <a16:creationId xmlns:a16="http://schemas.microsoft.com/office/drawing/2014/main" id="{4E3BDBBF-15BC-4EBD-AEBF-62885312F3E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20" name="表格 19">
            <a:extLst>
              <a:ext uri="{FF2B5EF4-FFF2-40B4-BE49-F238E27FC236}">
                <a16:creationId xmlns:a16="http://schemas.microsoft.com/office/drawing/2014/main" id="{D1F741D9-64F3-4FB6-B70F-5457E3D7AB11}"/>
              </a:ext>
            </a:extLst>
          </p:cNvPr>
          <p:cNvGraphicFramePr>
            <a:graphicFrameLocks noGrp="1"/>
          </p:cNvGraphicFramePr>
          <p:nvPr>
            <p:extLst>
              <p:ext uri="{D42A27DB-BD31-4B8C-83A1-F6EECF244321}">
                <p14:modId xmlns:p14="http://schemas.microsoft.com/office/powerpoint/2010/main" val="2061584650"/>
              </p:ext>
            </p:extLst>
          </p:nvPr>
        </p:nvGraphicFramePr>
        <p:xfrm>
          <a:off x="181269" y="942042"/>
          <a:ext cx="7224971" cy="3607782"/>
        </p:xfrm>
        <a:graphic>
          <a:graphicData uri="http://schemas.openxmlformats.org/drawingml/2006/table">
            <a:tbl>
              <a:tblPr>
                <a:tableStyleId>{3C2FFA5D-87B4-456A-9821-1D502468CF0F}</a:tableStyleId>
              </a:tblPr>
              <a:tblGrid>
                <a:gridCol w="611299">
                  <a:extLst>
                    <a:ext uri="{9D8B030D-6E8A-4147-A177-3AD203B41FA5}">
                      <a16:colId xmlns:a16="http://schemas.microsoft.com/office/drawing/2014/main" val="20000"/>
                    </a:ext>
                  </a:extLst>
                </a:gridCol>
                <a:gridCol w="1000883">
                  <a:extLst>
                    <a:ext uri="{9D8B030D-6E8A-4147-A177-3AD203B41FA5}">
                      <a16:colId xmlns:a16="http://schemas.microsoft.com/office/drawing/2014/main" val="20001"/>
                    </a:ext>
                  </a:extLst>
                </a:gridCol>
                <a:gridCol w="2734153">
                  <a:extLst>
                    <a:ext uri="{9D8B030D-6E8A-4147-A177-3AD203B41FA5}">
                      <a16:colId xmlns:a16="http://schemas.microsoft.com/office/drawing/2014/main" val="20002"/>
                    </a:ext>
                  </a:extLst>
                </a:gridCol>
                <a:gridCol w="1789634">
                  <a:extLst>
                    <a:ext uri="{9D8B030D-6E8A-4147-A177-3AD203B41FA5}">
                      <a16:colId xmlns:a16="http://schemas.microsoft.com/office/drawing/2014/main" val="20003"/>
                    </a:ext>
                  </a:extLst>
                </a:gridCol>
                <a:gridCol w="1089002">
                  <a:extLst>
                    <a:ext uri="{9D8B030D-6E8A-4147-A177-3AD203B41FA5}">
                      <a16:colId xmlns:a16="http://schemas.microsoft.com/office/drawing/2014/main" val="20004"/>
                    </a:ext>
                  </a:extLst>
                </a:gridCol>
              </a:tblGrid>
              <a:tr h="340658">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419879">
                <a:tc rowSpan="8">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主机安全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3">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恶意代码防范（</a:t>
                      </a:r>
                      <a:r>
                        <a:rPr lang="en-US" altLang="zh-CN" sz="1200" u="none" strike="noStrike" dirty="0">
                          <a:effectLst/>
                          <a:latin typeface="微软雅黑" panose="020B0503020204020204" pitchFamily="34" charset="-122"/>
                          <a:ea typeface="微软雅黑" panose="020B0503020204020204" pitchFamily="34" charset="-122"/>
                        </a:rPr>
                        <a:t>G3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100" u="none" strike="noStrike">
                          <a:effectLst/>
                          <a:latin typeface="微软雅黑" panose="020B0503020204020204" pitchFamily="34" charset="-122"/>
                          <a:ea typeface="微软雅黑" panose="020B0503020204020204" pitchFamily="34" charset="-122"/>
                        </a:rPr>
                        <a:t>a)  </a:t>
                      </a:r>
                      <a:r>
                        <a:rPr lang="zh-CN" altLang="en-US" sz="1100" u="none" strike="noStrike">
                          <a:effectLst/>
                          <a:latin typeface="微软雅黑" panose="020B0503020204020204" pitchFamily="34" charset="-122"/>
                          <a:ea typeface="微软雅黑" panose="020B0503020204020204" pitchFamily="34" charset="-122"/>
                        </a:rPr>
                        <a:t>应安装防恶意代码软件，并及时更新防恶意代码软件版本和恶意代码库； </a:t>
                      </a:r>
                      <a:endParaRPr lang="zh-CN" altLang="en-US" sz="11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rowSpan="3">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安装杀毒软件，及时升级特征库，强制认证检查杀毒软件版本和病毒库</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rowSpan="3">
                  <a:txBody>
                    <a:bodyPr/>
                    <a:lstStyle/>
                    <a:p>
                      <a:pPr algn="l" fontAlgn="ct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防病毒软件</a:t>
                      </a:r>
                      <a:endParaRPr lang="en-US" altLang="zh-CN" sz="1200" b="1" u="none" strike="noStrike" dirty="0">
                        <a:solidFill>
                          <a:srgbClr val="FF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1"/>
                  </a:ext>
                </a:extLst>
              </a:tr>
              <a:tr h="515566">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主机防恶意代码产品应具有与网络防恶意代码产品不同的恶意代码库；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272374">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c)  </a:t>
                      </a:r>
                      <a:r>
                        <a:rPr lang="zh-CN" altLang="en-US" sz="1200" u="none" strike="noStrike" dirty="0">
                          <a:effectLst/>
                          <a:latin typeface="微软雅黑" panose="020B0503020204020204" pitchFamily="34" charset="-122"/>
                          <a:ea typeface="微软雅黑" panose="020B0503020204020204" pitchFamily="34" charset="-122"/>
                        </a:rPr>
                        <a:t>应支持防恶意代码的统一管理。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350196">
                <a:tc vMerge="1">
                  <a:txBody>
                    <a:bodyPr/>
                    <a:lstStyle/>
                    <a:p>
                      <a:endParaRPr lang="zh-CN" altLang="en-US"/>
                    </a:p>
                  </a:txBody>
                  <a:tcPr/>
                </a:tc>
                <a:tc rowSpan="5">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资源控制（</a:t>
                      </a:r>
                      <a:r>
                        <a:rPr lang="en-US" altLang="zh-CN" sz="1200" u="none" strike="noStrike" dirty="0">
                          <a:effectLst/>
                          <a:latin typeface="微软雅黑" panose="020B0503020204020204" pitchFamily="34" charset="-122"/>
                          <a:ea typeface="微软雅黑" panose="020B0503020204020204" pitchFamily="34" charset="-122"/>
                        </a:rPr>
                        <a:t>A3</a:t>
                      </a:r>
                      <a:r>
                        <a:rPr lang="zh-CN" altLang="en-US" sz="1200" u="none" strike="noStrike" dirty="0">
                          <a:effectLst/>
                          <a:latin typeface="微软雅黑" panose="020B0503020204020204" pitchFamily="34" charset="-122"/>
                          <a:ea typeface="微软雅黑" panose="020B0503020204020204" pitchFamily="34" charset="-122"/>
                        </a:rPr>
                        <a:t>）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应通过设定终端接入方式、网络地址范围等条件限制终端登录；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准入控制</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系统策略</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4"/>
                  </a:ext>
                </a:extLst>
              </a:tr>
              <a:tr h="322833">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b)  </a:t>
                      </a:r>
                      <a:r>
                        <a:rPr lang="zh-CN" altLang="en-US" sz="1200" u="none" strike="noStrike">
                          <a:effectLst/>
                          <a:latin typeface="微软雅黑" panose="020B0503020204020204" pitchFamily="34" charset="-122"/>
                          <a:ea typeface="微软雅黑" panose="020B0503020204020204" pitchFamily="34" charset="-122"/>
                        </a:rPr>
                        <a:t>应根据安全策略设置登录终端的操作超时锁定；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系统配置保障</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系统策略</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堡垒机辅助</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5"/>
                  </a:ext>
                </a:extLst>
              </a:tr>
              <a:tr h="32956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c)  </a:t>
                      </a:r>
                      <a:r>
                        <a:rPr lang="zh-CN" altLang="en-US" sz="1200" u="none" strike="noStrike" dirty="0">
                          <a:effectLst/>
                          <a:latin typeface="微软雅黑" panose="020B0503020204020204" pitchFamily="34" charset="-122"/>
                          <a:ea typeface="微软雅黑" panose="020B0503020204020204" pitchFamily="34" charset="-122"/>
                        </a:rPr>
                        <a:t>应对重要服务器进行监视，包括监视服务器的</a:t>
                      </a:r>
                      <a:r>
                        <a:rPr lang="en-US" altLang="zh-CN" sz="1200" u="none" strike="noStrike" dirty="0">
                          <a:effectLst/>
                          <a:latin typeface="微软雅黑" panose="020B0503020204020204" pitchFamily="34" charset="-122"/>
                          <a:ea typeface="微软雅黑" panose="020B0503020204020204" pitchFamily="34" charset="-122"/>
                        </a:rPr>
                        <a:t>CPU</a:t>
                      </a:r>
                      <a:r>
                        <a:rPr lang="zh-CN" altLang="en-US" sz="1200" u="none" strike="noStrike" dirty="0">
                          <a:effectLst/>
                          <a:latin typeface="微软雅黑" panose="020B0503020204020204" pitchFamily="34" charset="-122"/>
                          <a:ea typeface="微软雅黑" panose="020B0503020204020204" pitchFamily="34" charset="-122"/>
                        </a:rPr>
                        <a:t>、硬盘、内存、网络等资源的使用情况；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应用管理平台辅助</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eSight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6"/>
                  </a:ext>
                </a:extLst>
              </a:tr>
              <a:tr h="16954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d)  </a:t>
                      </a:r>
                      <a:r>
                        <a:rPr lang="zh-CN" altLang="en-US" sz="1200" u="none" strike="noStrike">
                          <a:effectLst/>
                          <a:latin typeface="微软雅黑" panose="020B0503020204020204" pitchFamily="34" charset="-122"/>
                          <a:ea typeface="微软雅黑" panose="020B0503020204020204" pitchFamily="34" charset="-122"/>
                        </a:rPr>
                        <a:t>应限制单个用户对系统资源的最大或最小使用限度；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系统配置保障</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系统配置保障</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7"/>
                  </a:ext>
                </a:extLst>
              </a:tr>
              <a:tr h="32956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e)  </a:t>
                      </a:r>
                      <a:r>
                        <a:rPr lang="zh-CN" altLang="en-US" sz="1200" u="none" strike="noStrike">
                          <a:effectLst/>
                          <a:latin typeface="微软雅黑" panose="020B0503020204020204" pitchFamily="34" charset="-122"/>
                          <a:ea typeface="微软雅黑" panose="020B0503020204020204" pitchFamily="34" charset="-122"/>
                        </a:rPr>
                        <a:t>应能够对系统的服务水平降低到预先规定的最小值进行检测和报警。</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应用管理平台辅助</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eSight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1085302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应用及数据安全</a:t>
            </a:r>
            <a:endParaRPr sz="2800" dirty="0">
              <a:latin typeface="微软雅黑" panose="020B0503020204020204" pitchFamily="34" charset="-122"/>
              <a:ea typeface="微软雅黑" panose="020B0503020204020204" pitchFamily="34" charset="-122"/>
              <a:cs typeface="微软雅黑"/>
            </a:endParaRPr>
          </a:p>
        </p:txBody>
      </p:sp>
      <p:grpSp>
        <p:nvGrpSpPr>
          <p:cNvPr id="9" name="组合 8">
            <a:extLst>
              <a:ext uri="{FF2B5EF4-FFF2-40B4-BE49-F238E27FC236}">
                <a16:creationId xmlns:a16="http://schemas.microsoft.com/office/drawing/2014/main" id="{8A7BB98E-89CB-4776-95DD-FC28C256E0F3}"/>
              </a:ext>
            </a:extLst>
          </p:cNvPr>
          <p:cNvGrpSpPr/>
          <p:nvPr/>
        </p:nvGrpSpPr>
        <p:grpSpPr>
          <a:xfrm>
            <a:off x="748122" y="581715"/>
            <a:ext cx="7710078" cy="4434784"/>
            <a:chOff x="721634" y="681688"/>
            <a:chExt cx="8042443" cy="4171053"/>
          </a:xfrm>
        </p:grpSpPr>
        <p:sp>
          <p:nvSpPr>
            <p:cNvPr id="10" name="矩形 9">
              <a:extLst>
                <a:ext uri="{FF2B5EF4-FFF2-40B4-BE49-F238E27FC236}">
                  <a16:creationId xmlns:a16="http://schemas.microsoft.com/office/drawing/2014/main" id="{55EF2301-6EBF-4FF0-B292-0A5FAAE68F8F}"/>
                </a:ext>
              </a:extLst>
            </p:cNvPr>
            <p:cNvSpPr/>
            <p:nvPr/>
          </p:nvSpPr>
          <p:spPr bwMode="auto">
            <a:xfrm>
              <a:off x="745794" y="701634"/>
              <a:ext cx="1531852" cy="318796"/>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21920" tIns="60960" rIns="121920" bIns="60960" numCol="1" rtlCol="0" anchor="t" anchorCtr="0" compatLnSpc="1">
              <a:prstTxWarp prst="textNoShape">
                <a:avLst/>
              </a:prstTxWarp>
              <a:noAutofit/>
            </a:bodyPr>
            <a:lstStyle/>
            <a:p>
              <a:pPr algn="ctr" eaLnBrk="0" hangingPunct="0"/>
              <a:r>
                <a:rPr lang="zh-CN" altLang="en-US" sz="1600" b="1" dirty="0">
                  <a:solidFill>
                    <a:srgbClr val="000000"/>
                  </a:solidFill>
                  <a:latin typeface="微软雅黑" panose="020B0503020204020204" pitchFamily="34" charset="-122"/>
                  <a:ea typeface="微软雅黑" panose="020B0503020204020204" pitchFamily="34" charset="-122"/>
                </a:rPr>
                <a:t>应用安全</a:t>
              </a:r>
            </a:p>
          </p:txBody>
        </p:sp>
        <p:sp>
          <p:nvSpPr>
            <p:cNvPr id="149" name="AutoShape 352">
              <a:extLst>
                <a:ext uri="{FF2B5EF4-FFF2-40B4-BE49-F238E27FC236}">
                  <a16:creationId xmlns:a16="http://schemas.microsoft.com/office/drawing/2014/main" id="{80081549-8876-4684-938D-3A0EF519213B}"/>
                </a:ext>
              </a:extLst>
            </p:cNvPr>
            <p:cNvSpPr>
              <a:spLocks noChangeArrowheads="1"/>
            </p:cNvSpPr>
            <p:nvPr/>
          </p:nvSpPr>
          <p:spPr bwMode="auto">
            <a:xfrm>
              <a:off x="737954" y="1056885"/>
              <a:ext cx="1546369" cy="243313"/>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buFont typeface="Wingdings" pitchFamily="2" charset="2"/>
                <a:buNone/>
              </a:pPr>
              <a:endParaRPr lang="zh-CN" altLang="zh-CN" b="1" dirty="0">
                <a:solidFill>
                  <a:srgbClr val="FFFF00"/>
                </a:solidFill>
                <a:latin typeface="微软雅黑" panose="020B0503020204020204" pitchFamily="34" charset="-122"/>
                <a:ea typeface="微软雅黑" panose="020B0503020204020204" pitchFamily="34" charset="-122"/>
              </a:endParaRPr>
            </a:p>
          </p:txBody>
        </p:sp>
        <p:pic>
          <p:nvPicPr>
            <p:cNvPr id="12" name="Picture 365" descr="sub">
              <a:extLst>
                <a:ext uri="{FF2B5EF4-FFF2-40B4-BE49-F238E27FC236}">
                  <a16:creationId xmlns:a16="http://schemas.microsoft.com/office/drawing/2014/main" id="{CF342A52-62DE-462A-8CB8-F9A50D8C465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1158179"/>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366">
              <a:extLst>
                <a:ext uri="{FF2B5EF4-FFF2-40B4-BE49-F238E27FC236}">
                  <a16:creationId xmlns:a16="http://schemas.microsoft.com/office/drawing/2014/main" id="{13D7EAA5-341F-4245-8685-9B973FD63C8A}"/>
                </a:ext>
              </a:extLst>
            </p:cNvPr>
            <p:cNvSpPr>
              <a:spLocks noChangeArrowheads="1"/>
            </p:cNvSpPr>
            <p:nvPr/>
          </p:nvSpPr>
          <p:spPr bwMode="auto">
            <a:xfrm>
              <a:off x="1083661" y="1104651"/>
              <a:ext cx="856118" cy="264187"/>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lvl1pPr>
                <a:defRPr kumimoji="1">
                  <a:solidFill>
                    <a:schemeClr val="tx1"/>
                  </a:solidFill>
                  <a:latin typeface="Gulim" pitchFamily="34" charset="-127"/>
                  <a:ea typeface="Gulim" pitchFamily="34" charset="-127"/>
                </a:defRPr>
              </a:lvl1pPr>
              <a:lvl2pPr>
                <a:defRPr kumimoji="1">
                  <a:solidFill>
                    <a:schemeClr val="tx1"/>
                  </a:solidFill>
                  <a:latin typeface="Gulim" pitchFamily="34" charset="-127"/>
                  <a:ea typeface="Gulim" pitchFamily="34" charset="-127"/>
                </a:defRPr>
              </a:lvl2pPr>
              <a:lvl3pPr>
                <a:defRPr kumimoji="1">
                  <a:solidFill>
                    <a:schemeClr val="tx1"/>
                  </a:solidFill>
                  <a:latin typeface="Gulim" pitchFamily="34" charset="-127"/>
                  <a:ea typeface="Gulim" pitchFamily="34" charset="-127"/>
                </a:defRPr>
              </a:lvl3pPr>
              <a:lvl4pPr>
                <a:defRPr kumimoji="1">
                  <a:solidFill>
                    <a:schemeClr val="tx1"/>
                  </a:solidFill>
                  <a:latin typeface="Gulim" pitchFamily="34" charset="-127"/>
                  <a:ea typeface="Gulim" pitchFamily="34" charset="-127"/>
                </a:defRPr>
              </a:lvl4pPr>
              <a:lvl5pPr>
                <a:defRPr kumimoji="1">
                  <a:solidFill>
                    <a:schemeClr val="tx1"/>
                  </a:solidFill>
                  <a:latin typeface="Gulim" pitchFamily="34" charset="-127"/>
                  <a:ea typeface="Gulim" pitchFamily="34" charset="-127"/>
                </a:defRPr>
              </a:lvl5pPr>
              <a:lvl6pPr marL="457200" fontAlgn="base" latinLnBrk="1">
                <a:spcBef>
                  <a:spcPct val="0"/>
                </a:spcBef>
                <a:spcAft>
                  <a:spcPct val="0"/>
                </a:spcAft>
                <a:defRPr kumimoji="1">
                  <a:solidFill>
                    <a:schemeClr val="tx1"/>
                  </a:solidFill>
                  <a:latin typeface="Gulim" pitchFamily="34" charset="-127"/>
                  <a:ea typeface="Gulim" pitchFamily="34" charset="-127"/>
                </a:defRPr>
              </a:lvl6pPr>
              <a:lvl7pPr marL="914400" fontAlgn="base" latinLnBrk="1">
                <a:spcBef>
                  <a:spcPct val="0"/>
                </a:spcBef>
                <a:spcAft>
                  <a:spcPct val="0"/>
                </a:spcAft>
                <a:defRPr kumimoji="1">
                  <a:solidFill>
                    <a:schemeClr val="tx1"/>
                  </a:solidFill>
                  <a:latin typeface="Gulim" pitchFamily="34" charset="-127"/>
                  <a:ea typeface="Gulim" pitchFamily="34" charset="-127"/>
                </a:defRPr>
              </a:lvl7pPr>
              <a:lvl8pPr marL="1371600" fontAlgn="base" latinLnBrk="1">
                <a:spcBef>
                  <a:spcPct val="0"/>
                </a:spcBef>
                <a:spcAft>
                  <a:spcPct val="0"/>
                </a:spcAft>
                <a:defRPr kumimoji="1">
                  <a:solidFill>
                    <a:schemeClr val="tx1"/>
                  </a:solidFill>
                  <a:latin typeface="Gulim" pitchFamily="34" charset="-127"/>
                  <a:ea typeface="Gulim" pitchFamily="34" charset="-127"/>
                </a:defRPr>
              </a:lvl8pPr>
              <a:lvl9pPr marL="1828800" fontAlgn="base" latinLnBrk="1">
                <a:spcBef>
                  <a:spcPct val="0"/>
                </a:spcBef>
                <a:spcAft>
                  <a:spcPct val="0"/>
                </a:spcAft>
                <a:defRPr kumimoji="1">
                  <a:solidFill>
                    <a:schemeClr val="tx1"/>
                  </a:solidFill>
                  <a:latin typeface="Gulim" pitchFamily="34" charset="-127"/>
                  <a:ea typeface="Gulim" pitchFamily="34" charset="-127"/>
                </a:defRPr>
              </a:lvl9pPr>
            </a:lstStyle>
            <a:p>
              <a:r>
                <a:rPr lang="zh-CN" altLang="en-US" sz="1600" dirty="0">
                  <a:solidFill>
                    <a:srgbClr val="000000"/>
                  </a:solidFill>
                  <a:latin typeface="微软雅黑" panose="020B0503020204020204" pitchFamily="34" charset="-122"/>
                  <a:ea typeface="微软雅黑" panose="020B0503020204020204" pitchFamily="34" charset="-122"/>
                </a:rPr>
                <a:t>身份鉴别</a:t>
              </a:r>
              <a:endParaRPr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47" name="AutoShape 352">
              <a:extLst>
                <a:ext uri="{FF2B5EF4-FFF2-40B4-BE49-F238E27FC236}">
                  <a16:creationId xmlns:a16="http://schemas.microsoft.com/office/drawing/2014/main" id="{F4201FD5-8414-4C94-A448-CE94E04EE499}"/>
                </a:ext>
              </a:extLst>
            </p:cNvPr>
            <p:cNvSpPr>
              <a:spLocks noChangeArrowheads="1"/>
            </p:cNvSpPr>
            <p:nvPr/>
          </p:nvSpPr>
          <p:spPr bwMode="auto">
            <a:xfrm>
              <a:off x="735802" y="1357973"/>
              <a:ext cx="1541844" cy="243313"/>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pPr>
              <a:endParaRPr lang="zh-CN" altLang="zh-CN" b="1">
                <a:solidFill>
                  <a:srgbClr val="FFFF00"/>
                </a:solidFill>
                <a:latin typeface="微软雅黑" panose="020B0503020204020204" pitchFamily="34" charset="-122"/>
                <a:ea typeface="微软雅黑" panose="020B0503020204020204" pitchFamily="34" charset="-122"/>
              </a:endParaRPr>
            </a:p>
          </p:txBody>
        </p:sp>
        <p:pic>
          <p:nvPicPr>
            <p:cNvPr id="15" name="Picture 365" descr="sub">
              <a:extLst>
                <a:ext uri="{FF2B5EF4-FFF2-40B4-BE49-F238E27FC236}">
                  <a16:creationId xmlns:a16="http://schemas.microsoft.com/office/drawing/2014/main" id="{25FB03EE-1142-4256-B794-1ED6C5A6583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1428209"/>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366">
              <a:extLst>
                <a:ext uri="{FF2B5EF4-FFF2-40B4-BE49-F238E27FC236}">
                  <a16:creationId xmlns:a16="http://schemas.microsoft.com/office/drawing/2014/main" id="{9F1B8F03-FC38-4AB0-A004-CF9E1E149143}"/>
                </a:ext>
              </a:extLst>
            </p:cNvPr>
            <p:cNvSpPr>
              <a:spLocks noChangeArrowheads="1"/>
            </p:cNvSpPr>
            <p:nvPr/>
          </p:nvSpPr>
          <p:spPr bwMode="auto">
            <a:xfrm>
              <a:off x="1075876" y="1385428"/>
              <a:ext cx="856118" cy="264187"/>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访问控制</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45" name="AutoShape 352">
              <a:extLst>
                <a:ext uri="{FF2B5EF4-FFF2-40B4-BE49-F238E27FC236}">
                  <a16:creationId xmlns:a16="http://schemas.microsoft.com/office/drawing/2014/main" id="{1293F0D7-9F92-470D-9BD2-AD52FC4EC60A}"/>
                </a:ext>
              </a:extLst>
            </p:cNvPr>
            <p:cNvSpPr>
              <a:spLocks noChangeArrowheads="1"/>
            </p:cNvSpPr>
            <p:nvPr/>
          </p:nvSpPr>
          <p:spPr bwMode="auto">
            <a:xfrm>
              <a:off x="733013" y="1623177"/>
              <a:ext cx="1541844" cy="243314"/>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pPr>
              <a:endParaRPr lang="zh-CN" altLang="zh-CN" b="1">
                <a:solidFill>
                  <a:srgbClr val="FFFF00"/>
                </a:solidFill>
                <a:latin typeface="微软雅黑" panose="020B0503020204020204" pitchFamily="34" charset="-122"/>
                <a:ea typeface="微软雅黑" panose="020B0503020204020204" pitchFamily="34" charset="-122"/>
              </a:endParaRPr>
            </a:p>
          </p:txBody>
        </p:sp>
        <p:pic>
          <p:nvPicPr>
            <p:cNvPr id="18" name="Picture 365" descr="sub">
              <a:extLst>
                <a:ext uri="{FF2B5EF4-FFF2-40B4-BE49-F238E27FC236}">
                  <a16:creationId xmlns:a16="http://schemas.microsoft.com/office/drawing/2014/main" id="{E4F0A30B-0810-4122-91C7-40A9E8BD8D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1710327"/>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366">
              <a:extLst>
                <a:ext uri="{FF2B5EF4-FFF2-40B4-BE49-F238E27FC236}">
                  <a16:creationId xmlns:a16="http://schemas.microsoft.com/office/drawing/2014/main" id="{06832FF6-2644-43FE-AF31-53DCBAA3FC91}"/>
                </a:ext>
              </a:extLst>
            </p:cNvPr>
            <p:cNvSpPr>
              <a:spLocks noChangeArrowheads="1"/>
            </p:cNvSpPr>
            <p:nvPr/>
          </p:nvSpPr>
          <p:spPr bwMode="auto">
            <a:xfrm>
              <a:off x="1083079" y="1646907"/>
              <a:ext cx="856118" cy="264187"/>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安全审计</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43" name="AutoShape 352">
              <a:extLst>
                <a:ext uri="{FF2B5EF4-FFF2-40B4-BE49-F238E27FC236}">
                  <a16:creationId xmlns:a16="http://schemas.microsoft.com/office/drawing/2014/main" id="{C338BD0C-93A2-46B0-B084-BFA88679A1CA}"/>
                </a:ext>
              </a:extLst>
            </p:cNvPr>
            <p:cNvSpPr>
              <a:spLocks noChangeArrowheads="1"/>
            </p:cNvSpPr>
            <p:nvPr/>
          </p:nvSpPr>
          <p:spPr bwMode="auto">
            <a:xfrm>
              <a:off x="734332" y="1893358"/>
              <a:ext cx="1541844" cy="243313"/>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pPr>
              <a:endParaRPr lang="zh-CN" altLang="zh-CN" b="1">
                <a:solidFill>
                  <a:srgbClr val="FFFF00"/>
                </a:solidFill>
                <a:latin typeface="微软雅黑" panose="020B0503020204020204" pitchFamily="34" charset="-122"/>
                <a:ea typeface="微软雅黑" panose="020B0503020204020204" pitchFamily="34" charset="-122"/>
              </a:endParaRPr>
            </a:p>
          </p:txBody>
        </p:sp>
        <p:pic>
          <p:nvPicPr>
            <p:cNvPr id="21" name="Picture 365" descr="sub">
              <a:extLst>
                <a:ext uri="{FF2B5EF4-FFF2-40B4-BE49-F238E27FC236}">
                  <a16:creationId xmlns:a16="http://schemas.microsoft.com/office/drawing/2014/main" id="{B52A8FF7-D9B3-473F-90C4-BB18CD1B891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1968269"/>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366">
              <a:extLst>
                <a:ext uri="{FF2B5EF4-FFF2-40B4-BE49-F238E27FC236}">
                  <a16:creationId xmlns:a16="http://schemas.microsoft.com/office/drawing/2014/main" id="{82C3C0FB-9BBE-4DA3-899B-C9E0B8588B0A}"/>
                </a:ext>
              </a:extLst>
            </p:cNvPr>
            <p:cNvSpPr>
              <a:spLocks noChangeArrowheads="1"/>
            </p:cNvSpPr>
            <p:nvPr/>
          </p:nvSpPr>
          <p:spPr bwMode="auto">
            <a:xfrm>
              <a:off x="904629" y="1894324"/>
              <a:ext cx="1375619" cy="231579"/>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剩余信息保护</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41" name="AutoShape 352">
              <a:extLst>
                <a:ext uri="{FF2B5EF4-FFF2-40B4-BE49-F238E27FC236}">
                  <a16:creationId xmlns:a16="http://schemas.microsoft.com/office/drawing/2014/main" id="{CFECF847-38BD-4136-9C72-D01689AAE028}"/>
                </a:ext>
              </a:extLst>
            </p:cNvPr>
            <p:cNvSpPr>
              <a:spLocks noChangeArrowheads="1"/>
            </p:cNvSpPr>
            <p:nvPr/>
          </p:nvSpPr>
          <p:spPr bwMode="auto">
            <a:xfrm>
              <a:off x="730065" y="2168063"/>
              <a:ext cx="1541845" cy="243313"/>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pPr>
              <a:endParaRPr lang="zh-CN" altLang="zh-CN" b="1">
                <a:solidFill>
                  <a:srgbClr val="FFFF00"/>
                </a:solidFill>
                <a:latin typeface="微软雅黑" panose="020B0503020204020204" pitchFamily="34" charset="-122"/>
                <a:ea typeface="微软雅黑" panose="020B0503020204020204" pitchFamily="34" charset="-122"/>
              </a:endParaRPr>
            </a:p>
          </p:txBody>
        </p:sp>
        <p:pic>
          <p:nvPicPr>
            <p:cNvPr id="24" name="Picture 365" descr="sub">
              <a:extLst>
                <a:ext uri="{FF2B5EF4-FFF2-40B4-BE49-F238E27FC236}">
                  <a16:creationId xmlns:a16="http://schemas.microsoft.com/office/drawing/2014/main" id="{91C5C56B-5F8D-4894-AF68-27DCF8E69B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2232935"/>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366">
              <a:extLst>
                <a:ext uri="{FF2B5EF4-FFF2-40B4-BE49-F238E27FC236}">
                  <a16:creationId xmlns:a16="http://schemas.microsoft.com/office/drawing/2014/main" id="{C4727B1C-BA2A-4EDF-815B-3DE3D4C1E814}"/>
                </a:ext>
              </a:extLst>
            </p:cNvPr>
            <p:cNvSpPr>
              <a:spLocks noChangeArrowheads="1"/>
            </p:cNvSpPr>
            <p:nvPr/>
          </p:nvSpPr>
          <p:spPr bwMode="auto">
            <a:xfrm>
              <a:off x="969282" y="2168897"/>
              <a:ext cx="1105013" cy="231579"/>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通信完整性</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39" name="AutoShape 352">
              <a:extLst>
                <a:ext uri="{FF2B5EF4-FFF2-40B4-BE49-F238E27FC236}">
                  <a16:creationId xmlns:a16="http://schemas.microsoft.com/office/drawing/2014/main" id="{D4BF36D2-C544-4156-A5C0-FAD62CE5D852}"/>
                </a:ext>
              </a:extLst>
            </p:cNvPr>
            <p:cNvSpPr>
              <a:spLocks noChangeArrowheads="1"/>
            </p:cNvSpPr>
            <p:nvPr/>
          </p:nvSpPr>
          <p:spPr bwMode="auto">
            <a:xfrm>
              <a:off x="725514" y="2444259"/>
              <a:ext cx="1541844" cy="243313"/>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pPr>
              <a:endParaRPr lang="zh-CN" altLang="zh-CN" b="1">
                <a:solidFill>
                  <a:srgbClr val="FFFF00"/>
                </a:solidFill>
                <a:latin typeface="微软雅黑" panose="020B0503020204020204" pitchFamily="34" charset="-122"/>
                <a:ea typeface="微软雅黑" panose="020B0503020204020204" pitchFamily="34" charset="-122"/>
              </a:endParaRPr>
            </a:p>
          </p:txBody>
        </p:sp>
        <p:pic>
          <p:nvPicPr>
            <p:cNvPr id="27" name="Picture 365" descr="sub">
              <a:extLst>
                <a:ext uri="{FF2B5EF4-FFF2-40B4-BE49-F238E27FC236}">
                  <a16:creationId xmlns:a16="http://schemas.microsoft.com/office/drawing/2014/main" id="{30E23B8A-188D-4F18-B83D-BD894ADB92C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2508329"/>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28" name="Rectangle 366">
              <a:extLst>
                <a:ext uri="{FF2B5EF4-FFF2-40B4-BE49-F238E27FC236}">
                  <a16:creationId xmlns:a16="http://schemas.microsoft.com/office/drawing/2014/main" id="{6C431108-06A5-490D-AB16-C2F55F6AA8B6}"/>
                </a:ext>
              </a:extLst>
            </p:cNvPr>
            <p:cNvSpPr>
              <a:spLocks noChangeArrowheads="1"/>
            </p:cNvSpPr>
            <p:nvPr/>
          </p:nvSpPr>
          <p:spPr bwMode="auto">
            <a:xfrm>
              <a:off x="961362" y="2452518"/>
              <a:ext cx="1070147" cy="264187"/>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通信保密性</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37" name="AutoShape 352">
              <a:extLst>
                <a:ext uri="{FF2B5EF4-FFF2-40B4-BE49-F238E27FC236}">
                  <a16:creationId xmlns:a16="http://schemas.microsoft.com/office/drawing/2014/main" id="{E87B76D2-2F25-493D-AB6F-3D9F870BF05C}"/>
                </a:ext>
              </a:extLst>
            </p:cNvPr>
            <p:cNvSpPr>
              <a:spLocks noChangeArrowheads="1"/>
            </p:cNvSpPr>
            <p:nvPr/>
          </p:nvSpPr>
          <p:spPr bwMode="auto">
            <a:xfrm>
              <a:off x="721990" y="2720391"/>
              <a:ext cx="1541845" cy="243313"/>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pPr>
              <a:endParaRPr lang="zh-CN" altLang="zh-CN" b="1">
                <a:solidFill>
                  <a:srgbClr val="FFFF00"/>
                </a:solidFill>
                <a:latin typeface="微软雅黑" panose="020B0503020204020204" pitchFamily="34" charset="-122"/>
                <a:ea typeface="微软雅黑" panose="020B0503020204020204" pitchFamily="34" charset="-122"/>
              </a:endParaRPr>
            </a:p>
          </p:txBody>
        </p:sp>
        <p:pic>
          <p:nvPicPr>
            <p:cNvPr id="30" name="Picture 365" descr="sub">
              <a:extLst>
                <a:ext uri="{FF2B5EF4-FFF2-40B4-BE49-F238E27FC236}">
                  <a16:creationId xmlns:a16="http://schemas.microsoft.com/office/drawing/2014/main" id="{90718A47-80C1-49A7-AB48-514C593216D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2778359"/>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66">
              <a:extLst>
                <a:ext uri="{FF2B5EF4-FFF2-40B4-BE49-F238E27FC236}">
                  <a16:creationId xmlns:a16="http://schemas.microsoft.com/office/drawing/2014/main" id="{54E02DB9-343F-4E40-848E-F83B4EC16823}"/>
                </a:ext>
              </a:extLst>
            </p:cNvPr>
            <p:cNvSpPr>
              <a:spLocks noChangeArrowheads="1"/>
            </p:cNvSpPr>
            <p:nvPr/>
          </p:nvSpPr>
          <p:spPr bwMode="auto">
            <a:xfrm>
              <a:off x="1184593" y="2735387"/>
              <a:ext cx="642088" cy="264187"/>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防抵赖</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35" name="AutoShape 352">
              <a:extLst>
                <a:ext uri="{FF2B5EF4-FFF2-40B4-BE49-F238E27FC236}">
                  <a16:creationId xmlns:a16="http://schemas.microsoft.com/office/drawing/2014/main" id="{B5574E34-CF60-4D33-ABBD-418E9DFE57A4}"/>
                </a:ext>
              </a:extLst>
            </p:cNvPr>
            <p:cNvSpPr>
              <a:spLocks noChangeArrowheads="1"/>
            </p:cNvSpPr>
            <p:nvPr/>
          </p:nvSpPr>
          <p:spPr bwMode="auto">
            <a:xfrm>
              <a:off x="721634" y="2989686"/>
              <a:ext cx="1548618" cy="243313"/>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pPr>
              <a:endParaRPr lang="zh-CN" altLang="zh-CN" b="1">
                <a:solidFill>
                  <a:srgbClr val="FFFF00"/>
                </a:solidFill>
                <a:latin typeface="微软雅黑" panose="020B0503020204020204" pitchFamily="34" charset="-122"/>
                <a:ea typeface="微软雅黑" panose="020B0503020204020204" pitchFamily="34" charset="-122"/>
              </a:endParaRPr>
            </a:p>
          </p:txBody>
        </p:sp>
        <p:pic>
          <p:nvPicPr>
            <p:cNvPr id="33" name="Picture 365" descr="sub">
              <a:extLst>
                <a:ext uri="{FF2B5EF4-FFF2-40B4-BE49-F238E27FC236}">
                  <a16:creationId xmlns:a16="http://schemas.microsoft.com/office/drawing/2014/main" id="{C7230C73-55CF-461A-9383-F6C52A589E2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3048389"/>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66">
              <a:extLst>
                <a:ext uri="{FF2B5EF4-FFF2-40B4-BE49-F238E27FC236}">
                  <a16:creationId xmlns:a16="http://schemas.microsoft.com/office/drawing/2014/main" id="{CB1B7690-B58A-4D71-95B6-C5880C82B264}"/>
                </a:ext>
              </a:extLst>
            </p:cNvPr>
            <p:cNvSpPr>
              <a:spLocks noChangeArrowheads="1"/>
            </p:cNvSpPr>
            <p:nvPr/>
          </p:nvSpPr>
          <p:spPr bwMode="auto">
            <a:xfrm>
              <a:off x="1100042" y="3010400"/>
              <a:ext cx="856118" cy="264187"/>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软件容错</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33" name="AutoShape 352">
              <a:extLst>
                <a:ext uri="{FF2B5EF4-FFF2-40B4-BE49-F238E27FC236}">
                  <a16:creationId xmlns:a16="http://schemas.microsoft.com/office/drawing/2014/main" id="{C6421276-F93E-4994-86CF-A2385CD487D8}"/>
                </a:ext>
              </a:extLst>
            </p:cNvPr>
            <p:cNvSpPr>
              <a:spLocks noChangeArrowheads="1"/>
            </p:cNvSpPr>
            <p:nvPr/>
          </p:nvSpPr>
          <p:spPr bwMode="auto">
            <a:xfrm>
              <a:off x="725020" y="3253344"/>
              <a:ext cx="1541844" cy="243313"/>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pPr>
              <a:endParaRPr lang="zh-CN" altLang="zh-CN" b="1">
                <a:solidFill>
                  <a:srgbClr val="FFFF00"/>
                </a:solidFill>
                <a:latin typeface="微软雅黑" panose="020B0503020204020204" pitchFamily="34" charset="-122"/>
                <a:ea typeface="微软雅黑" panose="020B0503020204020204" pitchFamily="34" charset="-122"/>
              </a:endParaRPr>
            </a:p>
          </p:txBody>
        </p:sp>
        <p:pic>
          <p:nvPicPr>
            <p:cNvPr id="36" name="Picture 365" descr="sub">
              <a:extLst>
                <a:ext uri="{FF2B5EF4-FFF2-40B4-BE49-F238E27FC236}">
                  <a16:creationId xmlns:a16="http://schemas.microsoft.com/office/drawing/2014/main" id="{E80D04E0-BC11-49AE-B663-93327FA07A8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3318419"/>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366">
              <a:extLst>
                <a:ext uri="{FF2B5EF4-FFF2-40B4-BE49-F238E27FC236}">
                  <a16:creationId xmlns:a16="http://schemas.microsoft.com/office/drawing/2014/main" id="{24252B78-FA40-472E-B3FB-8DF4B495DE28}"/>
                </a:ext>
              </a:extLst>
            </p:cNvPr>
            <p:cNvSpPr>
              <a:spLocks noChangeArrowheads="1"/>
            </p:cNvSpPr>
            <p:nvPr/>
          </p:nvSpPr>
          <p:spPr bwMode="auto">
            <a:xfrm>
              <a:off x="1066714" y="3262454"/>
              <a:ext cx="856118" cy="264187"/>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资源控制</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38" name="右箭头 32">
              <a:extLst>
                <a:ext uri="{FF2B5EF4-FFF2-40B4-BE49-F238E27FC236}">
                  <a16:creationId xmlns:a16="http://schemas.microsoft.com/office/drawing/2014/main" id="{0064ADEF-8343-4D42-88BB-D79C6813BD8F}"/>
                </a:ext>
              </a:extLst>
            </p:cNvPr>
            <p:cNvSpPr/>
            <p:nvPr/>
          </p:nvSpPr>
          <p:spPr bwMode="auto">
            <a:xfrm>
              <a:off x="2339752" y="2013796"/>
              <a:ext cx="792088" cy="590398"/>
            </a:xfrm>
            <a:prstGeom prst="right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algn="ctr" eaLnBrk="0" hangingPunct="0"/>
              <a:endParaRPr lang="zh-CN" altLang="en-US" sz="1000">
                <a:solidFill>
                  <a:srgbClr val="FFFFFF"/>
                </a:solidFill>
                <a:latin typeface="微软雅黑" panose="020B0503020204020204" pitchFamily="34" charset="-122"/>
                <a:ea typeface="微软雅黑" panose="020B0503020204020204" pitchFamily="34" charset="-122"/>
              </a:endParaRPr>
            </a:p>
          </p:txBody>
        </p:sp>
        <p:sp>
          <p:nvSpPr>
            <p:cNvPr id="39" name="Rectangle 366">
              <a:extLst>
                <a:ext uri="{FF2B5EF4-FFF2-40B4-BE49-F238E27FC236}">
                  <a16:creationId xmlns:a16="http://schemas.microsoft.com/office/drawing/2014/main" id="{1807E072-C28B-4DAC-A9D7-2DD141C79EA4}"/>
                </a:ext>
              </a:extLst>
            </p:cNvPr>
            <p:cNvSpPr>
              <a:spLocks noChangeArrowheads="1"/>
            </p:cNvSpPr>
            <p:nvPr/>
          </p:nvSpPr>
          <p:spPr bwMode="auto">
            <a:xfrm>
              <a:off x="2445017" y="2200257"/>
              <a:ext cx="428059" cy="264187"/>
            </a:xfrm>
            <a:prstGeom prst="rect">
              <a:avLst/>
            </a:prstGeom>
            <a:noFill/>
            <a:ln w="9525">
              <a:noFill/>
              <a:miter lim="800000"/>
              <a:headEnd/>
              <a:tailEnd/>
            </a:ln>
            <a:effectLst/>
            <a:extLst>
              <a:ext uri="{909E8E84-426E-40DD-AFC4-6F175D3DCCD1}">
                <a14:hiddenFill xmlns:a14="http://schemas.microsoft.com/office/drawing/2010/main">
                  <a:solidFill>
                    <a:srgbClr val="3366FF"/>
                  </a:solidFill>
                </a14:hiddenFill>
              </a:ex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要点</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40" name="矩形 39">
              <a:extLst>
                <a:ext uri="{FF2B5EF4-FFF2-40B4-BE49-F238E27FC236}">
                  <a16:creationId xmlns:a16="http://schemas.microsoft.com/office/drawing/2014/main" id="{8C018888-9904-4B26-BB98-92B2C95991ED}"/>
                </a:ext>
              </a:extLst>
            </p:cNvPr>
            <p:cNvSpPr/>
            <p:nvPr/>
          </p:nvSpPr>
          <p:spPr bwMode="auto">
            <a:xfrm>
              <a:off x="3360227" y="681688"/>
              <a:ext cx="5391166" cy="322125"/>
            </a:xfrm>
            <a:prstGeom prst="rect">
              <a:avLst/>
            </a:prstGeom>
            <a:ln>
              <a:headEnd type="none" w="med" len="med"/>
              <a:tailEnd type="none" w="med" len="med"/>
            </a:ln>
          </p:spPr>
          <p:style>
            <a:lnRef idx="0">
              <a:schemeClr val="accent1"/>
            </a:lnRef>
            <a:fillRef idx="3">
              <a:schemeClr val="accent1"/>
            </a:fillRef>
            <a:effectRef idx="3">
              <a:schemeClr val="accent1"/>
            </a:effectRef>
            <a:fontRef idx="minor">
              <a:schemeClr val="lt1"/>
            </a:fontRef>
          </p:style>
          <p:txBody>
            <a:bodyPr vert="horz" wrap="square" lIns="121920" tIns="60960" rIns="121920" bIns="60960" numCol="1" rtlCol="0" anchor="t" anchorCtr="0" compatLnSpc="1">
              <a:prstTxWarp prst="textNoShape">
                <a:avLst/>
              </a:prstTxWarp>
              <a:noAutofit/>
            </a:bodyPr>
            <a:lstStyle/>
            <a:p>
              <a:pPr algn="ctr" eaLnBrk="0" hangingPunct="0"/>
              <a:endParaRPr lang="zh-CN" altLang="en-US" sz="1600" b="1">
                <a:solidFill>
                  <a:srgbClr val="000000"/>
                </a:solidFill>
                <a:latin typeface="微软雅黑" panose="020B0503020204020204" pitchFamily="34" charset="-122"/>
                <a:ea typeface="微软雅黑" panose="020B0503020204020204" pitchFamily="34" charset="-122"/>
              </a:endParaRPr>
            </a:p>
          </p:txBody>
        </p:sp>
        <p:grpSp>
          <p:nvGrpSpPr>
            <p:cNvPr id="41" name="Group 351">
              <a:extLst>
                <a:ext uri="{FF2B5EF4-FFF2-40B4-BE49-F238E27FC236}">
                  <a16:creationId xmlns:a16="http://schemas.microsoft.com/office/drawing/2014/main" id="{5F76D843-785A-4A69-8276-9513BE59D337}"/>
                </a:ext>
              </a:extLst>
            </p:cNvPr>
            <p:cNvGrpSpPr>
              <a:grpSpLocks/>
            </p:cNvGrpSpPr>
            <p:nvPr/>
          </p:nvGrpSpPr>
          <p:grpSpPr bwMode="auto">
            <a:xfrm>
              <a:off x="3340513" y="1087944"/>
              <a:ext cx="5407951" cy="243313"/>
              <a:chOff x="900" y="1482"/>
              <a:chExt cx="3885" cy="996"/>
            </a:xfrm>
            <a:solidFill>
              <a:schemeClr val="accent3">
                <a:lumMod val="20000"/>
                <a:lumOff val="80000"/>
              </a:schemeClr>
            </a:solidFill>
          </p:grpSpPr>
          <p:sp>
            <p:nvSpPr>
              <p:cNvPr id="131" name="AutoShape 352">
                <a:extLst>
                  <a:ext uri="{FF2B5EF4-FFF2-40B4-BE49-F238E27FC236}">
                    <a16:creationId xmlns:a16="http://schemas.microsoft.com/office/drawing/2014/main" id="{1F1F14A8-67F3-48E0-A594-147EEB2282F2}"/>
                  </a:ext>
                </a:extLst>
              </p:cNvPr>
              <p:cNvSpPr>
                <a:spLocks noChangeArrowheads="1"/>
              </p:cNvSpPr>
              <p:nvPr/>
            </p:nvSpPr>
            <p:spPr bwMode="auto">
              <a:xfrm>
                <a:off x="900" y="1482"/>
                <a:ext cx="3885"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sz="1600" b="1">
                  <a:solidFill>
                    <a:srgbClr val="FFFF00"/>
                  </a:solidFill>
                  <a:latin typeface="微软雅黑" panose="020B0503020204020204" pitchFamily="34" charset="-122"/>
                  <a:ea typeface="微软雅黑" panose="020B0503020204020204" pitchFamily="34" charset="-122"/>
                </a:endParaRPr>
              </a:p>
            </p:txBody>
          </p:sp>
          <p:sp>
            <p:nvSpPr>
              <p:cNvPr id="132" name="AutoShape 353">
                <a:extLst>
                  <a:ext uri="{FF2B5EF4-FFF2-40B4-BE49-F238E27FC236}">
                    <a16:creationId xmlns:a16="http://schemas.microsoft.com/office/drawing/2014/main" id="{FF7E35BE-273A-4DA7-A5E8-74EE55F52759}"/>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42" name="Picture 365" descr="sub">
              <a:extLst>
                <a:ext uri="{FF2B5EF4-FFF2-40B4-BE49-F238E27FC236}">
                  <a16:creationId xmlns:a16="http://schemas.microsoft.com/office/drawing/2014/main" id="{F020FB03-189D-4206-958A-D97D53C0D2F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6022" y="1158179"/>
              <a:ext cx="120464" cy="84981"/>
            </a:xfrm>
            <a:prstGeom prst="rect">
              <a:avLst/>
            </a:prstGeom>
            <a:solidFill>
              <a:schemeClr val="accent3">
                <a:lumMod val="20000"/>
                <a:lumOff val="80000"/>
              </a:schemeClr>
            </a:solidFill>
            <a:extLst/>
          </p:spPr>
        </p:pic>
        <p:sp>
          <p:nvSpPr>
            <p:cNvPr id="43" name="Rectangle 366">
              <a:extLst>
                <a:ext uri="{FF2B5EF4-FFF2-40B4-BE49-F238E27FC236}">
                  <a16:creationId xmlns:a16="http://schemas.microsoft.com/office/drawing/2014/main" id="{BF29ADF6-5963-48EB-B91B-8B91AD0964EB}"/>
                </a:ext>
              </a:extLst>
            </p:cNvPr>
            <p:cNvSpPr>
              <a:spLocks noChangeArrowheads="1"/>
            </p:cNvSpPr>
            <p:nvPr/>
          </p:nvSpPr>
          <p:spPr bwMode="auto">
            <a:xfrm>
              <a:off x="3657224" y="1125980"/>
              <a:ext cx="856118"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身份鉴别</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grpSp>
          <p:nvGrpSpPr>
            <p:cNvPr id="44" name="Group 351">
              <a:extLst>
                <a:ext uri="{FF2B5EF4-FFF2-40B4-BE49-F238E27FC236}">
                  <a16:creationId xmlns:a16="http://schemas.microsoft.com/office/drawing/2014/main" id="{BC7477E7-51D6-4300-8067-1AE5BC92C1A4}"/>
                </a:ext>
              </a:extLst>
            </p:cNvPr>
            <p:cNvGrpSpPr>
              <a:grpSpLocks/>
            </p:cNvGrpSpPr>
            <p:nvPr/>
          </p:nvGrpSpPr>
          <p:grpSpPr bwMode="auto">
            <a:xfrm>
              <a:off x="3347864" y="1357974"/>
              <a:ext cx="5416212" cy="243313"/>
              <a:chOff x="900" y="1482"/>
              <a:chExt cx="3885" cy="996"/>
            </a:xfrm>
            <a:solidFill>
              <a:schemeClr val="accent3">
                <a:lumMod val="20000"/>
                <a:lumOff val="80000"/>
              </a:schemeClr>
            </a:solidFill>
          </p:grpSpPr>
          <p:sp>
            <p:nvSpPr>
              <p:cNvPr id="129" name="AutoShape 352">
                <a:extLst>
                  <a:ext uri="{FF2B5EF4-FFF2-40B4-BE49-F238E27FC236}">
                    <a16:creationId xmlns:a16="http://schemas.microsoft.com/office/drawing/2014/main" id="{E7E1AF70-495C-4403-B7AC-36A1AA903820}"/>
                  </a:ext>
                </a:extLst>
              </p:cNvPr>
              <p:cNvSpPr>
                <a:spLocks noChangeArrowheads="1"/>
              </p:cNvSpPr>
              <p:nvPr/>
            </p:nvSpPr>
            <p:spPr bwMode="auto">
              <a:xfrm>
                <a:off x="900" y="1482"/>
                <a:ext cx="3885"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sp>
            <p:nvSpPr>
              <p:cNvPr id="130" name="AutoShape 353">
                <a:extLst>
                  <a:ext uri="{FF2B5EF4-FFF2-40B4-BE49-F238E27FC236}">
                    <a16:creationId xmlns:a16="http://schemas.microsoft.com/office/drawing/2014/main" id="{E1273CAF-536C-4BD1-B080-022EFED3E237}"/>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45" name="Picture 365" descr="sub">
              <a:extLst>
                <a:ext uri="{FF2B5EF4-FFF2-40B4-BE49-F238E27FC236}">
                  <a16:creationId xmlns:a16="http://schemas.microsoft.com/office/drawing/2014/main" id="{D2C0D08E-D94D-42DD-85CD-9C380C6BB79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3373" y="1428209"/>
              <a:ext cx="120464" cy="84981"/>
            </a:xfrm>
            <a:prstGeom prst="rect">
              <a:avLst/>
            </a:prstGeom>
            <a:solidFill>
              <a:schemeClr val="accent3">
                <a:lumMod val="20000"/>
                <a:lumOff val="80000"/>
              </a:schemeClr>
            </a:solidFill>
            <a:extLst/>
          </p:spPr>
        </p:pic>
        <p:sp>
          <p:nvSpPr>
            <p:cNvPr id="46" name="Rectangle 366">
              <a:extLst>
                <a:ext uri="{FF2B5EF4-FFF2-40B4-BE49-F238E27FC236}">
                  <a16:creationId xmlns:a16="http://schemas.microsoft.com/office/drawing/2014/main" id="{181CB7DA-06EE-490E-B3CA-E7E2BD9EC8F2}"/>
                </a:ext>
              </a:extLst>
            </p:cNvPr>
            <p:cNvSpPr>
              <a:spLocks noChangeArrowheads="1"/>
            </p:cNvSpPr>
            <p:nvPr/>
          </p:nvSpPr>
          <p:spPr bwMode="auto">
            <a:xfrm>
              <a:off x="3664575" y="1396011"/>
              <a:ext cx="856118"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访问控制</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grpSp>
          <p:nvGrpSpPr>
            <p:cNvPr id="47" name="Group 351">
              <a:extLst>
                <a:ext uri="{FF2B5EF4-FFF2-40B4-BE49-F238E27FC236}">
                  <a16:creationId xmlns:a16="http://schemas.microsoft.com/office/drawing/2014/main" id="{8FE3FC2C-3044-4449-A69D-D2FFF7EFD1FC}"/>
                </a:ext>
              </a:extLst>
            </p:cNvPr>
            <p:cNvGrpSpPr>
              <a:grpSpLocks/>
            </p:cNvGrpSpPr>
            <p:nvPr/>
          </p:nvGrpSpPr>
          <p:grpSpPr bwMode="auto">
            <a:xfrm>
              <a:off x="3332252" y="1628004"/>
              <a:ext cx="5416212" cy="243313"/>
              <a:chOff x="900" y="1482"/>
              <a:chExt cx="3885" cy="996"/>
            </a:xfrm>
            <a:solidFill>
              <a:schemeClr val="accent3">
                <a:lumMod val="20000"/>
                <a:lumOff val="80000"/>
              </a:schemeClr>
            </a:solidFill>
          </p:grpSpPr>
          <p:sp>
            <p:nvSpPr>
              <p:cNvPr id="127" name="AutoShape 352">
                <a:extLst>
                  <a:ext uri="{FF2B5EF4-FFF2-40B4-BE49-F238E27FC236}">
                    <a16:creationId xmlns:a16="http://schemas.microsoft.com/office/drawing/2014/main" id="{DEFD486A-B670-4062-8B06-F2839FF90787}"/>
                  </a:ext>
                </a:extLst>
              </p:cNvPr>
              <p:cNvSpPr>
                <a:spLocks noChangeArrowheads="1"/>
              </p:cNvSpPr>
              <p:nvPr/>
            </p:nvSpPr>
            <p:spPr bwMode="auto">
              <a:xfrm>
                <a:off x="900" y="1482"/>
                <a:ext cx="3885"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sp>
            <p:nvSpPr>
              <p:cNvPr id="128" name="AutoShape 353">
                <a:extLst>
                  <a:ext uri="{FF2B5EF4-FFF2-40B4-BE49-F238E27FC236}">
                    <a16:creationId xmlns:a16="http://schemas.microsoft.com/office/drawing/2014/main" id="{73EB1BD9-A76D-45FE-BEDF-1A2BD3BE9C3F}"/>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48" name="Picture 365" descr="sub">
              <a:extLst>
                <a:ext uri="{FF2B5EF4-FFF2-40B4-BE49-F238E27FC236}">
                  <a16:creationId xmlns:a16="http://schemas.microsoft.com/office/drawing/2014/main" id="{48D390EE-F16A-40B7-ACFF-795B2D7B027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7761" y="1710327"/>
              <a:ext cx="120464" cy="84981"/>
            </a:xfrm>
            <a:prstGeom prst="rect">
              <a:avLst/>
            </a:prstGeom>
            <a:solidFill>
              <a:schemeClr val="accent3">
                <a:lumMod val="20000"/>
                <a:lumOff val="80000"/>
              </a:schemeClr>
            </a:solidFill>
            <a:extLst/>
          </p:spPr>
        </p:pic>
        <p:sp>
          <p:nvSpPr>
            <p:cNvPr id="49" name="Rectangle 366">
              <a:extLst>
                <a:ext uri="{FF2B5EF4-FFF2-40B4-BE49-F238E27FC236}">
                  <a16:creationId xmlns:a16="http://schemas.microsoft.com/office/drawing/2014/main" id="{C1073630-8C8A-4D62-8B14-F857B9328D9B}"/>
                </a:ext>
              </a:extLst>
            </p:cNvPr>
            <p:cNvSpPr>
              <a:spLocks noChangeArrowheads="1"/>
            </p:cNvSpPr>
            <p:nvPr/>
          </p:nvSpPr>
          <p:spPr bwMode="auto">
            <a:xfrm>
              <a:off x="3648963" y="1678128"/>
              <a:ext cx="856118"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安全审计</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grpSp>
          <p:nvGrpSpPr>
            <p:cNvPr id="50" name="Group 351">
              <a:extLst>
                <a:ext uri="{FF2B5EF4-FFF2-40B4-BE49-F238E27FC236}">
                  <a16:creationId xmlns:a16="http://schemas.microsoft.com/office/drawing/2014/main" id="{657C6DBF-515E-4604-A9CA-916F72675076}"/>
                </a:ext>
              </a:extLst>
            </p:cNvPr>
            <p:cNvGrpSpPr>
              <a:grpSpLocks/>
            </p:cNvGrpSpPr>
            <p:nvPr/>
          </p:nvGrpSpPr>
          <p:grpSpPr bwMode="auto">
            <a:xfrm>
              <a:off x="3332252" y="1898034"/>
              <a:ext cx="5416212" cy="243313"/>
              <a:chOff x="900" y="1482"/>
              <a:chExt cx="3885" cy="996"/>
            </a:xfrm>
            <a:solidFill>
              <a:schemeClr val="accent3">
                <a:lumMod val="20000"/>
                <a:lumOff val="80000"/>
              </a:schemeClr>
            </a:solidFill>
          </p:grpSpPr>
          <p:sp>
            <p:nvSpPr>
              <p:cNvPr id="125" name="AutoShape 352">
                <a:extLst>
                  <a:ext uri="{FF2B5EF4-FFF2-40B4-BE49-F238E27FC236}">
                    <a16:creationId xmlns:a16="http://schemas.microsoft.com/office/drawing/2014/main" id="{0DC194FA-DC46-4D4D-AED8-14EAFDD9B779}"/>
                  </a:ext>
                </a:extLst>
              </p:cNvPr>
              <p:cNvSpPr>
                <a:spLocks noChangeArrowheads="1"/>
              </p:cNvSpPr>
              <p:nvPr/>
            </p:nvSpPr>
            <p:spPr bwMode="auto">
              <a:xfrm>
                <a:off x="900" y="1482"/>
                <a:ext cx="3885"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sp>
            <p:nvSpPr>
              <p:cNvPr id="126" name="AutoShape 353">
                <a:extLst>
                  <a:ext uri="{FF2B5EF4-FFF2-40B4-BE49-F238E27FC236}">
                    <a16:creationId xmlns:a16="http://schemas.microsoft.com/office/drawing/2014/main" id="{77E39B9A-5586-4E80-81BE-2E33633DA76F}"/>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51" name="Picture 365" descr="sub">
              <a:extLst>
                <a:ext uri="{FF2B5EF4-FFF2-40B4-BE49-F238E27FC236}">
                  <a16:creationId xmlns:a16="http://schemas.microsoft.com/office/drawing/2014/main" id="{F6A5791C-CB38-40DA-B449-C7C033E30FE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7761" y="1968269"/>
              <a:ext cx="120464" cy="84981"/>
            </a:xfrm>
            <a:prstGeom prst="rect">
              <a:avLst/>
            </a:prstGeom>
            <a:solidFill>
              <a:schemeClr val="accent3">
                <a:lumMod val="20000"/>
                <a:lumOff val="80000"/>
              </a:schemeClr>
            </a:solidFill>
            <a:extLst/>
          </p:spPr>
        </p:pic>
        <p:sp>
          <p:nvSpPr>
            <p:cNvPr id="52" name="Rectangle 366">
              <a:extLst>
                <a:ext uri="{FF2B5EF4-FFF2-40B4-BE49-F238E27FC236}">
                  <a16:creationId xmlns:a16="http://schemas.microsoft.com/office/drawing/2014/main" id="{8FF2E309-6C2E-476D-B727-DFF733723C36}"/>
                </a:ext>
              </a:extLst>
            </p:cNvPr>
            <p:cNvSpPr>
              <a:spLocks noChangeArrowheads="1"/>
            </p:cNvSpPr>
            <p:nvPr/>
          </p:nvSpPr>
          <p:spPr bwMode="auto">
            <a:xfrm>
              <a:off x="3547908" y="1936070"/>
              <a:ext cx="1284176"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剩余信息保护</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grpSp>
          <p:nvGrpSpPr>
            <p:cNvPr id="53" name="Group 351">
              <a:extLst>
                <a:ext uri="{FF2B5EF4-FFF2-40B4-BE49-F238E27FC236}">
                  <a16:creationId xmlns:a16="http://schemas.microsoft.com/office/drawing/2014/main" id="{26775A7E-D89B-428E-9A57-8B28CED0C98C}"/>
                </a:ext>
              </a:extLst>
            </p:cNvPr>
            <p:cNvGrpSpPr>
              <a:grpSpLocks/>
            </p:cNvGrpSpPr>
            <p:nvPr/>
          </p:nvGrpSpPr>
          <p:grpSpPr bwMode="auto">
            <a:xfrm>
              <a:off x="3332252" y="2168064"/>
              <a:ext cx="5416212" cy="243313"/>
              <a:chOff x="900" y="1482"/>
              <a:chExt cx="3885" cy="996"/>
            </a:xfrm>
            <a:solidFill>
              <a:schemeClr val="accent3">
                <a:lumMod val="20000"/>
                <a:lumOff val="80000"/>
              </a:schemeClr>
            </a:solidFill>
          </p:grpSpPr>
          <p:sp>
            <p:nvSpPr>
              <p:cNvPr id="123" name="AutoShape 352">
                <a:extLst>
                  <a:ext uri="{FF2B5EF4-FFF2-40B4-BE49-F238E27FC236}">
                    <a16:creationId xmlns:a16="http://schemas.microsoft.com/office/drawing/2014/main" id="{72234EF2-2477-4F3D-B19B-714ACF3721E8}"/>
                  </a:ext>
                </a:extLst>
              </p:cNvPr>
              <p:cNvSpPr>
                <a:spLocks noChangeArrowheads="1"/>
              </p:cNvSpPr>
              <p:nvPr/>
            </p:nvSpPr>
            <p:spPr bwMode="auto">
              <a:xfrm>
                <a:off x="900" y="1482"/>
                <a:ext cx="3885"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sp>
            <p:nvSpPr>
              <p:cNvPr id="124" name="AutoShape 353">
                <a:extLst>
                  <a:ext uri="{FF2B5EF4-FFF2-40B4-BE49-F238E27FC236}">
                    <a16:creationId xmlns:a16="http://schemas.microsoft.com/office/drawing/2014/main" id="{7BBDDEA6-CB72-4F1D-B3C6-545215C70708}"/>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54" name="Picture 365" descr="sub">
              <a:extLst>
                <a:ext uri="{FF2B5EF4-FFF2-40B4-BE49-F238E27FC236}">
                  <a16:creationId xmlns:a16="http://schemas.microsoft.com/office/drawing/2014/main" id="{B61E4102-59F7-49E7-AB76-CB7DEEE61FD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7761" y="2232935"/>
              <a:ext cx="120464" cy="84981"/>
            </a:xfrm>
            <a:prstGeom prst="rect">
              <a:avLst/>
            </a:prstGeom>
            <a:solidFill>
              <a:schemeClr val="accent3">
                <a:lumMod val="20000"/>
                <a:lumOff val="80000"/>
              </a:schemeClr>
            </a:solidFill>
            <a:extLst/>
          </p:spPr>
        </p:pic>
        <p:sp>
          <p:nvSpPr>
            <p:cNvPr id="55" name="Rectangle 366">
              <a:extLst>
                <a:ext uri="{FF2B5EF4-FFF2-40B4-BE49-F238E27FC236}">
                  <a16:creationId xmlns:a16="http://schemas.microsoft.com/office/drawing/2014/main" id="{5A4A639D-6687-4642-85D4-0647CB30663B}"/>
                </a:ext>
              </a:extLst>
            </p:cNvPr>
            <p:cNvSpPr>
              <a:spLocks noChangeArrowheads="1"/>
            </p:cNvSpPr>
            <p:nvPr/>
          </p:nvSpPr>
          <p:spPr bwMode="auto">
            <a:xfrm>
              <a:off x="3658288" y="2206101"/>
              <a:ext cx="1016640" cy="231579"/>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400" dirty="0">
                  <a:solidFill>
                    <a:srgbClr val="000000"/>
                  </a:solidFill>
                  <a:latin typeface="微软雅黑" panose="020B0503020204020204" pitchFamily="34" charset="-122"/>
                  <a:ea typeface="微软雅黑" panose="020B0503020204020204" pitchFamily="34" charset="-122"/>
                </a:rPr>
                <a:t>通信</a:t>
              </a:r>
              <a:r>
                <a:rPr kumimoji="1" lang="zh-CN" altLang="en-US" sz="1600" dirty="0">
                  <a:solidFill>
                    <a:srgbClr val="000000"/>
                  </a:solidFill>
                  <a:latin typeface="微软雅黑" panose="020B0503020204020204" pitchFamily="34" charset="-122"/>
                  <a:ea typeface="微软雅黑" panose="020B0503020204020204" pitchFamily="34" charset="-122"/>
                </a:rPr>
                <a:t>完整性</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grpSp>
          <p:nvGrpSpPr>
            <p:cNvPr id="56" name="Group 351">
              <a:extLst>
                <a:ext uri="{FF2B5EF4-FFF2-40B4-BE49-F238E27FC236}">
                  <a16:creationId xmlns:a16="http://schemas.microsoft.com/office/drawing/2014/main" id="{BED82E43-13B2-416D-9FFD-FDCB85C20652}"/>
                </a:ext>
              </a:extLst>
            </p:cNvPr>
            <p:cNvGrpSpPr>
              <a:grpSpLocks/>
            </p:cNvGrpSpPr>
            <p:nvPr/>
          </p:nvGrpSpPr>
          <p:grpSpPr bwMode="auto">
            <a:xfrm>
              <a:off x="3332252" y="2438094"/>
              <a:ext cx="5416212" cy="243313"/>
              <a:chOff x="900" y="1482"/>
              <a:chExt cx="3885" cy="996"/>
            </a:xfrm>
            <a:solidFill>
              <a:schemeClr val="accent3">
                <a:lumMod val="20000"/>
                <a:lumOff val="80000"/>
              </a:schemeClr>
            </a:solidFill>
          </p:grpSpPr>
          <p:sp>
            <p:nvSpPr>
              <p:cNvPr id="121" name="AutoShape 352">
                <a:extLst>
                  <a:ext uri="{FF2B5EF4-FFF2-40B4-BE49-F238E27FC236}">
                    <a16:creationId xmlns:a16="http://schemas.microsoft.com/office/drawing/2014/main" id="{DD61D442-21EE-47CA-A178-D28136AC8520}"/>
                  </a:ext>
                </a:extLst>
              </p:cNvPr>
              <p:cNvSpPr>
                <a:spLocks noChangeArrowheads="1"/>
              </p:cNvSpPr>
              <p:nvPr/>
            </p:nvSpPr>
            <p:spPr bwMode="auto">
              <a:xfrm>
                <a:off x="900" y="1482"/>
                <a:ext cx="3885"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sp>
            <p:nvSpPr>
              <p:cNvPr id="122" name="AutoShape 353">
                <a:extLst>
                  <a:ext uri="{FF2B5EF4-FFF2-40B4-BE49-F238E27FC236}">
                    <a16:creationId xmlns:a16="http://schemas.microsoft.com/office/drawing/2014/main" id="{B9056189-D8E2-4306-8F4D-0FA56A53337D}"/>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57" name="Picture 365" descr="sub">
              <a:extLst>
                <a:ext uri="{FF2B5EF4-FFF2-40B4-BE49-F238E27FC236}">
                  <a16:creationId xmlns:a16="http://schemas.microsoft.com/office/drawing/2014/main" id="{9B939CD8-5B21-4F2A-B036-CC83115361B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7761" y="2508329"/>
              <a:ext cx="120464" cy="84981"/>
            </a:xfrm>
            <a:prstGeom prst="rect">
              <a:avLst/>
            </a:prstGeom>
            <a:solidFill>
              <a:schemeClr val="accent3">
                <a:lumMod val="20000"/>
                <a:lumOff val="80000"/>
              </a:schemeClr>
            </a:solidFill>
            <a:extLst/>
          </p:spPr>
        </p:pic>
        <p:sp>
          <p:nvSpPr>
            <p:cNvPr id="58" name="Rectangle 366">
              <a:extLst>
                <a:ext uri="{FF2B5EF4-FFF2-40B4-BE49-F238E27FC236}">
                  <a16:creationId xmlns:a16="http://schemas.microsoft.com/office/drawing/2014/main" id="{61804629-0BCA-4772-A0F0-C73920C87ED7}"/>
                </a:ext>
              </a:extLst>
            </p:cNvPr>
            <p:cNvSpPr>
              <a:spLocks noChangeArrowheads="1"/>
            </p:cNvSpPr>
            <p:nvPr/>
          </p:nvSpPr>
          <p:spPr bwMode="auto">
            <a:xfrm>
              <a:off x="3658288" y="2476130"/>
              <a:ext cx="963133" cy="231579"/>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square" lIns="0" tIns="0" rIns="0" bIns="0">
              <a:spAutoFit/>
            </a:bodyPr>
            <a:lstStyle/>
            <a:p>
              <a:r>
                <a:rPr kumimoji="1" lang="zh-CN" altLang="en-US" sz="1400" dirty="0">
                  <a:solidFill>
                    <a:srgbClr val="000000"/>
                  </a:solidFill>
                  <a:latin typeface="微软雅黑" panose="020B0503020204020204" pitchFamily="34" charset="-122"/>
                  <a:ea typeface="微软雅黑" panose="020B0503020204020204" pitchFamily="34" charset="-122"/>
                </a:rPr>
                <a:t>通信保密</a:t>
              </a:r>
              <a:r>
                <a:rPr kumimoji="1" lang="zh-CN" altLang="en-US" sz="1600" dirty="0">
                  <a:solidFill>
                    <a:srgbClr val="000000"/>
                  </a:solidFill>
                  <a:latin typeface="微软雅黑" panose="020B0503020204020204" pitchFamily="34" charset="-122"/>
                  <a:ea typeface="微软雅黑" panose="020B0503020204020204" pitchFamily="34" charset="-122"/>
                </a:rPr>
                <a:t>性</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grpSp>
          <p:nvGrpSpPr>
            <p:cNvPr id="59" name="Group 351">
              <a:extLst>
                <a:ext uri="{FF2B5EF4-FFF2-40B4-BE49-F238E27FC236}">
                  <a16:creationId xmlns:a16="http://schemas.microsoft.com/office/drawing/2014/main" id="{8A3DFC64-B051-47BA-9D25-EA2BA5CAC253}"/>
                </a:ext>
              </a:extLst>
            </p:cNvPr>
            <p:cNvGrpSpPr>
              <a:grpSpLocks/>
            </p:cNvGrpSpPr>
            <p:nvPr/>
          </p:nvGrpSpPr>
          <p:grpSpPr bwMode="auto">
            <a:xfrm>
              <a:off x="3332252" y="2708124"/>
              <a:ext cx="5416212" cy="243313"/>
              <a:chOff x="900" y="1482"/>
              <a:chExt cx="3885" cy="996"/>
            </a:xfrm>
            <a:solidFill>
              <a:schemeClr val="accent3">
                <a:lumMod val="20000"/>
                <a:lumOff val="80000"/>
              </a:schemeClr>
            </a:solidFill>
          </p:grpSpPr>
          <p:sp>
            <p:nvSpPr>
              <p:cNvPr id="119" name="AutoShape 352">
                <a:extLst>
                  <a:ext uri="{FF2B5EF4-FFF2-40B4-BE49-F238E27FC236}">
                    <a16:creationId xmlns:a16="http://schemas.microsoft.com/office/drawing/2014/main" id="{B09594AC-2D76-4221-95F9-139997F9489B}"/>
                  </a:ext>
                </a:extLst>
              </p:cNvPr>
              <p:cNvSpPr>
                <a:spLocks noChangeArrowheads="1"/>
              </p:cNvSpPr>
              <p:nvPr/>
            </p:nvSpPr>
            <p:spPr bwMode="auto">
              <a:xfrm>
                <a:off x="900" y="1482"/>
                <a:ext cx="3885"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sp>
            <p:nvSpPr>
              <p:cNvPr id="120" name="AutoShape 353">
                <a:extLst>
                  <a:ext uri="{FF2B5EF4-FFF2-40B4-BE49-F238E27FC236}">
                    <a16:creationId xmlns:a16="http://schemas.microsoft.com/office/drawing/2014/main" id="{7BBBD28B-6029-4E18-9F5D-62A3CF4DA7D1}"/>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60" name="Picture 365" descr="sub">
              <a:extLst>
                <a:ext uri="{FF2B5EF4-FFF2-40B4-BE49-F238E27FC236}">
                  <a16:creationId xmlns:a16="http://schemas.microsoft.com/office/drawing/2014/main" id="{2797ACA2-16B2-420A-B9B6-ADE0272E08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7761" y="2778359"/>
              <a:ext cx="120464" cy="84981"/>
            </a:xfrm>
            <a:prstGeom prst="rect">
              <a:avLst/>
            </a:prstGeom>
            <a:solidFill>
              <a:schemeClr val="accent3">
                <a:lumMod val="20000"/>
                <a:lumOff val="80000"/>
              </a:schemeClr>
            </a:solidFill>
            <a:extLst/>
          </p:spPr>
        </p:pic>
        <p:sp>
          <p:nvSpPr>
            <p:cNvPr id="61" name="Rectangle 366">
              <a:extLst>
                <a:ext uri="{FF2B5EF4-FFF2-40B4-BE49-F238E27FC236}">
                  <a16:creationId xmlns:a16="http://schemas.microsoft.com/office/drawing/2014/main" id="{CCBB2066-0478-46AF-8220-B9B2CF59C413}"/>
                </a:ext>
              </a:extLst>
            </p:cNvPr>
            <p:cNvSpPr>
              <a:spLocks noChangeArrowheads="1"/>
            </p:cNvSpPr>
            <p:nvPr/>
          </p:nvSpPr>
          <p:spPr bwMode="auto">
            <a:xfrm>
              <a:off x="3639635" y="2746160"/>
              <a:ext cx="588581" cy="231579"/>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防</a:t>
              </a:r>
              <a:r>
                <a:rPr kumimoji="1" lang="zh-CN" altLang="en-US" sz="1400" dirty="0">
                  <a:solidFill>
                    <a:srgbClr val="000000"/>
                  </a:solidFill>
                  <a:latin typeface="微软雅黑" panose="020B0503020204020204" pitchFamily="34" charset="-122"/>
                  <a:ea typeface="微软雅黑" panose="020B0503020204020204" pitchFamily="34" charset="-122"/>
                </a:rPr>
                <a:t>抵赖</a:t>
              </a:r>
              <a:endParaRPr kumimoji="1" lang="en-US" altLang="ko-KR" sz="1400" dirty="0">
                <a:solidFill>
                  <a:srgbClr val="000000"/>
                </a:solidFill>
                <a:latin typeface="微软雅黑" panose="020B0503020204020204" pitchFamily="34" charset="-122"/>
                <a:ea typeface="微软雅黑" panose="020B0503020204020204" pitchFamily="34" charset="-122"/>
              </a:endParaRPr>
            </a:p>
          </p:txBody>
        </p:sp>
        <p:grpSp>
          <p:nvGrpSpPr>
            <p:cNvPr id="62" name="Group 351">
              <a:extLst>
                <a:ext uri="{FF2B5EF4-FFF2-40B4-BE49-F238E27FC236}">
                  <a16:creationId xmlns:a16="http://schemas.microsoft.com/office/drawing/2014/main" id="{523D31B2-6862-4541-BD46-D730F57D62BD}"/>
                </a:ext>
              </a:extLst>
            </p:cNvPr>
            <p:cNvGrpSpPr>
              <a:grpSpLocks/>
            </p:cNvGrpSpPr>
            <p:nvPr/>
          </p:nvGrpSpPr>
          <p:grpSpPr bwMode="auto">
            <a:xfrm>
              <a:off x="3332252" y="2978154"/>
              <a:ext cx="5416212" cy="243313"/>
              <a:chOff x="900" y="1482"/>
              <a:chExt cx="3885" cy="996"/>
            </a:xfrm>
            <a:solidFill>
              <a:schemeClr val="accent3">
                <a:lumMod val="20000"/>
                <a:lumOff val="80000"/>
              </a:schemeClr>
            </a:solidFill>
          </p:grpSpPr>
          <p:sp>
            <p:nvSpPr>
              <p:cNvPr id="117" name="AutoShape 352">
                <a:extLst>
                  <a:ext uri="{FF2B5EF4-FFF2-40B4-BE49-F238E27FC236}">
                    <a16:creationId xmlns:a16="http://schemas.microsoft.com/office/drawing/2014/main" id="{400A7366-9E64-4EB1-9029-A707A91D1F33}"/>
                  </a:ext>
                </a:extLst>
              </p:cNvPr>
              <p:cNvSpPr>
                <a:spLocks noChangeArrowheads="1"/>
              </p:cNvSpPr>
              <p:nvPr/>
            </p:nvSpPr>
            <p:spPr bwMode="auto">
              <a:xfrm>
                <a:off x="900" y="1482"/>
                <a:ext cx="3885"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sp>
            <p:nvSpPr>
              <p:cNvPr id="118" name="AutoShape 353">
                <a:extLst>
                  <a:ext uri="{FF2B5EF4-FFF2-40B4-BE49-F238E27FC236}">
                    <a16:creationId xmlns:a16="http://schemas.microsoft.com/office/drawing/2014/main" id="{F0094110-59D7-4E03-9672-964F02A73CF5}"/>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63" name="Picture 365" descr="sub">
              <a:extLst>
                <a:ext uri="{FF2B5EF4-FFF2-40B4-BE49-F238E27FC236}">
                  <a16:creationId xmlns:a16="http://schemas.microsoft.com/office/drawing/2014/main" id="{3AF840DA-5234-4054-AF26-391D1051593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7761" y="3048389"/>
              <a:ext cx="120464" cy="84981"/>
            </a:xfrm>
            <a:prstGeom prst="rect">
              <a:avLst/>
            </a:prstGeom>
            <a:solidFill>
              <a:schemeClr val="accent3">
                <a:lumMod val="20000"/>
                <a:lumOff val="80000"/>
              </a:schemeClr>
            </a:solidFill>
            <a:extLst/>
          </p:spPr>
        </p:pic>
        <p:sp>
          <p:nvSpPr>
            <p:cNvPr id="64" name="Rectangle 366">
              <a:extLst>
                <a:ext uri="{FF2B5EF4-FFF2-40B4-BE49-F238E27FC236}">
                  <a16:creationId xmlns:a16="http://schemas.microsoft.com/office/drawing/2014/main" id="{7C1EDA7F-C6FC-4592-90FD-EEA82684E273}"/>
                </a:ext>
              </a:extLst>
            </p:cNvPr>
            <p:cNvSpPr>
              <a:spLocks noChangeArrowheads="1"/>
            </p:cNvSpPr>
            <p:nvPr/>
          </p:nvSpPr>
          <p:spPr bwMode="auto">
            <a:xfrm>
              <a:off x="3648963" y="3016190"/>
              <a:ext cx="749103" cy="202632"/>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400" dirty="0">
                  <a:solidFill>
                    <a:srgbClr val="000000"/>
                  </a:solidFill>
                  <a:latin typeface="微软雅黑" panose="020B0503020204020204" pitchFamily="34" charset="-122"/>
                  <a:ea typeface="微软雅黑" panose="020B0503020204020204" pitchFamily="34" charset="-122"/>
                </a:rPr>
                <a:t>软件容错</a:t>
              </a:r>
              <a:endParaRPr kumimoji="1" lang="en-US" altLang="ko-KR" sz="1400" dirty="0">
                <a:solidFill>
                  <a:srgbClr val="000000"/>
                </a:solidFill>
                <a:latin typeface="微软雅黑" panose="020B0503020204020204" pitchFamily="34" charset="-122"/>
                <a:ea typeface="微软雅黑" panose="020B0503020204020204" pitchFamily="34" charset="-122"/>
              </a:endParaRPr>
            </a:p>
          </p:txBody>
        </p:sp>
        <p:grpSp>
          <p:nvGrpSpPr>
            <p:cNvPr id="65" name="Group 351">
              <a:extLst>
                <a:ext uri="{FF2B5EF4-FFF2-40B4-BE49-F238E27FC236}">
                  <a16:creationId xmlns:a16="http://schemas.microsoft.com/office/drawing/2014/main" id="{6992CC73-0072-434B-87AB-80ECAA4D2143}"/>
                </a:ext>
              </a:extLst>
            </p:cNvPr>
            <p:cNvGrpSpPr>
              <a:grpSpLocks/>
            </p:cNvGrpSpPr>
            <p:nvPr/>
          </p:nvGrpSpPr>
          <p:grpSpPr bwMode="auto">
            <a:xfrm>
              <a:off x="3332252" y="3248184"/>
              <a:ext cx="5416212" cy="243313"/>
              <a:chOff x="900" y="1482"/>
              <a:chExt cx="3885" cy="996"/>
            </a:xfrm>
            <a:solidFill>
              <a:schemeClr val="accent3">
                <a:lumMod val="20000"/>
                <a:lumOff val="80000"/>
              </a:schemeClr>
            </a:solidFill>
          </p:grpSpPr>
          <p:sp>
            <p:nvSpPr>
              <p:cNvPr id="115" name="AutoShape 352">
                <a:extLst>
                  <a:ext uri="{FF2B5EF4-FFF2-40B4-BE49-F238E27FC236}">
                    <a16:creationId xmlns:a16="http://schemas.microsoft.com/office/drawing/2014/main" id="{2740BA38-1BE2-482E-95DF-1F4C214D6344}"/>
                  </a:ext>
                </a:extLst>
              </p:cNvPr>
              <p:cNvSpPr>
                <a:spLocks noChangeArrowheads="1"/>
              </p:cNvSpPr>
              <p:nvPr/>
            </p:nvSpPr>
            <p:spPr bwMode="auto">
              <a:xfrm>
                <a:off x="900" y="1482"/>
                <a:ext cx="3885"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sp>
            <p:nvSpPr>
              <p:cNvPr id="116" name="AutoShape 353">
                <a:extLst>
                  <a:ext uri="{FF2B5EF4-FFF2-40B4-BE49-F238E27FC236}">
                    <a16:creationId xmlns:a16="http://schemas.microsoft.com/office/drawing/2014/main" id="{FD7B3038-E95E-4E4D-B1BB-7BF69B6FDE91}"/>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66" name="Picture 365" descr="sub">
              <a:extLst>
                <a:ext uri="{FF2B5EF4-FFF2-40B4-BE49-F238E27FC236}">
                  <a16:creationId xmlns:a16="http://schemas.microsoft.com/office/drawing/2014/main" id="{FEEDDA54-AC58-4AC3-8420-0BC7AFE8B5F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87761" y="3318419"/>
              <a:ext cx="120464" cy="84981"/>
            </a:xfrm>
            <a:prstGeom prst="rect">
              <a:avLst/>
            </a:prstGeom>
            <a:solidFill>
              <a:schemeClr val="accent3">
                <a:lumMod val="20000"/>
                <a:lumOff val="80000"/>
              </a:schemeClr>
            </a:solidFill>
            <a:extLst/>
          </p:spPr>
        </p:pic>
        <p:sp>
          <p:nvSpPr>
            <p:cNvPr id="67" name="Rectangle 366">
              <a:extLst>
                <a:ext uri="{FF2B5EF4-FFF2-40B4-BE49-F238E27FC236}">
                  <a16:creationId xmlns:a16="http://schemas.microsoft.com/office/drawing/2014/main" id="{B93B62D3-16B4-42BF-A3F7-5141E5469AD0}"/>
                </a:ext>
              </a:extLst>
            </p:cNvPr>
            <p:cNvSpPr>
              <a:spLocks noChangeArrowheads="1"/>
            </p:cNvSpPr>
            <p:nvPr/>
          </p:nvSpPr>
          <p:spPr bwMode="auto">
            <a:xfrm>
              <a:off x="3648963" y="3286219"/>
              <a:ext cx="749103" cy="202632"/>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400" dirty="0">
                  <a:solidFill>
                    <a:srgbClr val="000000"/>
                  </a:solidFill>
                  <a:latin typeface="微软雅黑" panose="020B0503020204020204" pitchFamily="34" charset="-122"/>
                  <a:ea typeface="微软雅黑" panose="020B0503020204020204" pitchFamily="34" charset="-122"/>
                </a:rPr>
                <a:t>资源控制</a:t>
              </a:r>
              <a:endParaRPr kumimoji="1" lang="en-US" altLang="ko-KR" sz="1400" dirty="0">
                <a:solidFill>
                  <a:srgbClr val="000000"/>
                </a:solidFill>
                <a:latin typeface="微软雅黑" panose="020B0503020204020204" pitchFamily="34" charset="-122"/>
                <a:ea typeface="微软雅黑" panose="020B0503020204020204" pitchFamily="34" charset="-122"/>
              </a:endParaRPr>
            </a:p>
          </p:txBody>
        </p:sp>
        <p:sp>
          <p:nvSpPr>
            <p:cNvPr id="68" name="Rectangle 366">
              <a:extLst>
                <a:ext uri="{FF2B5EF4-FFF2-40B4-BE49-F238E27FC236}">
                  <a16:creationId xmlns:a16="http://schemas.microsoft.com/office/drawing/2014/main" id="{128FE402-7C7A-4137-AD50-46C2221483CD}"/>
                </a:ext>
              </a:extLst>
            </p:cNvPr>
            <p:cNvSpPr>
              <a:spLocks noChangeArrowheads="1"/>
            </p:cNvSpPr>
            <p:nvPr/>
          </p:nvSpPr>
          <p:spPr bwMode="auto">
            <a:xfrm>
              <a:off x="5717157" y="1129784"/>
              <a:ext cx="1284176"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组合鉴别技术</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69" name="Rectangle 366">
              <a:extLst>
                <a:ext uri="{FF2B5EF4-FFF2-40B4-BE49-F238E27FC236}">
                  <a16:creationId xmlns:a16="http://schemas.microsoft.com/office/drawing/2014/main" id="{5627DDDF-41E5-405A-AE01-5132BBDC7FE5}"/>
                </a:ext>
              </a:extLst>
            </p:cNvPr>
            <p:cNvSpPr>
              <a:spLocks noChangeArrowheads="1"/>
            </p:cNvSpPr>
            <p:nvPr/>
          </p:nvSpPr>
          <p:spPr bwMode="auto">
            <a:xfrm>
              <a:off x="5671601" y="1402200"/>
              <a:ext cx="1498206"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敏感标记的设置</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70" name="Rectangle 366">
              <a:extLst>
                <a:ext uri="{FF2B5EF4-FFF2-40B4-BE49-F238E27FC236}">
                  <a16:creationId xmlns:a16="http://schemas.microsoft.com/office/drawing/2014/main" id="{D431E035-FBAE-4C2A-B647-7884DB76033B}"/>
                </a:ext>
              </a:extLst>
            </p:cNvPr>
            <p:cNvSpPr>
              <a:spLocks noChangeArrowheads="1"/>
            </p:cNvSpPr>
            <p:nvPr/>
          </p:nvSpPr>
          <p:spPr bwMode="auto">
            <a:xfrm>
              <a:off x="5350147" y="1672229"/>
              <a:ext cx="2568353"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审计报表及审计记录的保护</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71" name="Rectangle 366">
              <a:extLst>
                <a:ext uri="{FF2B5EF4-FFF2-40B4-BE49-F238E27FC236}">
                  <a16:creationId xmlns:a16="http://schemas.microsoft.com/office/drawing/2014/main" id="{4ACF708F-76E2-46DE-A66A-F05098EBC689}"/>
                </a:ext>
              </a:extLst>
            </p:cNvPr>
            <p:cNvSpPr>
              <a:spLocks noChangeArrowheads="1"/>
            </p:cNvSpPr>
            <p:nvPr/>
          </p:nvSpPr>
          <p:spPr bwMode="auto">
            <a:xfrm>
              <a:off x="5292080" y="1942260"/>
              <a:ext cx="2782382"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敏感信息清楚、存储空间释放</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72" name="Rectangle 366">
              <a:extLst>
                <a:ext uri="{FF2B5EF4-FFF2-40B4-BE49-F238E27FC236}">
                  <a16:creationId xmlns:a16="http://schemas.microsoft.com/office/drawing/2014/main" id="{7B386AC7-9739-4F23-AC74-303C5C5528B5}"/>
                </a:ext>
              </a:extLst>
            </p:cNvPr>
            <p:cNvSpPr>
              <a:spLocks noChangeArrowheads="1"/>
            </p:cNvSpPr>
            <p:nvPr/>
          </p:nvSpPr>
          <p:spPr bwMode="auto">
            <a:xfrm>
              <a:off x="5983511" y="2212290"/>
              <a:ext cx="856118"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加密技术</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73" name="Rectangle 366">
              <a:extLst>
                <a:ext uri="{FF2B5EF4-FFF2-40B4-BE49-F238E27FC236}">
                  <a16:creationId xmlns:a16="http://schemas.microsoft.com/office/drawing/2014/main" id="{71D3EDF7-50BA-48C1-B644-CC085EFD8FF5}"/>
                </a:ext>
              </a:extLst>
            </p:cNvPr>
            <p:cNvSpPr>
              <a:spLocks noChangeArrowheads="1"/>
            </p:cNvSpPr>
            <p:nvPr/>
          </p:nvSpPr>
          <p:spPr bwMode="auto">
            <a:xfrm>
              <a:off x="5292080" y="2459672"/>
              <a:ext cx="2782382"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整个报文及会话传输过程加密</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74" name="Rectangle 366">
              <a:extLst>
                <a:ext uri="{FF2B5EF4-FFF2-40B4-BE49-F238E27FC236}">
                  <a16:creationId xmlns:a16="http://schemas.microsoft.com/office/drawing/2014/main" id="{2894693C-C351-4387-8DC0-BA2F5089BDB6}"/>
                </a:ext>
              </a:extLst>
            </p:cNvPr>
            <p:cNvSpPr>
              <a:spLocks noChangeArrowheads="1"/>
            </p:cNvSpPr>
            <p:nvPr/>
          </p:nvSpPr>
          <p:spPr bwMode="auto">
            <a:xfrm>
              <a:off x="5727997" y="2729702"/>
              <a:ext cx="1498206"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原发证据的提供</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75" name="Rectangle 366">
              <a:extLst>
                <a:ext uri="{FF2B5EF4-FFF2-40B4-BE49-F238E27FC236}">
                  <a16:creationId xmlns:a16="http://schemas.microsoft.com/office/drawing/2014/main" id="{096A3E5C-9559-4325-B613-36F6980F9BCF}"/>
                </a:ext>
              </a:extLst>
            </p:cNvPr>
            <p:cNvSpPr>
              <a:spLocks noChangeArrowheads="1"/>
            </p:cNvSpPr>
            <p:nvPr/>
          </p:nvSpPr>
          <p:spPr bwMode="auto">
            <a:xfrm>
              <a:off x="5605662" y="2999732"/>
              <a:ext cx="1926264" cy="264187"/>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出错校验、自动保护</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76" name="Rectangle 366">
              <a:extLst>
                <a:ext uri="{FF2B5EF4-FFF2-40B4-BE49-F238E27FC236}">
                  <a16:creationId xmlns:a16="http://schemas.microsoft.com/office/drawing/2014/main" id="{51814F6E-0B67-428E-85BE-DA2E45DAD323}"/>
                </a:ext>
              </a:extLst>
            </p:cNvPr>
            <p:cNvSpPr>
              <a:spLocks noChangeArrowheads="1"/>
            </p:cNvSpPr>
            <p:nvPr/>
          </p:nvSpPr>
          <p:spPr bwMode="auto">
            <a:xfrm>
              <a:off x="4849961" y="3292411"/>
              <a:ext cx="3558239" cy="202632"/>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spAutoFit/>
            </a:bodyPr>
            <a:lstStyle/>
            <a:p>
              <a:r>
                <a:rPr kumimoji="1" lang="zh-CN" altLang="en-US" sz="1400" dirty="0">
                  <a:solidFill>
                    <a:srgbClr val="000000"/>
                  </a:solidFill>
                  <a:latin typeface="微软雅黑" panose="020B0503020204020204" pitchFamily="34" charset="-122"/>
                  <a:ea typeface="微软雅黑" panose="020B0503020204020204" pitchFamily="34" charset="-122"/>
                </a:rPr>
                <a:t>资源分配、优先级、最小化服务及检测报警</a:t>
              </a:r>
              <a:endParaRPr kumimoji="1" lang="en-US" altLang="ko-KR" sz="1400" dirty="0">
                <a:solidFill>
                  <a:srgbClr val="000000"/>
                </a:solidFill>
                <a:latin typeface="微软雅黑" panose="020B0503020204020204" pitchFamily="34" charset="-122"/>
                <a:ea typeface="微软雅黑" panose="020B0503020204020204" pitchFamily="34" charset="-122"/>
              </a:endParaRPr>
            </a:p>
          </p:txBody>
        </p:sp>
        <p:sp>
          <p:nvSpPr>
            <p:cNvPr id="77" name="矩形 76">
              <a:extLst>
                <a:ext uri="{FF2B5EF4-FFF2-40B4-BE49-F238E27FC236}">
                  <a16:creationId xmlns:a16="http://schemas.microsoft.com/office/drawing/2014/main" id="{F00DDEA4-97D9-496B-ABEC-208300B865D6}"/>
                </a:ext>
              </a:extLst>
            </p:cNvPr>
            <p:cNvSpPr/>
            <p:nvPr/>
          </p:nvSpPr>
          <p:spPr bwMode="auto">
            <a:xfrm>
              <a:off x="725513" y="3664682"/>
              <a:ext cx="1538320" cy="314618"/>
            </a:xfrm>
            <a:prstGeom prst="rect">
              <a:avLst/>
            </a:prstGeom>
            <a:solidFill>
              <a:srgbClr val="F68632"/>
            </a:solidFill>
            <a:ln w="9525" cap="flat" cmpd="sng" algn="ctr">
              <a:noFill/>
              <a:prstDash val="dash"/>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rtlCol="0" anchor="ctr" anchorCtr="0" compatLnSpc="1">
              <a:prstTxWarp prst="textNoShape">
                <a:avLst/>
              </a:prstTxWarp>
              <a:noAutofit/>
            </a:bodyPr>
            <a:lstStyle/>
            <a:p>
              <a:pPr algn="ctr" eaLnBrk="0" hangingPunct="0"/>
              <a:r>
                <a:rPr lang="zh-CN" altLang="en-US" sz="1600" b="1" dirty="0">
                  <a:solidFill>
                    <a:srgbClr val="000000"/>
                  </a:solidFill>
                  <a:latin typeface="微软雅黑" panose="020B0503020204020204" pitchFamily="34" charset="-122"/>
                  <a:ea typeface="微软雅黑" panose="020B0503020204020204" pitchFamily="34" charset="-122"/>
                </a:rPr>
                <a:t>数据安全</a:t>
              </a:r>
            </a:p>
          </p:txBody>
        </p:sp>
        <p:sp>
          <p:nvSpPr>
            <p:cNvPr id="78" name="矩形 77">
              <a:extLst>
                <a:ext uri="{FF2B5EF4-FFF2-40B4-BE49-F238E27FC236}">
                  <a16:creationId xmlns:a16="http://schemas.microsoft.com/office/drawing/2014/main" id="{F9F21B42-5B08-48FA-A634-1CCD6E05D9D2}"/>
                </a:ext>
              </a:extLst>
            </p:cNvPr>
            <p:cNvSpPr/>
            <p:nvPr/>
          </p:nvSpPr>
          <p:spPr bwMode="auto">
            <a:xfrm>
              <a:off x="3332252" y="3656383"/>
              <a:ext cx="5431824" cy="347368"/>
            </a:xfrm>
            <a:prstGeom prst="rect">
              <a:avLst/>
            </a:prstGeom>
            <a:solidFill>
              <a:srgbClr val="F68632"/>
            </a:solidFill>
            <a:ln w="9525" cap="flat" cmpd="sng" algn="ctr">
              <a:noFill/>
              <a:prstDash val="dash"/>
              <a:round/>
              <a:headEnd type="none" w="med" len="med"/>
              <a:tailEnd type="none" w="med" len="me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vert="horz" wrap="square" lIns="121920" tIns="60960" rIns="121920" bIns="60960" numCol="1" rtlCol="0" anchor="ctr" anchorCtr="0" compatLnSpc="1">
              <a:prstTxWarp prst="textNoShape">
                <a:avLst/>
              </a:prstTxWarp>
              <a:noAutofit/>
            </a:bodyPr>
            <a:lstStyle/>
            <a:p>
              <a:pPr algn="ctr" eaLnBrk="0" hangingPunct="0"/>
              <a:endParaRPr lang="zh-CN" altLang="en-US" sz="1600" b="1">
                <a:solidFill>
                  <a:srgbClr val="000000"/>
                </a:solidFill>
                <a:latin typeface="微软雅黑" panose="020B0503020204020204" pitchFamily="34" charset="-122"/>
                <a:ea typeface="微软雅黑" panose="020B0503020204020204" pitchFamily="34" charset="-122"/>
              </a:endParaRPr>
            </a:p>
          </p:txBody>
        </p:sp>
        <p:sp>
          <p:nvSpPr>
            <p:cNvPr id="79" name="右箭头 73">
              <a:extLst>
                <a:ext uri="{FF2B5EF4-FFF2-40B4-BE49-F238E27FC236}">
                  <a16:creationId xmlns:a16="http://schemas.microsoft.com/office/drawing/2014/main" id="{225E23D7-7C72-47A7-B5FC-0F616D70173B}"/>
                </a:ext>
              </a:extLst>
            </p:cNvPr>
            <p:cNvSpPr/>
            <p:nvPr/>
          </p:nvSpPr>
          <p:spPr bwMode="auto">
            <a:xfrm>
              <a:off x="2339752" y="4141420"/>
              <a:ext cx="792088" cy="590398"/>
            </a:xfrm>
            <a:prstGeom prst="rightArrow">
              <a:avLst/>
            </a:prstGeom>
            <a:solidFill>
              <a:schemeClr val="bg1">
                <a:lumMod val="75000"/>
              </a:schemeClr>
            </a:solidFill>
            <a:ln w="9525" cap="flat" cmpd="sng" algn="ctr">
              <a:noFill/>
              <a:prstDash val="solid"/>
              <a:round/>
              <a:headEnd type="none" w="med" len="med"/>
              <a:tailEnd type="none" w="med" len="med"/>
            </a:ln>
            <a:effectLst/>
          </p:spPr>
          <p:txBody>
            <a:bodyPr vert="horz" wrap="square" lIns="121920" tIns="60960" rIns="121920" bIns="60960" numCol="1" rtlCol="0" anchor="t" anchorCtr="0" compatLnSpc="1">
              <a:prstTxWarp prst="textNoShape">
                <a:avLst/>
              </a:prstTxWarp>
              <a:spAutoFit/>
            </a:bodyPr>
            <a:lstStyle/>
            <a:p>
              <a:pPr algn="ctr" eaLnBrk="0" hangingPunct="0"/>
              <a:endParaRPr lang="zh-CN" altLang="en-US" sz="1000">
                <a:solidFill>
                  <a:srgbClr val="FFFFFF"/>
                </a:solidFill>
                <a:latin typeface="微软雅黑" panose="020B0503020204020204" pitchFamily="34" charset="-122"/>
                <a:ea typeface="微软雅黑" panose="020B0503020204020204" pitchFamily="34" charset="-122"/>
              </a:endParaRPr>
            </a:p>
          </p:txBody>
        </p:sp>
        <p:sp>
          <p:nvSpPr>
            <p:cNvPr id="80" name="Rectangle 366">
              <a:extLst>
                <a:ext uri="{FF2B5EF4-FFF2-40B4-BE49-F238E27FC236}">
                  <a16:creationId xmlns:a16="http://schemas.microsoft.com/office/drawing/2014/main" id="{2195878E-5008-45A1-A468-8DAE8DD1181F}"/>
                </a:ext>
              </a:extLst>
            </p:cNvPr>
            <p:cNvSpPr>
              <a:spLocks noChangeArrowheads="1"/>
            </p:cNvSpPr>
            <p:nvPr/>
          </p:nvSpPr>
          <p:spPr bwMode="auto">
            <a:xfrm>
              <a:off x="2440214" y="4331960"/>
              <a:ext cx="428059" cy="264187"/>
            </a:xfrm>
            <a:prstGeom prst="rect">
              <a:avLst/>
            </a:prstGeom>
            <a:noFill/>
            <a:ln w="9525">
              <a:noFill/>
              <a:miter lim="800000"/>
              <a:headEnd/>
              <a:tailEnd/>
            </a:ln>
            <a:effectLst/>
            <a:extLst>
              <a:ext uri="{909E8E84-426E-40DD-AFC4-6F175D3DCCD1}">
                <a14:hiddenFill xmlns:a14="http://schemas.microsoft.com/office/drawing/2010/main">
                  <a:solidFill>
                    <a:srgbClr val="3366FF"/>
                  </a:solidFill>
                </a14:hiddenFill>
              </a:ex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要点</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13" name="AutoShape 352">
              <a:extLst>
                <a:ext uri="{FF2B5EF4-FFF2-40B4-BE49-F238E27FC236}">
                  <a16:creationId xmlns:a16="http://schemas.microsoft.com/office/drawing/2014/main" id="{290AA8F1-14E7-45D3-A073-0A14153AFC34}"/>
                </a:ext>
              </a:extLst>
            </p:cNvPr>
            <p:cNvSpPr>
              <a:spLocks noChangeArrowheads="1"/>
            </p:cNvSpPr>
            <p:nvPr/>
          </p:nvSpPr>
          <p:spPr bwMode="auto">
            <a:xfrm>
              <a:off x="721634" y="4029199"/>
              <a:ext cx="1532336" cy="243314"/>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pPr>
              <a:endParaRPr lang="zh-CN" altLang="zh-CN" b="1">
                <a:solidFill>
                  <a:srgbClr val="FFFF00"/>
                </a:solidFill>
                <a:latin typeface="微软雅黑" panose="020B0503020204020204" pitchFamily="34" charset="-122"/>
                <a:ea typeface="微软雅黑" panose="020B0503020204020204" pitchFamily="34" charset="-122"/>
              </a:endParaRPr>
            </a:p>
          </p:txBody>
        </p:sp>
        <p:pic>
          <p:nvPicPr>
            <p:cNvPr id="82" name="Picture 365" descr="sub">
              <a:extLst>
                <a:ext uri="{FF2B5EF4-FFF2-40B4-BE49-F238E27FC236}">
                  <a16:creationId xmlns:a16="http://schemas.microsoft.com/office/drawing/2014/main" id="{B9216FB6-D54E-420E-A51B-E62EE239D1C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4068606"/>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366">
              <a:extLst>
                <a:ext uri="{FF2B5EF4-FFF2-40B4-BE49-F238E27FC236}">
                  <a16:creationId xmlns:a16="http://schemas.microsoft.com/office/drawing/2014/main" id="{E7F5A461-97A2-4300-9A72-EE7EEC36393A}"/>
                </a:ext>
              </a:extLst>
            </p:cNvPr>
            <p:cNvSpPr>
              <a:spLocks noChangeArrowheads="1"/>
            </p:cNvSpPr>
            <p:nvPr/>
          </p:nvSpPr>
          <p:spPr bwMode="auto">
            <a:xfrm>
              <a:off x="977234" y="4038776"/>
              <a:ext cx="1070147" cy="231579"/>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spAutoFit/>
            </a:bodyPr>
            <a:lstStyle>
              <a:lvl1pPr>
                <a:defRPr kumimoji="1">
                  <a:solidFill>
                    <a:schemeClr val="tx1"/>
                  </a:solidFill>
                  <a:latin typeface="Gulim" pitchFamily="34" charset="-127"/>
                  <a:ea typeface="Gulim" pitchFamily="34" charset="-127"/>
                </a:defRPr>
              </a:lvl1pPr>
              <a:lvl2pPr>
                <a:defRPr kumimoji="1">
                  <a:solidFill>
                    <a:schemeClr val="tx1"/>
                  </a:solidFill>
                  <a:latin typeface="Gulim" pitchFamily="34" charset="-127"/>
                  <a:ea typeface="Gulim" pitchFamily="34" charset="-127"/>
                </a:defRPr>
              </a:lvl2pPr>
              <a:lvl3pPr>
                <a:defRPr kumimoji="1">
                  <a:solidFill>
                    <a:schemeClr val="tx1"/>
                  </a:solidFill>
                  <a:latin typeface="Gulim" pitchFamily="34" charset="-127"/>
                  <a:ea typeface="Gulim" pitchFamily="34" charset="-127"/>
                </a:defRPr>
              </a:lvl3pPr>
              <a:lvl4pPr>
                <a:defRPr kumimoji="1">
                  <a:solidFill>
                    <a:schemeClr val="tx1"/>
                  </a:solidFill>
                  <a:latin typeface="Gulim" pitchFamily="34" charset="-127"/>
                  <a:ea typeface="Gulim" pitchFamily="34" charset="-127"/>
                </a:defRPr>
              </a:lvl4pPr>
              <a:lvl5pPr>
                <a:defRPr kumimoji="1">
                  <a:solidFill>
                    <a:schemeClr val="tx1"/>
                  </a:solidFill>
                  <a:latin typeface="Gulim" pitchFamily="34" charset="-127"/>
                  <a:ea typeface="Gulim" pitchFamily="34" charset="-127"/>
                </a:defRPr>
              </a:lvl5pPr>
              <a:lvl6pPr marL="457200" fontAlgn="base" latinLnBrk="1">
                <a:spcBef>
                  <a:spcPct val="0"/>
                </a:spcBef>
                <a:spcAft>
                  <a:spcPct val="0"/>
                </a:spcAft>
                <a:defRPr kumimoji="1">
                  <a:solidFill>
                    <a:schemeClr val="tx1"/>
                  </a:solidFill>
                  <a:latin typeface="Gulim" pitchFamily="34" charset="-127"/>
                  <a:ea typeface="Gulim" pitchFamily="34" charset="-127"/>
                </a:defRPr>
              </a:lvl6pPr>
              <a:lvl7pPr marL="914400" fontAlgn="base" latinLnBrk="1">
                <a:spcBef>
                  <a:spcPct val="0"/>
                </a:spcBef>
                <a:spcAft>
                  <a:spcPct val="0"/>
                </a:spcAft>
                <a:defRPr kumimoji="1">
                  <a:solidFill>
                    <a:schemeClr val="tx1"/>
                  </a:solidFill>
                  <a:latin typeface="Gulim" pitchFamily="34" charset="-127"/>
                  <a:ea typeface="Gulim" pitchFamily="34" charset="-127"/>
                </a:defRPr>
              </a:lvl7pPr>
              <a:lvl8pPr marL="1371600" fontAlgn="base" latinLnBrk="1">
                <a:spcBef>
                  <a:spcPct val="0"/>
                </a:spcBef>
                <a:spcAft>
                  <a:spcPct val="0"/>
                </a:spcAft>
                <a:defRPr kumimoji="1">
                  <a:solidFill>
                    <a:schemeClr val="tx1"/>
                  </a:solidFill>
                  <a:latin typeface="Gulim" pitchFamily="34" charset="-127"/>
                  <a:ea typeface="Gulim" pitchFamily="34" charset="-127"/>
                </a:defRPr>
              </a:lvl8pPr>
              <a:lvl9pPr marL="1828800" fontAlgn="base" latinLnBrk="1">
                <a:spcBef>
                  <a:spcPct val="0"/>
                </a:spcBef>
                <a:spcAft>
                  <a:spcPct val="0"/>
                </a:spcAft>
                <a:defRPr kumimoji="1">
                  <a:solidFill>
                    <a:schemeClr val="tx1"/>
                  </a:solidFill>
                  <a:latin typeface="Gulim" pitchFamily="34" charset="-127"/>
                  <a:ea typeface="Gulim" pitchFamily="34" charset="-127"/>
                </a:defRPr>
              </a:lvl9pPr>
            </a:lstStyle>
            <a:p>
              <a:r>
                <a:rPr lang="zh-CN" altLang="en-US" sz="1600" dirty="0">
                  <a:solidFill>
                    <a:srgbClr val="000000"/>
                  </a:solidFill>
                  <a:latin typeface="微软雅黑" panose="020B0503020204020204" pitchFamily="34" charset="-122"/>
                  <a:ea typeface="微软雅黑" panose="020B0503020204020204" pitchFamily="34" charset="-122"/>
                </a:rPr>
                <a:t>数据完整性</a:t>
              </a:r>
              <a:endParaRPr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11" name="AutoShape 352">
              <a:extLst>
                <a:ext uri="{FF2B5EF4-FFF2-40B4-BE49-F238E27FC236}">
                  <a16:creationId xmlns:a16="http://schemas.microsoft.com/office/drawing/2014/main" id="{10552FD1-E978-418F-AB4B-B8181A486947}"/>
                </a:ext>
              </a:extLst>
            </p:cNvPr>
            <p:cNvSpPr>
              <a:spLocks noChangeArrowheads="1"/>
            </p:cNvSpPr>
            <p:nvPr/>
          </p:nvSpPr>
          <p:spPr bwMode="auto">
            <a:xfrm>
              <a:off x="735589" y="4307933"/>
              <a:ext cx="1518167" cy="243313"/>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pPr>
              <a:endParaRPr lang="zh-CN" altLang="zh-CN" b="1">
                <a:solidFill>
                  <a:srgbClr val="FFFF00"/>
                </a:solidFill>
                <a:latin typeface="微软雅黑" panose="020B0503020204020204" pitchFamily="34" charset="-122"/>
                <a:ea typeface="微软雅黑" panose="020B0503020204020204" pitchFamily="34" charset="-122"/>
              </a:endParaRPr>
            </a:p>
          </p:txBody>
        </p:sp>
        <p:pic>
          <p:nvPicPr>
            <p:cNvPr id="85" name="Picture 365" descr="sub">
              <a:extLst>
                <a:ext uri="{FF2B5EF4-FFF2-40B4-BE49-F238E27FC236}">
                  <a16:creationId xmlns:a16="http://schemas.microsoft.com/office/drawing/2014/main" id="{B9E54023-ECC6-450F-B6A2-6978DF88F4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4338636"/>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86" name="Rectangle 366">
              <a:extLst>
                <a:ext uri="{FF2B5EF4-FFF2-40B4-BE49-F238E27FC236}">
                  <a16:creationId xmlns:a16="http://schemas.microsoft.com/office/drawing/2014/main" id="{F5A10215-0037-4700-BC22-E6C4D3A37705}"/>
                </a:ext>
              </a:extLst>
            </p:cNvPr>
            <p:cNvSpPr>
              <a:spLocks noChangeArrowheads="1"/>
            </p:cNvSpPr>
            <p:nvPr/>
          </p:nvSpPr>
          <p:spPr bwMode="auto">
            <a:xfrm>
              <a:off x="968861" y="4306437"/>
              <a:ext cx="1070147" cy="264187"/>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数据保密性</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09" name="AutoShape 352">
              <a:extLst>
                <a:ext uri="{FF2B5EF4-FFF2-40B4-BE49-F238E27FC236}">
                  <a16:creationId xmlns:a16="http://schemas.microsoft.com/office/drawing/2014/main" id="{8211DA4B-10A1-4B32-93E3-90B1A69FCD71}"/>
                </a:ext>
              </a:extLst>
            </p:cNvPr>
            <p:cNvSpPr>
              <a:spLocks noChangeArrowheads="1"/>
            </p:cNvSpPr>
            <p:nvPr/>
          </p:nvSpPr>
          <p:spPr bwMode="auto">
            <a:xfrm>
              <a:off x="737954" y="4596122"/>
              <a:ext cx="1516015" cy="243313"/>
            </a:xfrm>
            <a:prstGeom prst="roundRect">
              <a:avLst>
                <a:gd name="adj" fmla="val 9028"/>
              </a:avLst>
            </a:prstGeom>
            <a:solidFill>
              <a:srgbClr val="00B0F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bg1"/>
                  </a:solidFill>
                  <a:round/>
                  <a:headEnd/>
                  <a:tailEnd/>
                </a14:hiddenLine>
              </a:ext>
            </a:extLst>
          </p:spPr>
          <p:txBody>
            <a:bodyPr wrap="none" anchor="ctr"/>
            <a:lstStyle/>
            <a:p>
              <a:pPr algn="ctr">
                <a:lnSpc>
                  <a:spcPct val="140000"/>
                </a:lnSpc>
                <a:buClr>
                  <a:srgbClr val="FFFFFF"/>
                </a:buClr>
              </a:pPr>
              <a:endParaRPr lang="zh-CN" altLang="zh-CN" b="1">
                <a:solidFill>
                  <a:srgbClr val="FFFF00"/>
                </a:solidFill>
                <a:latin typeface="微软雅黑" panose="020B0503020204020204" pitchFamily="34" charset="-122"/>
                <a:ea typeface="微软雅黑" panose="020B0503020204020204" pitchFamily="34" charset="-122"/>
              </a:endParaRPr>
            </a:p>
          </p:txBody>
        </p:sp>
        <p:pic>
          <p:nvPicPr>
            <p:cNvPr id="88" name="Picture 365" descr="sub">
              <a:extLst>
                <a:ext uri="{FF2B5EF4-FFF2-40B4-BE49-F238E27FC236}">
                  <a16:creationId xmlns:a16="http://schemas.microsoft.com/office/drawing/2014/main" id="{3AE45B01-E621-4BED-AFC7-6D0334C2090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5514" y="4620753"/>
              <a:ext cx="120464" cy="84981"/>
            </a:xfrm>
            <a:prstGeom prst="rect">
              <a:avLst/>
            </a:prstGeom>
            <a:noFill/>
            <a:extLst>
              <a:ext uri="{909E8E84-426E-40DD-AFC4-6F175D3DCCD1}">
                <a14:hiddenFill xmlns:a14="http://schemas.microsoft.com/office/drawing/2010/main">
                  <a:solidFill>
                    <a:srgbClr val="FFFFFF"/>
                  </a:solidFill>
                </a14:hiddenFill>
              </a:ext>
            </a:extLst>
          </p:spPr>
        </p:pic>
        <p:sp>
          <p:nvSpPr>
            <p:cNvPr id="89" name="Rectangle 366">
              <a:extLst>
                <a:ext uri="{FF2B5EF4-FFF2-40B4-BE49-F238E27FC236}">
                  <a16:creationId xmlns:a16="http://schemas.microsoft.com/office/drawing/2014/main" id="{65C87691-E330-4C28-8F67-F3FAF7D09BF4}"/>
                </a:ext>
              </a:extLst>
            </p:cNvPr>
            <p:cNvSpPr>
              <a:spLocks noChangeArrowheads="1"/>
            </p:cNvSpPr>
            <p:nvPr/>
          </p:nvSpPr>
          <p:spPr bwMode="auto">
            <a:xfrm>
              <a:off x="976064" y="4588554"/>
              <a:ext cx="1070147" cy="264187"/>
            </a:xfrm>
            <a:prstGeom prst="rect">
              <a:avLst/>
            </a:prstGeom>
            <a:noFill/>
            <a:ln>
              <a:noFill/>
            </a:ln>
            <a:effectLst>
              <a:outerShdw dist="28398" sx="1000" sy="1000" algn="ctr" rotWithShape="0">
                <a:schemeClr val="tx1"/>
              </a:outerShdw>
            </a:effectLst>
            <a:extLst>
              <a:ext uri="{909E8E84-426E-40DD-AFC4-6F175D3DCCD1}">
                <a14:hiddenFill xmlns:a14="http://schemas.microsoft.com/office/drawing/2010/main">
                  <a:solidFill>
                    <a:srgbClr val="3366FF"/>
                  </a:solidFill>
                </a14:hiddenFill>
              </a:ext>
              <a:ext uri="{91240B29-F687-4F45-9708-019B960494DF}">
                <a14:hiddenLine xmlns:a14="http://schemas.microsoft.com/office/drawing/2010/main" w="9525">
                  <a:solidFill>
                    <a:schemeClr val="tx1"/>
                  </a:solidFill>
                  <a:miter lim="800000"/>
                  <a:headEnd/>
                  <a:tailEnd/>
                </a14:hiddenLine>
              </a:ext>
            </a:extLst>
          </p:spPr>
          <p:txBody>
            <a:bodyPr wrap="none" lIns="0" tIns="0" rIns="0" bIns="0">
              <a:sp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备份和回复</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grpSp>
          <p:nvGrpSpPr>
            <p:cNvPr id="90" name="Group 351">
              <a:extLst>
                <a:ext uri="{FF2B5EF4-FFF2-40B4-BE49-F238E27FC236}">
                  <a16:creationId xmlns:a16="http://schemas.microsoft.com/office/drawing/2014/main" id="{A0AD6564-5417-4751-B450-571A50B94425}"/>
                </a:ext>
              </a:extLst>
            </p:cNvPr>
            <p:cNvGrpSpPr>
              <a:grpSpLocks/>
            </p:cNvGrpSpPr>
            <p:nvPr/>
          </p:nvGrpSpPr>
          <p:grpSpPr bwMode="auto">
            <a:xfrm>
              <a:off x="3331714" y="3998371"/>
              <a:ext cx="5432363" cy="243313"/>
              <a:chOff x="881" y="1482"/>
              <a:chExt cx="3904" cy="996"/>
            </a:xfrm>
            <a:solidFill>
              <a:schemeClr val="accent3">
                <a:lumMod val="20000"/>
                <a:lumOff val="80000"/>
              </a:schemeClr>
            </a:solidFill>
          </p:grpSpPr>
          <p:sp>
            <p:nvSpPr>
              <p:cNvPr id="107" name="AutoShape 352">
                <a:extLst>
                  <a:ext uri="{FF2B5EF4-FFF2-40B4-BE49-F238E27FC236}">
                    <a16:creationId xmlns:a16="http://schemas.microsoft.com/office/drawing/2014/main" id="{26288AA5-289C-450B-A8D8-C28CEE32FFD1}"/>
                  </a:ext>
                </a:extLst>
              </p:cNvPr>
              <p:cNvSpPr>
                <a:spLocks noChangeArrowheads="1"/>
              </p:cNvSpPr>
              <p:nvPr/>
            </p:nvSpPr>
            <p:spPr bwMode="auto">
              <a:xfrm>
                <a:off x="881" y="1482"/>
                <a:ext cx="3904"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sp>
            <p:nvSpPr>
              <p:cNvPr id="108" name="AutoShape 353">
                <a:extLst>
                  <a:ext uri="{FF2B5EF4-FFF2-40B4-BE49-F238E27FC236}">
                    <a16:creationId xmlns:a16="http://schemas.microsoft.com/office/drawing/2014/main" id="{6E53442A-54A7-44C7-9E1D-A570DC53E210}"/>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91" name="Picture 365" descr="sub">
              <a:extLst>
                <a:ext uri="{FF2B5EF4-FFF2-40B4-BE49-F238E27FC236}">
                  <a16:creationId xmlns:a16="http://schemas.microsoft.com/office/drawing/2014/main" id="{29F3BA25-B3BD-4D05-834F-9901FF541D4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424" y="4068606"/>
              <a:ext cx="120464" cy="84981"/>
            </a:xfrm>
            <a:prstGeom prst="rect">
              <a:avLst/>
            </a:prstGeom>
            <a:solidFill>
              <a:schemeClr val="accent3">
                <a:lumMod val="20000"/>
                <a:lumOff val="80000"/>
              </a:schemeClr>
            </a:solidFill>
            <a:extLst/>
          </p:spPr>
        </p:pic>
        <p:sp>
          <p:nvSpPr>
            <p:cNvPr id="92" name="Rectangle 366">
              <a:extLst>
                <a:ext uri="{FF2B5EF4-FFF2-40B4-BE49-F238E27FC236}">
                  <a16:creationId xmlns:a16="http://schemas.microsoft.com/office/drawing/2014/main" id="{DE70D4E3-B8EB-4F32-B42F-253279F53165}"/>
                </a:ext>
              </a:extLst>
            </p:cNvPr>
            <p:cNvSpPr>
              <a:spLocks noChangeArrowheads="1"/>
            </p:cNvSpPr>
            <p:nvPr/>
          </p:nvSpPr>
          <p:spPr bwMode="auto">
            <a:xfrm>
              <a:off x="3606485" y="4003751"/>
              <a:ext cx="1070147" cy="231579"/>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noAutofit/>
            </a:bodyPr>
            <a:lstStyle>
              <a:lvl1pPr>
                <a:defRPr kumimoji="1">
                  <a:solidFill>
                    <a:schemeClr val="tx1"/>
                  </a:solidFill>
                  <a:latin typeface="Gulim" pitchFamily="34" charset="-127"/>
                  <a:ea typeface="Gulim" pitchFamily="34" charset="-127"/>
                </a:defRPr>
              </a:lvl1pPr>
              <a:lvl2pPr>
                <a:defRPr kumimoji="1">
                  <a:solidFill>
                    <a:schemeClr val="tx1"/>
                  </a:solidFill>
                  <a:latin typeface="Gulim" pitchFamily="34" charset="-127"/>
                  <a:ea typeface="Gulim" pitchFamily="34" charset="-127"/>
                </a:defRPr>
              </a:lvl2pPr>
              <a:lvl3pPr>
                <a:defRPr kumimoji="1">
                  <a:solidFill>
                    <a:schemeClr val="tx1"/>
                  </a:solidFill>
                  <a:latin typeface="Gulim" pitchFamily="34" charset="-127"/>
                  <a:ea typeface="Gulim" pitchFamily="34" charset="-127"/>
                </a:defRPr>
              </a:lvl3pPr>
              <a:lvl4pPr>
                <a:defRPr kumimoji="1">
                  <a:solidFill>
                    <a:schemeClr val="tx1"/>
                  </a:solidFill>
                  <a:latin typeface="Gulim" pitchFamily="34" charset="-127"/>
                  <a:ea typeface="Gulim" pitchFamily="34" charset="-127"/>
                </a:defRPr>
              </a:lvl4pPr>
              <a:lvl5pPr>
                <a:defRPr kumimoji="1">
                  <a:solidFill>
                    <a:schemeClr val="tx1"/>
                  </a:solidFill>
                  <a:latin typeface="Gulim" pitchFamily="34" charset="-127"/>
                  <a:ea typeface="Gulim" pitchFamily="34" charset="-127"/>
                </a:defRPr>
              </a:lvl5pPr>
              <a:lvl6pPr marL="457200" fontAlgn="base" latinLnBrk="1">
                <a:spcBef>
                  <a:spcPct val="0"/>
                </a:spcBef>
                <a:spcAft>
                  <a:spcPct val="0"/>
                </a:spcAft>
                <a:defRPr kumimoji="1">
                  <a:solidFill>
                    <a:schemeClr val="tx1"/>
                  </a:solidFill>
                  <a:latin typeface="Gulim" pitchFamily="34" charset="-127"/>
                  <a:ea typeface="Gulim" pitchFamily="34" charset="-127"/>
                </a:defRPr>
              </a:lvl6pPr>
              <a:lvl7pPr marL="914400" fontAlgn="base" latinLnBrk="1">
                <a:spcBef>
                  <a:spcPct val="0"/>
                </a:spcBef>
                <a:spcAft>
                  <a:spcPct val="0"/>
                </a:spcAft>
                <a:defRPr kumimoji="1">
                  <a:solidFill>
                    <a:schemeClr val="tx1"/>
                  </a:solidFill>
                  <a:latin typeface="Gulim" pitchFamily="34" charset="-127"/>
                  <a:ea typeface="Gulim" pitchFamily="34" charset="-127"/>
                </a:defRPr>
              </a:lvl7pPr>
              <a:lvl8pPr marL="1371600" fontAlgn="base" latinLnBrk="1">
                <a:spcBef>
                  <a:spcPct val="0"/>
                </a:spcBef>
                <a:spcAft>
                  <a:spcPct val="0"/>
                </a:spcAft>
                <a:defRPr kumimoji="1">
                  <a:solidFill>
                    <a:schemeClr val="tx1"/>
                  </a:solidFill>
                  <a:latin typeface="Gulim" pitchFamily="34" charset="-127"/>
                  <a:ea typeface="Gulim" pitchFamily="34" charset="-127"/>
                </a:defRPr>
              </a:lvl8pPr>
              <a:lvl9pPr marL="1828800" fontAlgn="base" latinLnBrk="1">
                <a:spcBef>
                  <a:spcPct val="0"/>
                </a:spcBef>
                <a:spcAft>
                  <a:spcPct val="0"/>
                </a:spcAft>
                <a:defRPr kumimoji="1">
                  <a:solidFill>
                    <a:schemeClr val="tx1"/>
                  </a:solidFill>
                  <a:latin typeface="Gulim" pitchFamily="34" charset="-127"/>
                  <a:ea typeface="Gulim" pitchFamily="34" charset="-127"/>
                </a:defRPr>
              </a:lvl9pPr>
            </a:lstStyle>
            <a:p>
              <a:r>
                <a:rPr lang="zh-CN" altLang="en-US" sz="1600" dirty="0">
                  <a:solidFill>
                    <a:srgbClr val="000000"/>
                  </a:solidFill>
                  <a:latin typeface="微软雅黑" panose="020B0503020204020204" pitchFamily="34" charset="-122"/>
                  <a:ea typeface="微软雅黑" panose="020B0503020204020204" pitchFamily="34" charset="-122"/>
                </a:rPr>
                <a:t>数据完整性</a:t>
              </a:r>
              <a:endParaRPr lang="en-US" altLang="ko-KR" sz="1600" dirty="0">
                <a:solidFill>
                  <a:srgbClr val="000000"/>
                </a:solidFill>
                <a:latin typeface="微软雅黑" panose="020B0503020204020204" pitchFamily="34" charset="-122"/>
                <a:ea typeface="微软雅黑" panose="020B0503020204020204" pitchFamily="34" charset="-122"/>
              </a:endParaRPr>
            </a:p>
          </p:txBody>
        </p:sp>
        <p:grpSp>
          <p:nvGrpSpPr>
            <p:cNvPr id="93" name="Group 351">
              <a:extLst>
                <a:ext uri="{FF2B5EF4-FFF2-40B4-BE49-F238E27FC236}">
                  <a16:creationId xmlns:a16="http://schemas.microsoft.com/office/drawing/2014/main" id="{44B61163-C46F-49A5-AADB-4E178012E35E}"/>
                </a:ext>
              </a:extLst>
            </p:cNvPr>
            <p:cNvGrpSpPr>
              <a:grpSpLocks/>
            </p:cNvGrpSpPr>
            <p:nvPr/>
          </p:nvGrpSpPr>
          <p:grpSpPr bwMode="auto">
            <a:xfrm>
              <a:off x="3331790" y="4268401"/>
              <a:ext cx="5416675" cy="243313"/>
              <a:chOff x="881" y="1482"/>
              <a:chExt cx="3904" cy="996"/>
            </a:xfrm>
            <a:solidFill>
              <a:schemeClr val="accent3">
                <a:lumMod val="20000"/>
                <a:lumOff val="80000"/>
              </a:schemeClr>
            </a:solidFill>
          </p:grpSpPr>
          <p:sp>
            <p:nvSpPr>
              <p:cNvPr id="105" name="AutoShape 352">
                <a:extLst>
                  <a:ext uri="{FF2B5EF4-FFF2-40B4-BE49-F238E27FC236}">
                    <a16:creationId xmlns:a16="http://schemas.microsoft.com/office/drawing/2014/main" id="{7707A7B2-8591-4802-B923-5093895F22D9}"/>
                  </a:ext>
                </a:extLst>
              </p:cNvPr>
              <p:cNvSpPr>
                <a:spLocks noChangeArrowheads="1"/>
              </p:cNvSpPr>
              <p:nvPr/>
            </p:nvSpPr>
            <p:spPr bwMode="auto">
              <a:xfrm>
                <a:off x="881" y="1482"/>
                <a:ext cx="3904"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sp>
            <p:nvSpPr>
              <p:cNvPr id="106" name="AutoShape 353">
                <a:extLst>
                  <a:ext uri="{FF2B5EF4-FFF2-40B4-BE49-F238E27FC236}">
                    <a16:creationId xmlns:a16="http://schemas.microsoft.com/office/drawing/2014/main" id="{3A480F10-472A-4F71-8FF0-2A629417D8EC}"/>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94" name="Picture 365" descr="sub">
              <a:extLst>
                <a:ext uri="{FF2B5EF4-FFF2-40B4-BE49-F238E27FC236}">
                  <a16:creationId xmlns:a16="http://schemas.microsoft.com/office/drawing/2014/main" id="{25CCD511-B96F-4E76-BE15-4B0992CCC57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424" y="4338636"/>
              <a:ext cx="120464" cy="84981"/>
            </a:xfrm>
            <a:prstGeom prst="rect">
              <a:avLst/>
            </a:prstGeom>
            <a:solidFill>
              <a:schemeClr val="accent3">
                <a:lumMod val="20000"/>
                <a:lumOff val="80000"/>
              </a:schemeClr>
            </a:solidFill>
            <a:extLst/>
          </p:spPr>
        </p:pic>
        <p:sp>
          <p:nvSpPr>
            <p:cNvPr id="95" name="Rectangle 366">
              <a:extLst>
                <a:ext uri="{FF2B5EF4-FFF2-40B4-BE49-F238E27FC236}">
                  <a16:creationId xmlns:a16="http://schemas.microsoft.com/office/drawing/2014/main" id="{B92A9FD9-2ECC-4B61-8539-BCC20E7CB679}"/>
                </a:ext>
              </a:extLst>
            </p:cNvPr>
            <p:cNvSpPr>
              <a:spLocks noChangeArrowheads="1"/>
            </p:cNvSpPr>
            <p:nvPr/>
          </p:nvSpPr>
          <p:spPr bwMode="auto">
            <a:xfrm>
              <a:off x="3606485" y="4274244"/>
              <a:ext cx="1070147" cy="237470"/>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no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数据保密性</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grpSp>
          <p:nvGrpSpPr>
            <p:cNvPr id="96" name="Group 351">
              <a:extLst>
                <a:ext uri="{FF2B5EF4-FFF2-40B4-BE49-F238E27FC236}">
                  <a16:creationId xmlns:a16="http://schemas.microsoft.com/office/drawing/2014/main" id="{8134D6BE-27BF-4B9B-9E67-86295DB8D2F4}"/>
                </a:ext>
              </a:extLst>
            </p:cNvPr>
            <p:cNvGrpSpPr>
              <a:grpSpLocks/>
            </p:cNvGrpSpPr>
            <p:nvPr/>
          </p:nvGrpSpPr>
          <p:grpSpPr bwMode="auto">
            <a:xfrm>
              <a:off x="3331790" y="4538431"/>
              <a:ext cx="5416675" cy="243313"/>
              <a:chOff x="881" y="1482"/>
              <a:chExt cx="3904" cy="996"/>
            </a:xfrm>
            <a:solidFill>
              <a:schemeClr val="accent3">
                <a:lumMod val="20000"/>
                <a:lumOff val="80000"/>
              </a:schemeClr>
            </a:solidFill>
          </p:grpSpPr>
          <p:sp>
            <p:nvSpPr>
              <p:cNvPr id="103" name="AutoShape 352">
                <a:extLst>
                  <a:ext uri="{FF2B5EF4-FFF2-40B4-BE49-F238E27FC236}">
                    <a16:creationId xmlns:a16="http://schemas.microsoft.com/office/drawing/2014/main" id="{5665D33F-D905-4681-B734-4895B4D08E94}"/>
                  </a:ext>
                </a:extLst>
              </p:cNvPr>
              <p:cNvSpPr>
                <a:spLocks noChangeArrowheads="1"/>
              </p:cNvSpPr>
              <p:nvPr/>
            </p:nvSpPr>
            <p:spPr bwMode="auto">
              <a:xfrm>
                <a:off x="881" y="1482"/>
                <a:ext cx="3904" cy="996"/>
              </a:xfrm>
              <a:prstGeom prst="roundRect">
                <a:avLst>
                  <a:gd name="adj" fmla="val 9028"/>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sp>
            <p:nvSpPr>
              <p:cNvPr id="104" name="AutoShape 353">
                <a:extLst>
                  <a:ext uri="{FF2B5EF4-FFF2-40B4-BE49-F238E27FC236}">
                    <a16:creationId xmlns:a16="http://schemas.microsoft.com/office/drawing/2014/main" id="{B7640929-1DCE-40FC-BE11-B9F5092B4059}"/>
                  </a:ext>
                </a:extLst>
              </p:cNvPr>
              <p:cNvSpPr>
                <a:spLocks noChangeArrowheads="1"/>
              </p:cNvSpPr>
              <p:nvPr/>
            </p:nvSpPr>
            <p:spPr bwMode="auto">
              <a:xfrm>
                <a:off x="912" y="1490"/>
                <a:ext cx="3855" cy="462"/>
              </a:xfrm>
              <a:prstGeom prst="roundRect">
                <a:avLst>
                  <a:gd name="adj" fmla="val 13880"/>
                </a:avLst>
              </a:prstGeom>
              <a:grpFill/>
              <a:ln>
                <a:noFill/>
              </a:ln>
              <a:effectLst/>
              <a:extLst>
                <a:ext uri="{91240B29-F687-4F45-9708-019B960494DF}">
                  <a14:hiddenLine xmlns:a14="http://schemas.microsoft.com/office/drawing/2010/main" w="9525">
                    <a:solidFill>
                      <a:schemeClr val="bg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lnSpc>
                    <a:spcPct val="140000"/>
                  </a:lnSpc>
                  <a:buClr>
                    <a:srgbClr val="FFFFFF"/>
                  </a:buClr>
                  <a:buFont typeface="Wingdings" pitchFamily="2" charset="2"/>
                  <a:buNone/>
                </a:pPr>
                <a:endParaRPr lang="zh-CN" altLang="zh-CN" b="1">
                  <a:solidFill>
                    <a:srgbClr val="FFFF00"/>
                  </a:solidFill>
                  <a:latin typeface="微软雅黑" panose="020B0503020204020204" pitchFamily="34" charset="-122"/>
                  <a:ea typeface="微软雅黑" panose="020B0503020204020204" pitchFamily="34" charset="-122"/>
                </a:endParaRPr>
              </a:p>
            </p:txBody>
          </p:sp>
        </p:grpSp>
        <p:pic>
          <p:nvPicPr>
            <p:cNvPr id="97" name="Picture 365" descr="sub">
              <a:extLst>
                <a:ext uri="{FF2B5EF4-FFF2-40B4-BE49-F238E27FC236}">
                  <a16:creationId xmlns:a16="http://schemas.microsoft.com/office/drawing/2014/main" id="{ECA126DC-8E8B-4E55-BCC6-2D2B689C8F0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43424" y="4620753"/>
              <a:ext cx="120464" cy="84981"/>
            </a:xfrm>
            <a:prstGeom prst="rect">
              <a:avLst/>
            </a:prstGeom>
            <a:solidFill>
              <a:schemeClr val="accent3">
                <a:lumMod val="20000"/>
                <a:lumOff val="80000"/>
              </a:schemeClr>
            </a:solidFill>
            <a:extLst/>
          </p:spPr>
        </p:pic>
        <p:sp>
          <p:nvSpPr>
            <p:cNvPr id="98" name="Rectangle 366">
              <a:extLst>
                <a:ext uri="{FF2B5EF4-FFF2-40B4-BE49-F238E27FC236}">
                  <a16:creationId xmlns:a16="http://schemas.microsoft.com/office/drawing/2014/main" id="{6446D167-2C48-46B8-BC8D-27104BD402BE}"/>
                </a:ext>
              </a:extLst>
            </p:cNvPr>
            <p:cNvSpPr>
              <a:spLocks noChangeArrowheads="1"/>
            </p:cNvSpPr>
            <p:nvPr/>
          </p:nvSpPr>
          <p:spPr bwMode="auto">
            <a:xfrm>
              <a:off x="3609065" y="4546929"/>
              <a:ext cx="1070147" cy="234143"/>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no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备份和恢复</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99" name="Rectangle 366">
              <a:extLst>
                <a:ext uri="{FF2B5EF4-FFF2-40B4-BE49-F238E27FC236}">
                  <a16:creationId xmlns:a16="http://schemas.microsoft.com/office/drawing/2014/main" id="{A157D744-35E4-42B8-BE2E-BF66E3405399}"/>
                </a:ext>
              </a:extLst>
            </p:cNvPr>
            <p:cNvSpPr>
              <a:spLocks noChangeArrowheads="1"/>
            </p:cNvSpPr>
            <p:nvPr/>
          </p:nvSpPr>
          <p:spPr bwMode="auto">
            <a:xfrm>
              <a:off x="5107775" y="4003265"/>
              <a:ext cx="3424470" cy="243313"/>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no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数据存储、传输，完整性检测和恢复</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00" name="Rectangle 366">
              <a:extLst>
                <a:ext uri="{FF2B5EF4-FFF2-40B4-BE49-F238E27FC236}">
                  <a16:creationId xmlns:a16="http://schemas.microsoft.com/office/drawing/2014/main" id="{9584E8B4-56FB-4AD5-86C5-0B31E61E9BA0}"/>
                </a:ext>
              </a:extLst>
            </p:cNvPr>
            <p:cNvSpPr>
              <a:spLocks noChangeArrowheads="1"/>
            </p:cNvSpPr>
            <p:nvPr/>
          </p:nvSpPr>
          <p:spPr bwMode="auto">
            <a:xfrm>
              <a:off x="5379953" y="4278361"/>
              <a:ext cx="2568353" cy="233352"/>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no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数据存储、传输，加密保护</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sp>
          <p:nvSpPr>
            <p:cNvPr id="101" name="Rectangle 366">
              <a:extLst>
                <a:ext uri="{FF2B5EF4-FFF2-40B4-BE49-F238E27FC236}">
                  <a16:creationId xmlns:a16="http://schemas.microsoft.com/office/drawing/2014/main" id="{37903651-53C9-46F5-80E8-8095E8559CDF}"/>
                </a:ext>
              </a:extLst>
            </p:cNvPr>
            <p:cNvSpPr>
              <a:spLocks noChangeArrowheads="1"/>
            </p:cNvSpPr>
            <p:nvPr/>
          </p:nvSpPr>
          <p:spPr bwMode="auto">
            <a:xfrm>
              <a:off x="5885630" y="4534908"/>
              <a:ext cx="1070147" cy="243313"/>
            </a:xfrm>
            <a:prstGeom prst="rect">
              <a:avLst/>
            </a:prstGeom>
            <a:solidFill>
              <a:schemeClr val="accent3">
                <a:lumMod val="20000"/>
                <a:lumOff val="80000"/>
              </a:schemeClr>
            </a:solidFill>
            <a:ln>
              <a:noFill/>
            </a:ln>
            <a:effectLst>
              <a:outerShdw dist="28398" sx="1000" sy="1000" algn="ctr" rotWithShape="0">
                <a:schemeClr val="tx1"/>
              </a:outerShdw>
            </a:effectLst>
            <a:extLst/>
          </p:spPr>
          <p:txBody>
            <a:bodyPr wrap="none" lIns="0" tIns="0" rIns="0" bIns="0">
              <a:noAutofit/>
            </a:bodyPr>
            <a:lstStyle/>
            <a:p>
              <a:r>
                <a:rPr kumimoji="1" lang="zh-CN" altLang="en-US" sz="1600" dirty="0">
                  <a:solidFill>
                    <a:srgbClr val="000000"/>
                  </a:solidFill>
                  <a:latin typeface="微软雅黑" panose="020B0503020204020204" pitchFamily="34" charset="-122"/>
                  <a:ea typeface="微软雅黑" panose="020B0503020204020204" pitchFamily="34" charset="-122"/>
                </a:rPr>
                <a:t>冗余、备份</a:t>
              </a:r>
              <a:endParaRPr kumimoji="1" lang="en-US" altLang="ko-KR" sz="1600" dirty="0">
                <a:solidFill>
                  <a:srgbClr val="000000"/>
                </a:solidFill>
                <a:latin typeface="微软雅黑" panose="020B0503020204020204" pitchFamily="34" charset="-122"/>
                <a:ea typeface="微软雅黑" panose="020B0503020204020204" pitchFamily="34" charset="-122"/>
              </a:endParaRPr>
            </a:p>
          </p:txBody>
        </p:sp>
        <p:cxnSp>
          <p:nvCxnSpPr>
            <p:cNvPr id="102" name="直接连接符 101">
              <a:extLst>
                <a:ext uri="{FF2B5EF4-FFF2-40B4-BE49-F238E27FC236}">
                  <a16:creationId xmlns:a16="http://schemas.microsoft.com/office/drawing/2014/main" id="{EEDBF55B-1EF7-4A7A-85CE-A7F04B791C02}"/>
                </a:ext>
              </a:extLst>
            </p:cNvPr>
            <p:cNvCxnSpPr/>
            <p:nvPr/>
          </p:nvCxnSpPr>
          <p:spPr>
            <a:xfrm>
              <a:off x="739867" y="3579862"/>
              <a:ext cx="8024210" cy="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58502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应用安全解读（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1</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panose="020B0503020204020204" pitchFamily="34" charset="-122"/>
              <a:ea typeface="微软雅黑" panose="020B0503020204020204" pitchFamily="34" charset="-122"/>
              <a:cs typeface="微软雅黑"/>
            </a:endParaRPr>
          </a:p>
        </p:txBody>
      </p:sp>
      <p:grpSp>
        <p:nvGrpSpPr>
          <p:cNvPr id="3" name="组合 2">
            <a:extLst>
              <a:ext uri="{FF2B5EF4-FFF2-40B4-BE49-F238E27FC236}">
                <a16:creationId xmlns:a16="http://schemas.microsoft.com/office/drawing/2014/main" id="{C296D8D5-DF9B-46B1-896A-255C3B4E07CF}"/>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4" name="AutoShape 3">
              <a:extLst>
                <a:ext uri="{FF2B5EF4-FFF2-40B4-BE49-F238E27FC236}">
                  <a16:creationId xmlns:a16="http://schemas.microsoft.com/office/drawing/2014/main" id="{360C61E7-1247-475D-96D2-D9CC98CFEA74}"/>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
              <a:extLst>
                <a:ext uri="{FF2B5EF4-FFF2-40B4-BE49-F238E27FC236}">
                  <a16:creationId xmlns:a16="http://schemas.microsoft.com/office/drawing/2014/main" id="{C2E9C49D-E6AA-4B7D-95F4-5B7488FA0DC9}"/>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594172B4-6B82-4C28-9434-5CEACE8D21A0}"/>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684305CA-6BA8-4A9D-A1A0-15ACF665713A}"/>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8178D944-602E-4BAD-9949-9D0C22330AFD}"/>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1880776A-699C-48BF-836C-A385E2DC62D8}"/>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38C38A68-DDE0-4E9F-A727-AEA63EC23214}"/>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Rectangle 11">
              <a:extLst>
                <a:ext uri="{FF2B5EF4-FFF2-40B4-BE49-F238E27FC236}">
                  <a16:creationId xmlns:a16="http://schemas.microsoft.com/office/drawing/2014/main" id="{65161C46-6163-44E6-A705-2D4AB728618C}"/>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12">
              <a:extLst>
                <a:ext uri="{FF2B5EF4-FFF2-40B4-BE49-F238E27FC236}">
                  <a16:creationId xmlns:a16="http://schemas.microsoft.com/office/drawing/2014/main" id="{30802875-ACB1-4776-A9B0-4A356135850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13" name="表格 12">
            <a:extLst>
              <a:ext uri="{FF2B5EF4-FFF2-40B4-BE49-F238E27FC236}">
                <a16:creationId xmlns:a16="http://schemas.microsoft.com/office/drawing/2014/main" id="{9B5983CB-F27B-483F-A901-5FEF1A873470}"/>
              </a:ext>
            </a:extLst>
          </p:cNvPr>
          <p:cNvGraphicFramePr>
            <a:graphicFrameLocks noGrp="1"/>
          </p:cNvGraphicFramePr>
          <p:nvPr>
            <p:extLst>
              <p:ext uri="{D42A27DB-BD31-4B8C-83A1-F6EECF244321}">
                <p14:modId xmlns:p14="http://schemas.microsoft.com/office/powerpoint/2010/main" val="3190919803"/>
              </p:ext>
            </p:extLst>
          </p:nvPr>
        </p:nvGraphicFramePr>
        <p:xfrm>
          <a:off x="248387" y="776241"/>
          <a:ext cx="7224975" cy="3935459"/>
        </p:xfrm>
        <a:graphic>
          <a:graphicData uri="http://schemas.openxmlformats.org/drawingml/2006/table">
            <a:tbl>
              <a:tblPr>
                <a:tableStyleId>{3C2FFA5D-87B4-456A-9821-1D502468CF0F}</a:tableStyleId>
              </a:tblPr>
              <a:tblGrid>
                <a:gridCol w="704475">
                  <a:extLst>
                    <a:ext uri="{9D8B030D-6E8A-4147-A177-3AD203B41FA5}">
                      <a16:colId xmlns:a16="http://schemas.microsoft.com/office/drawing/2014/main" val="20000"/>
                    </a:ext>
                  </a:extLst>
                </a:gridCol>
                <a:gridCol w="647338">
                  <a:extLst>
                    <a:ext uri="{9D8B030D-6E8A-4147-A177-3AD203B41FA5}">
                      <a16:colId xmlns:a16="http://schemas.microsoft.com/office/drawing/2014/main" val="20001"/>
                    </a:ext>
                  </a:extLst>
                </a:gridCol>
                <a:gridCol w="2764232">
                  <a:extLst>
                    <a:ext uri="{9D8B030D-6E8A-4147-A177-3AD203B41FA5}">
                      <a16:colId xmlns:a16="http://schemas.microsoft.com/office/drawing/2014/main" val="20002"/>
                    </a:ext>
                  </a:extLst>
                </a:gridCol>
                <a:gridCol w="2019927">
                  <a:extLst>
                    <a:ext uri="{9D8B030D-6E8A-4147-A177-3AD203B41FA5}">
                      <a16:colId xmlns:a16="http://schemas.microsoft.com/office/drawing/2014/main" val="20003"/>
                    </a:ext>
                  </a:extLst>
                </a:gridCol>
                <a:gridCol w="1089003">
                  <a:extLst>
                    <a:ext uri="{9D8B030D-6E8A-4147-A177-3AD203B41FA5}">
                      <a16:colId xmlns:a16="http://schemas.microsoft.com/office/drawing/2014/main" val="20004"/>
                    </a:ext>
                  </a:extLst>
                </a:gridCol>
              </a:tblGrid>
              <a:tr h="432009">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701278">
                <a:tc rowSpan="5">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应用安全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5">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身份鉴别（</a:t>
                      </a:r>
                      <a:r>
                        <a:rPr lang="en-US" altLang="zh-CN" sz="1200" u="none" strike="noStrike" dirty="0">
                          <a:effectLst/>
                          <a:latin typeface="微软雅黑" panose="020B0503020204020204" pitchFamily="34" charset="-122"/>
                          <a:ea typeface="微软雅黑" panose="020B0503020204020204" pitchFamily="34" charset="-122"/>
                        </a:rPr>
                        <a:t>S3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应提供专用的登录控制模块对登录用户进行身份标识和鉴别；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应用系统自身保障</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外部认证系统</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1"/>
                  </a:ext>
                </a:extLst>
              </a:tr>
              <a:tr h="708362">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b)  </a:t>
                      </a:r>
                      <a:r>
                        <a:rPr lang="zh-CN" altLang="en-US" sz="1200" u="none" strike="noStrike">
                          <a:effectLst/>
                          <a:latin typeface="微软雅黑" panose="020B0503020204020204" pitchFamily="34" charset="-122"/>
                          <a:ea typeface="微软雅黑" panose="020B0503020204020204" pitchFamily="34" charset="-122"/>
                        </a:rPr>
                        <a:t>应对同一用户采用两种或两种以上组合的鉴别技术实现用户身份鉴别；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双因素认证，例如：静态密码</a:t>
                      </a:r>
                      <a:r>
                        <a:rPr lang="en-US" altLang="zh-CN" sz="1200" u="none" strike="noStrike">
                          <a:effectLst/>
                          <a:latin typeface="微软雅黑" panose="020B0503020204020204" pitchFamily="34" charset="-122"/>
                          <a:ea typeface="微软雅黑" panose="020B0503020204020204" pitchFamily="34" charset="-122"/>
                        </a:rPr>
                        <a:t>+</a:t>
                      </a:r>
                      <a:r>
                        <a:rPr lang="zh-CN" altLang="en-US" sz="1200" u="none" strike="noStrike">
                          <a:effectLst/>
                          <a:latin typeface="微软雅黑" panose="020B0503020204020204" pitchFamily="34" charset="-122"/>
                          <a:ea typeface="微软雅黑" panose="020B0503020204020204" pitchFamily="34" charset="-122"/>
                        </a:rPr>
                        <a:t>动态口令</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外部认证系统</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2"/>
                  </a:ext>
                </a:extLst>
              </a:tr>
              <a:tr h="726802">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c)  </a:t>
                      </a:r>
                      <a:r>
                        <a:rPr lang="zh-CN" altLang="en-US" sz="1200" u="none" strike="noStrike">
                          <a:effectLst/>
                          <a:latin typeface="微软雅黑" panose="020B0503020204020204" pitchFamily="34" charset="-122"/>
                          <a:ea typeface="微软雅黑" panose="020B0503020204020204" pitchFamily="34" charset="-122"/>
                        </a:rPr>
                        <a:t>应提供用户身份标识唯一和鉴别信息复杂度检查功能，保证应用系统中不存在重复用户身份标识，身份鉴别信息不易被冒用；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不存在共享账号</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应用配置</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3"/>
                  </a:ext>
                </a:extLst>
              </a:tr>
              <a:tr h="611720">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d)  </a:t>
                      </a:r>
                      <a:r>
                        <a:rPr lang="zh-CN" altLang="en-US" sz="1200" u="none" strike="noStrike" dirty="0">
                          <a:effectLst/>
                          <a:latin typeface="微软雅黑" panose="020B0503020204020204" pitchFamily="34" charset="-122"/>
                          <a:ea typeface="微软雅黑" panose="020B0503020204020204" pitchFamily="34" charset="-122"/>
                        </a:rPr>
                        <a:t>应提供登录失败处理功能，可采取结束会话、限制非法登录次数和自动退出等措施；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应用设置</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应用配置</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4"/>
                  </a:ext>
                </a:extLst>
              </a:tr>
              <a:tr h="726802">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e)  </a:t>
                      </a:r>
                      <a:r>
                        <a:rPr lang="zh-CN" altLang="en-US" sz="1200" u="none" strike="noStrike" dirty="0">
                          <a:effectLst/>
                          <a:latin typeface="微软雅黑" panose="020B0503020204020204" pitchFamily="34" charset="-122"/>
                          <a:ea typeface="微软雅黑" panose="020B0503020204020204" pitchFamily="34" charset="-122"/>
                        </a:rPr>
                        <a:t>应启用身份鉴别、用户身份标识唯一性检查、用户身份鉴别信息复杂度检查以及登录失败处理功能，并根据安全策略配置相关参数。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不存在共享账号</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应用配置</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7609142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应用安全解读（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2</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panose="020B0503020204020204" pitchFamily="34" charset="-122"/>
              <a:ea typeface="微软雅黑" panose="020B0503020204020204" pitchFamily="34" charset="-122"/>
              <a:cs typeface="微软雅黑"/>
            </a:endParaRPr>
          </a:p>
        </p:txBody>
      </p:sp>
      <p:grpSp>
        <p:nvGrpSpPr>
          <p:cNvPr id="3" name="组合 2">
            <a:extLst>
              <a:ext uri="{FF2B5EF4-FFF2-40B4-BE49-F238E27FC236}">
                <a16:creationId xmlns:a16="http://schemas.microsoft.com/office/drawing/2014/main" id="{C296D8D5-DF9B-46B1-896A-255C3B4E07CF}"/>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4" name="AutoShape 3">
              <a:extLst>
                <a:ext uri="{FF2B5EF4-FFF2-40B4-BE49-F238E27FC236}">
                  <a16:creationId xmlns:a16="http://schemas.microsoft.com/office/drawing/2014/main" id="{360C61E7-1247-475D-96D2-D9CC98CFEA74}"/>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
              <a:extLst>
                <a:ext uri="{FF2B5EF4-FFF2-40B4-BE49-F238E27FC236}">
                  <a16:creationId xmlns:a16="http://schemas.microsoft.com/office/drawing/2014/main" id="{C2E9C49D-E6AA-4B7D-95F4-5B7488FA0DC9}"/>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594172B4-6B82-4C28-9434-5CEACE8D21A0}"/>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684305CA-6BA8-4A9D-A1A0-15ACF665713A}"/>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8178D944-602E-4BAD-9949-9D0C22330AFD}"/>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1880776A-699C-48BF-836C-A385E2DC62D8}"/>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38C38A68-DDE0-4E9F-A727-AEA63EC23214}"/>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Rectangle 11">
              <a:extLst>
                <a:ext uri="{FF2B5EF4-FFF2-40B4-BE49-F238E27FC236}">
                  <a16:creationId xmlns:a16="http://schemas.microsoft.com/office/drawing/2014/main" id="{65161C46-6163-44E6-A705-2D4AB728618C}"/>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12">
              <a:extLst>
                <a:ext uri="{FF2B5EF4-FFF2-40B4-BE49-F238E27FC236}">
                  <a16:creationId xmlns:a16="http://schemas.microsoft.com/office/drawing/2014/main" id="{30802875-ACB1-4776-A9B0-4A356135850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13" name="表格 12">
            <a:extLst>
              <a:ext uri="{FF2B5EF4-FFF2-40B4-BE49-F238E27FC236}">
                <a16:creationId xmlns:a16="http://schemas.microsoft.com/office/drawing/2014/main" id="{1C8EC765-7B0A-47FA-A14E-02CFC6483870}"/>
              </a:ext>
            </a:extLst>
          </p:cNvPr>
          <p:cNvGraphicFramePr>
            <a:graphicFrameLocks noGrp="1"/>
          </p:cNvGraphicFramePr>
          <p:nvPr>
            <p:extLst>
              <p:ext uri="{D42A27DB-BD31-4B8C-83A1-F6EECF244321}">
                <p14:modId xmlns:p14="http://schemas.microsoft.com/office/powerpoint/2010/main" val="18560089"/>
              </p:ext>
            </p:extLst>
          </p:nvPr>
        </p:nvGraphicFramePr>
        <p:xfrm>
          <a:off x="248387" y="901700"/>
          <a:ext cx="7002000" cy="3448084"/>
        </p:xfrm>
        <a:graphic>
          <a:graphicData uri="http://schemas.openxmlformats.org/drawingml/2006/table">
            <a:tbl>
              <a:tblPr>
                <a:tableStyleId>{3C2FFA5D-87B4-456A-9821-1D502468CF0F}</a:tableStyleId>
              </a:tblPr>
              <a:tblGrid>
                <a:gridCol w="742213">
                  <a:extLst>
                    <a:ext uri="{9D8B030D-6E8A-4147-A177-3AD203B41FA5}">
                      <a16:colId xmlns:a16="http://schemas.microsoft.com/office/drawing/2014/main" val="20000"/>
                    </a:ext>
                  </a:extLst>
                </a:gridCol>
                <a:gridCol w="68580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1764373">
                  <a:extLst>
                    <a:ext uri="{9D8B030D-6E8A-4147-A177-3AD203B41FA5}">
                      <a16:colId xmlns:a16="http://schemas.microsoft.com/office/drawing/2014/main" val="20003"/>
                    </a:ext>
                  </a:extLst>
                </a:gridCol>
                <a:gridCol w="1066414">
                  <a:extLst>
                    <a:ext uri="{9D8B030D-6E8A-4147-A177-3AD203B41FA5}">
                      <a16:colId xmlns:a16="http://schemas.microsoft.com/office/drawing/2014/main" val="20004"/>
                    </a:ext>
                  </a:extLst>
                </a:gridCol>
              </a:tblGrid>
              <a:tr h="376451">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494419">
                <a:tc rowSpan="6">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应用安全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6">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访问控制（</a:t>
                      </a:r>
                      <a:r>
                        <a:rPr lang="en-US" altLang="zh-CN" sz="1200" u="none" strike="noStrike" dirty="0">
                          <a:effectLst/>
                          <a:latin typeface="微软雅黑" panose="020B0503020204020204" pitchFamily="34" charset="-122"/>
                          <a:ea typeface="微软雅黑" panose="020B0503020204020204" pitchFamily="34" charset="-122"/>
                        </a:rPr>
                        <a:t>S3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a)  </a:t>
                      </a:r>
                      <a:r>
                        <a:rPr lang="zh-CN" altLang="en-US" sz="1200" u="none" strike="noStrike">
                          <a:effectLst/>
                          <a:latin typeface="微软雅黑" panose="020B0503020204020204" pitchFamily="34" charset="-122"/>
                          <a:ea typeface="微软雅黑" panose="020B0503020204020204" pitchFamily="34" charset="-122"/>
                        </a:rPr>
                        <a:t>应提供访问控制功能，依据安全策略控制用户对文件、数据库表等客体的访问；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系统配置保障</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rowSpan="6">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系统配置保障</a:t>
                      </a:r>
                      <a:endParaRPr lang="en-US" altLang="zh-CN" sz="1200" u="none" strike="noStrike" dirty="0">
                        <a:effectLst/>
                        <a:latin typeface="微软雅黑" panose="020B0503020204020204" pitchFamily="34" charset="-122"/>
                        <a:ea typeface="微软雅黑" panose="020B0503020204020204" pitchFamily="34" charset="-122"/>
                      </a:endParaRPr>
                    </a:p>
                    <a:p>
                      <a:pPr algn="ctr" fontAlgn="ct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漏扫系统辅助</a:t>
                      </a:r>
                      <a:endParaRPr lang="zh-CN" altLang="en-US" sz="12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1"/>
                  </a:ext>
                </a:extLst>
              </a:tr>
              <a:tr h="447472">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b)  </a:t>
                      </a:r>
                      <a:r>
                        <a:rPr lang="zh-CN" altLang="en-US" sz="1200" u="none" strike="noStrike">
                          <a:effectLst/>
                          <a:latin typeface="微软雅黑" panose="020B0503020204020204" pitchFamily="34" charset="-122"/>
                          <a:ea typeface="微软雅黑" panose="020B0503020204020204" pitchFamily="34" charset="-122"/>
                        </a:rPr>
                        <a:t>访问控制的覆盖范围应包括与资源访问相关的主体、客体及它们之间的操作；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系统配置保障</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2"/>
                  </a:ext>
                </a:extLst>
              </a:tr>
              <a:tr h="515333">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c)  </a:t>
                      </a:r>
                      <a:r>
                        <a:rPr lang="zh-CN" altLang="en-US" sz="1200" u="none" strike="noStrike" dirty="0">
                          <a:effectLst/>
                          <a:latin typeface="微软雅黑" panose="020B0503020204020204" pitchFamily="34" charset="-122"/>
                          <a:ea typeface="微软雅黑" panose="020B0503020204020204" pitchFamily="34" charset="-122"/>
                        </a:rPr>
                        <a:t>应由授权主体配置访问控制策略，并严格限制默认帐户的访问权限；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系统配置保障</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3"/>
                  </a:ext>
                </a:extLst>
              </a:tr>
              <a:tr h="430328">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d)  </a:t>
                      </a:r>
                      <a:r>
                        <a:rPr lang="zh-CN" altLang="en-US" sz="1200" u="none" strike="noStrike">
                          <a:effectLst/>
                          <a:latin typeface="微软雅黑" panose="020B0503020204020204" pitchFamily="34" charset="-122"/>
                          <a:ea typeface="微软雅黑" panose="020B0503020204020204" pitchFamily="34" charset="-122"/>
                        </a:rPr>
                        <a:t>应授予不同帐户为完成各自承担任务所需的最小权限，并在它们之间形成相互制约的关系。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系统配置保障</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4"/>
                  </a:ext>
                </a:extLst>
              </a:tr>
              <a:tr h="288168">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e)  </a:t>
                      </a:r>
                      <a:r>
                        <a:rPr lang="zh-CN" altLang="en-US" sz="1200" u="none" strike="noStrike">
                          <a:effectLst/>
                          <a:latin typeface="微软雅黑" panose="020B0503020204020204" pitchFamily="34" charset="-122"/>
                          <a:ea typeface="微软雅黑" panose="020B0503020204020204" pitchFamily="34" charset="-122"/>
                        </a:rPr>
                        <a:t>应具有对重要信息资源设置敏感标记的功能；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系统配置保障</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5"/>
                  </a:ext>
                </a:extLst>
              </a:tr>
              <a:tr h="617213">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f)  </a:t>
                      </a:r>
                      <a:r>
                        <a:rPr lang="zh-CN" altLang="en-US" sz="1200" u="none" strike="noStrike" dirty="0">
                          <a:effectLst/>
                          <a:latin typeface="微软雅黑" panose="020B0503020204020204" pitchFamily="34" charset="-122"/>
                          <a:ea typeface="微软雅黑" panose="020B0503020204020204" pitchFamily="34" charset="-122"/>
                        </a:rPr>
                        <a:t>应依据安全策略严格控制用户对有敏感标记重要信息资源的操作；</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系统配置保障</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dirty="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431648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应用安全解读（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3</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panose="020B0503020204020204" pitchFamily="34" charset="-122"/>
              <a:ea typeface="微软雅黑" panose="020B0503020204020204" pitchFamily="34" charset="-122"/>
              <a:cs typeface="微软雅黑"/>
            </a:endParaRPr>
          </a:p>
        </p:txBody>
      </p:sp>
      <p:grpSp>
        <p:nvGrpSpPr>
          <p:cNvPr id="3" name="组合 2">
            <a:extLst>
              <a:ext uri="{FF2B5EF4-FFF2-40B4-BE49-F238E27FC236}">
                <a16:creationId xmlns:a16="http://schemas.microsoft.com/office/drawing/2014/main" id="{C296D8D5-DF9B-46B1-896A-255C3B4E07CF}"/>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4" name="AutoShape 3">
              <a:extLst>
                <a:ext uri="{FF2B5EF4-FFF2-40B4-BE49-F238E27FC236}">
                  <a16:creationId xmlns:a16="http://schemas.microsoft.com/office/drawing/2014/main" id="{360C61E7-1247-475D-96D2-D9CC98CFEA74}"/>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
              <a:extLst>
                <a:ext uri="{FF2B5EF4-FFF2-40B4-BE49-F238E27FC236}">
                  <a16:creationId xmlns:a16="http://schemas.microsoft.com/office/drawing/2014/main" id="{C2E9C49D-E6AA-4B7D-95F4-5B7488FA0DC9}"/>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594172B4-6B82-4C28-9434-5CEACE8D21A0}"/>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684305CA-6BA8-4A9D-A1A0-15ACF665713A}"/>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8178D944-602E-4BAD-9949-9D0C22330AFD}"/>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1880776A-699C-48BF-836C-A385E2DC62D8}"/>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38C38A68-DDE0-4E9F-A727-AEA63EC23214}"/>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Rectangle 11">
              <a:extLst>
                <a:ext uri="{FF2B5EF4-FFF2-40B4-BE49-F238E27FC236}">
                  <a16:creationId xmlns:a16="http://schemas.microsoft.com/office/drawing/2014/main" id="{65161C46-6163-44E6-A705-2D4AB728618C}"/>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12">
              <a:extLst>
                <a:ext uri="{FF2B5EF4-FFF2-40B4-BE49-F238E27FC236}">
                  <a16:creationId xmlns:a16="http://schemas.microsoft.com/office/drawing/2014/main" id="{30802875-ACB1-4776-A9B0-4A356135850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13" name="表格 12">
            <a:extLst>
              <a:ext uri="{FF2B5EF4-FFF2-40B4-BE49-F238E27FC236}">
                <a16:creationId xmlns:a16="http://schemas.microsoft.com/office/drawing/2014/main" id="{C51DC083-8F1B-4666-8EE1-23D93F751843}"/>
              </a:ext>
            </a:extLst>
          </p:cNvPr>
          <p:cNvGraphicFramePr>
            <a:graphicFrameLocks noGrp="1"/>
          </p:cNvGraphicFramePr>
          <p:nvPr>
            <p:extLst>
              <p:ext uri="{D42A27DB-BD31-4B8C-83A1-F6EECF244321}">
                <p14:modId xmlns:p14="http://schemas.microsoft.com/office/powerpoint/2010/main" val="2091333031"/>
              </p:ext>
            </p:extLst>
          </p:nvPr>
        </p:nvGraphicFramePr>
        <p:xfrm>
          <a:off x="248387" y="901700"/>
          <a:ext cx="7224975" cy="3575920"/>
        </p:xfrm>
        <a:graphic>
          <a:graphicData uri="http://schemas.openxmlformats.org/drawingml/2006/table">
            <a:tbl>
              <a:tblPr>
                <a:tableStyleId>{3C2FFA5D-87B4-456A-9821-1D502468CF0F}</a:tableStyleId>
              </a:tblPr>
              <a:tblGrid>
                <a:gridCol w="704475">
                  <a:extLst>
                    <a:ext uri="{9D8B030D-6E8A-4147-A177-3AD203B41FA5}">
                      <a16:colId xmlns:a16="http://schemas.microsoft.com/office/drawing/2014/main" val="20000"/>
                    </a:ext>
                  </a:extLst>
                </a:gridCol>
                <a:gridCol w="647338">
                  <a:extLst>
                    <a:ext uri="{9D8B030D-6E8A-4147-A177-3AD203B41FA5}">
                      <a16:colId xmlns:a16="http://schemas.microsoft.com/office/drawing/2014/main" val="20001"/>
                    </a:ext>
                  </a:extLst>
                </a:gridCol>
                <a:gridCol w="2764232">
                  <a:extLst>
                    <a:ext uri="{9D8B030D-6E8A-4147-A177-3AD203B41FA5}">
                      <a16:colId xmlns:a16="http://schemas.microsoft.com/office/drawing/2014/main" val="20002"/>
                    </a:ext>
                  </a:extLst>
                </a:gridCol>
                <a:gridCol w="2019927">
                  <a:extLst>
                    <a:ext uri="{9D8B030D-6E8A-4147-A177-3AD203B41FA5}">
                      <a16:colId xmlns:a16="http://schemas.microsoft.com/office/drawing/2014/main" val="20003"/>
                    </a:ext>
                  </a:extLst>
                </a:gridCol>
                <a:gridCol w="1089003">
                  <a:extLst>
                    <a:ext uri="{9D8B030D-6E8A-4147-A177-3AD203B41FA5}">
                      <a16:colId xmlns:a16="http://schemas.microsoft.com/office/drawing/2014/main" val="20004"/>
                    </a:ext>
                  </a:extLst>
                </a:gridCol>
              </a:tblGrid>
              <a:tr h="400135">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484173">
                <a:tc rowSpan="6">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应用安全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4">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安全审计（</a:t>
                      </a:r>
                      <a:r>
                        <a:rPr lang="en-US" altLang="zh-CN" sz="1200" u="none" strike="noStrike" dirty="0">
                          <a:effectLst/>
                          <a:latin typeface="微软雅黑" panose="020B0503020204020204" pitchFamily="34" charset="-122"/>
                          <a:ea typeface="微软雅黑" panose="020B0503020204020204" pitchFamily="34" charset="-122"/>
                        </a:rPr>
                        <a:t>G3</a:t>
                      </a:r>
                      <a:r>
                        <a:rPr lang="zh-CN" altLang="en-US" sz="1200" u="none" strike="noStrike" dirty="0">
                          <a:effectLst/>
                          <a:latin typeface="微软雅黑" panose="020B0503020204020204" pitchFamily="34" charset="-122"/>
                          <a:ea typeface="微软雅黑" panose="020B0503020204020204" pitchFamily="34" charset="-122"/>
                        </a:rPr>
                        <a:t>）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应提供覆盖到每个用户的安全审计功能，对应用系统重要安全事件进行审计；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rowSpan="4">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技术点解析：</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审计应用系统操作记录，提供有效展示，并确保日志安全存储、稳定可靠。</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应对方案：</a:t>
                      </a:r>
                      <a:br>
                        <a:rPr lang="zh-CN" altLang="en-US" sz="1200" u="none" strike="noStrike" dirty="0">
                          <a:effectLst/>
                          <a:latin typeface="微软雅黑" panose="020B0503020204020204" pitchFamily="34" charset="-122"/>
                          <a:ea typeface="微软雅黑" panose="020B0503020204020204" pitchFamily="34" charset="-122"/>
                        </a:rPr>
                      </a:br>
                      <a:r>
                        <a:rPr lang="zh-CN" altLang="en-US" sz="1200" u="none" strike="noStrike" dirty="0">
                          <a:effectLst/>
                          <a:latin typeface="微软雅黑" panose="020B0503020204020204" pitchFamily="34" charset="-122"/>
                          <a:ea typeface="微软雅黑" panose="020B0503020204020204" pitchFamily="34" charset="-122"/>
                        </a:rPr>
                        <a:t>通过专用审计系统、运维管理系统配合实现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rowSpan="4">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堡垒机、</a:t>
                      </a:r>
                      <a:endParaRPr lang="en-US" altLang="zh-CN" sz="1200" u="none" strike="noStrike" dirty="0">
                        <a:effectLst/>
                        <a:latin typeface="微软雅黑" panose="020B0503020204020204" pitchFamily="34" charset="-122"/>
                        <a:ea typeface="微软雅黑" panose="020B0503020204020204" pitchFamily="34" charset="-122"/>
                      </a:endParaRPr>
                    </a:p>
                    <a:p>
                      <a:pPr algn="l" fontAlgn="ctr"/>
                      <a:r>
                        <a:rPr lang="en-US" altLang="zh-CN" sz="1200" b="1" u="none" strike="noStrike" dirty="0">
                          <a:solidFill>
                            <a:srgbClr val="FF0000"/>
                          </a:solidFill>
                          <a:effectLst/>
                          <a:latin typeface="微软雅黑" panose="020B0503020204020204" pitchFamily="34" charset="-122"/>
                          <a:ea typeface="微软雅黑" panose="020B0503020204020204" pitchFamily="34" charset="-122"/>
                        </a:rPr>
                        <a:t>SIEM</a:t>
                      </a: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（缺失）、</a:t>
                      </a:r>
                      <a:endParaRPr lang="en-US" altLang="zh-CN" sz="1200" b="1" u="none" strike="noStrike" dirty="0">
                        <a:solidFill>
                          <a:srgbClr val="FF0000"/>
                        </a:solidFill>
                        <a:effectLst/>
                        <a:latin typeface="微软雅黑" panose="020B0503020204020204" pitchFamily="34" charset="-122"/>
                        <a:ea typeface="微软雅黑" panose="020B0503020204020204" pitchFamily="34" charset="-122"/>
                      </a:endParaRPr>
                    </a:p>
                    <a:p>
                      <a:pPr algn="l" fontAlgn="ctr"/>
                      <a:r>
                        <a:rPr lang="zh-CN" altLang="en-US" sz="1200" b="1" u="none" strike="noStrike" dirty="0">
                          <a:solidFill>
                            <a:srgbClr val="FF0000"/>
                          </a:solidFill>
                          <a:effectLst/>
                          <a:latin typeface="微软雅黑" panose="020B0503020204020204" pitchFamily="34" charset="-122"/>
                          <a:ea typeface="微软雅黑" panose="020B0503020204020204" pitchFamily="34" charset="-122"/>
                        </a:rPr>
                        <a:t>数据库审计（缺失）</a:t>
                      </a:r>
                      <a:endParaRPr lang="en-US" altLang="zh-CN" sz="1200" b="1" i="0" u="none" strike="noStrike" dirty="0">
                        <a:solidFill>
                          <a:srgbClr val="FF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1"/>
                  </a:ext>
                </a:extLst>
              </a:tr>
              <a:tr h="376281">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应保证无法单独中断审计进程，无法删除、修改或覆盖审计记录；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458263">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c)  </a:t>
                      </a:r>
                      <a:r>
                        <a:rPr lang="zh-CN" altLang="en-US" sz="1200" u="none" strike="noStrike" dirty="0">
                          <a:effectLst/>
                          <a:latin typeface="微软雅黑" panose="020B0503020204020204" pitchFamily="34" charset="-122"/>
                          <a:ea typeface="微软雅黑" panose="020B0503020204020204" pitchFamily="34" charset="-122"/>
                        </a:rPr>
                        <a:t>审计记录的内容至少应包括事件的日期、时间、发起者信息、类型、描述和结果等；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343950">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d)  </a:t>
                      </a:r>
                      <a:r>
                        <a:rPr lang="zh-CN" altLang="en-US" sz="1200" u="none" strike="noStrike" dirty="0">
                          <a:effectLst/>
                          <a:latin typeface="微软雅黑" panose="020B0503020204020204" pitchFamily="34" charset="-122"/>
                          <a:ea typeface="微软雅黑" panose="020B0503020204020204" pitchFamily="34" charset="-122"/>
                        </a:rPr>
                        <a:t>应提供对审计记录数据进行统计、查询、分析及生成审计报表的功能。</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584169">
                <a:tc vMerge="1">
                  <a:txBody>
                    <a:bodyPr/>
                    <a:lstStyle/>
                    <a:p>
                      <a:endParaRPr lang="zh-CN" altLang="en-US"/>
                    </a:p>
                  </a:txBody>
                  <a:tcPr/>
                </a:tc>
                <a:tc row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剩余信息保护（</a:t>
                      </a:r>
                      <a:r>
                        <a:rPr lang="en-US" altLang="zh-CN" sz="1200" u="none" strike="noStrike" dirty="0">
                          <a:effectLst/>
                          <a:latin typeface="微软雅黑" panose="020B0503020204020204" pitchFamily="34" charset="-122"/>
                          <a:ea typeface="微软雅黑" panose="020B0503020204020204" pitchFamily="34" charset="-122"/>
                        </a:rPr>
                        <a:t>S3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应保证用户鉴别信息所在的存储空间被释放或再分配给其他用户前得到完全清除，无论这些信息是存放在硬盘上还是在内存中；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应用策略，用户在退出、注销系统后，系统要对访问进程清理，对存储用户鉴别信息数据空间进行完全清除</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应用配置</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5"/>
                  </a:ext>
                </a:extLst>
              </a:tr>
              <a:tr h="640836">
                <a:tc vMerge="1">
                  <a:txBody>
                    <a:bodyPr/>
                    <a:lstStyle/>
                    <a:p>
                      <a:endParaRPr lang="zh-CN" altLang="en-US"/>
                    </a:p>
                  </a:txBody>
                  <a:tcPr/>
                </a:tc>
                <a:tc vMerge="1">
                  <a:txBody>
                    <a:bodyPr/>
                    <a:lstStyle/>
                    <a:p>
                      <a:endParaRPr lang="zh-CN" altLang="en-US" sz="1200" dirty="0">
                        <a:latin typeface="微软雅黑" panose="020B0503020204020204" pitchFamily="34" charset="-122"/>
                        <a:ea typeface="微软雅黑" panose="020B0503020204020204" pitchFamily="34" charset="-122"/>
                      </a:endParaRPr>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b)  </a:t>
                      </a:r>
                      <a:r>
                        <a:rPr lang="zh-CN" altLang="en-US" sz="1200" u="none" strike="noStrike">
                          <a:effectLst/>
                          <a:latin typeface="微软雅黑" panose="020B0503020204020204" pitchFamily="34" charset="-122"/>
                          <a:ea typeface="微软雅黑" panose="020B0503020204020204" pitchFamily="34" charset="-122"/>
                        </a:rPr>
                        <a:t>应保证系统内的文件、目录和数据库记录等资源所在的存储空间被释放或重新分配给其他用户前得到完全清除。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应用策略，系统对访问进程清理</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应用配置</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76136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6705600" y="1581911"/>
            <a:ext cx="1728216" cy="569976"/>
          </a:xfrm>
          <a:custGeom>
            <a:avLst/>
            <a:gdLst/>
            <a:ahLst/>
            <a:cxnLst/>
            <a:rect l="l" t="t" r="r" b="b"/>
            <a:pathLst>
              <a:path w="1728216" h="569976">
                <a:moveTo>
                  <a:pt x="1633220" y="0"/>
                </a:moveTo>
                <a:lnTo>
                  <a:pt x="86487" y="376"/>
                </a:lnTo>
                <a:lnTo>
                  <a:pt x="46432" y="13341"/>
                </a:lnTo>
                <a:lnTo>
                  <a:pt x="16485" y="41509"/>
                </a:lnTo>
                <a:lnTo>
                  <a:pt x="1113" y="80414"/>
                </a:lnTo>
                <a:lnTo>
                  <a:pt x="0" y="94996"/>
                </a:lnTo>
                <a:lnTo>
                  <a:pt x="376" y="483488"/>
                </a:lnTo>
                <a:lnTo>
                  <a:pt x="13341" y="523543"/>
                </a:lnTo>
                <a:lnTo>
                  <a:pt x="41509" y="553490"/>
                </a:lnTo>
                <a:lnTo>
                  <a:pt x="80414" y="568862"/>
                </a:lnTo>
                <a:lnTo>
                  <a:pt x="94996" y="569976"/>
                </a:lnTo>
                <a:lnTo>
                  <a:pt x="1641728" y="569599"/>
                </a:lnTo>
                <a:lnTo>
                  <a:pt x="1681783" y="556634"/>
                </a:lnTo>
                <a:lnTo>
                  <a:pt x="1711730" y="528466"/>
                </a:lnTo>
                <a:lnTo>
                  <a:pt x="1727102" y="489561"/>
                </a:lnTo>
                <a:lnTo>
                  <a:pt x="1728216" y="474980"/>
                </a:lnTo>
                <a:lnTo>
                  <a:pt x="1727839" y="86487"/>
                </a:lnTo>
                <a:lnTo>
                  <a:pt x="1714874" y="46432"/>
                </a:lnTo>
                <a:lnTo>
                  <a:pt x="1686706" y="16485"/>
                </a:lnTo>
                <a:lnTo>
                  <a:pt x="1647801" y="1113"/>
                </a:lnTo>
                <a:lnTo>
                  <a:pt x="1633220" y="0"/>
                </a:lnTo>
                <a:close/>
              </a:path>
            </a:pathLst>
          </a:custGeom>
          <a:solidFill>
            <a:srgbClr val="0D637B"/>
          </a:solidFill>
        </p:spPr>
        <p:txBody>
          <a:bodyPr wrap="square" lIns="0" tIns="0" rIns="0" bIns="0" rtlCol="0">
            <a:noAutofit/>
          </a:bodyPr>
          <a:lstStyle/>
          <a:p>
            <a:endParaRPr/>
          </a:p>
        </p:txBody>
      </p:sp>
      <p:sp>
        <p:nvSpPr>
          <p:cNvPr id="4" name="object 4"/>
          <p:cNvSpPr/>
          <p:nvPr/>
        </p:nvSpPr>
        <p:spPr>
          <a:xfrm>
            <a:off x="6705600" y="1581911"/>
            <a:ext cx="1728216" cy="569976"/>
          </a:xfrm>
          <a:custGeom>
            <a:avLst/>
            <a:gdLst/>
            <a:ahLst/>
            <a:cxnLst/>
            <a:rect l="l" t="t" r="r" b="b"/>
            <a:pathLst>
              <a:path w="1728216" h="569976">
                <a:moveTo>
                  <a:pt x="0" y="94996"/>
                </a:moveTo>
                <a:lnTo>
                  <a:pt x="9521" y="53505"/>
                </a:lnTo>
                <a:lnTo>
                  <a:pt x="35106" y="21262"/>
                </a:lnTo>
                <a:lnTo>
                  <a:pt x="72288" y="2732"/>
                </a:lnTo>
                <a:lnTo>
                  <a:pt x="1633220" y="0"/>
                </a:lnTo>
                <a:lnTo>
                  <a:pt x="1647801" y="1113"/>
                </a:lnTo>
                <a:lnTo>
                  <a:pt x="1686706" y="16485"/>
                </a:lnTo>
                <a:lnTo>
                  <a:pt x="1714874" y="46432"/>
                </a:lnTo>
                <a:lnTo>
                  <a:pt x="1727839" y="86487"/>
                </a:lnTo>
                <a:lnTo>
                  <a:pt x="1728216" y="474980"/>
                </a:lnTo>
                <a:lnTo>
                  <a:pt x="1727102" y="489561"/>
                </a:lnTo>
                <a:lnTo>
                  <a:pt x="1711730" y="528466"/>
                </a:lnTo>
                <a:lnTo>
                  <a:pt x="1681783" y="556634"/>
                </a:lnTo>
                <a:lnTo>
                  <a:pt x="1641728" y="569599"/>
                </a:lnTo>
                <a:lnTo>
                  <a:pt x="94996" y="569976"/>
                </a:lnTo>
                <a:lnTo>
                  <a:pt x="80414" y="568862"/>
                </a:lnTo>
                <a:lnTo>
                  <a:pt x="41509" y="553490"/>
                </a:lnTo>
                <a:lnTo>
                  <a:pt x="13341" y="523543"/>
                </a:lnTo>
                <a:lnTo>
                  <a:pt x="376" y="483488"/>
                </a:lnTo>
                <a:lnTo>
                  <a:pt x="0" y="94996"/>
                </a:lnTo>
                <a:close/>
              </a:path>
            </a:pathLst>
          </a:custGeom>
          <a:ln w="24384">
            <a:solidFill>
              <a:srgbClr val="074658"/>
            </a:solidFill>
          </a:ln>
        </p:spPr>
        <p:txBody>
          <a:bodyPr wrap="square" lIns="0" tIns="0" rIns="0" bIns="0" rtlCol="0">
            <a:noAutofit/>
          </a:bodyPr>
          <a:lstStyle/>
          <a:p>
            <a:endParaRPr/>
          </a:p>
        </p:txBody>
      </p:sp>
      <p:sp>
        <p:nvSpPr>
          <p:cNvPr id="5" name="object 5"/>
          <p:cNvSpPr/>
          <p:nvPr/>
        </p:nvSpPr>
        <p:spPr>
          <a:xfrm>
            <a:off x="5148071" y="2987039"/>
            <a:ext cx="1728216" cy="566927"/>
          </a:xfrm>
          <a:custGeom>
            <a:avLst/>
            <a:gdLst/>
            <a:ahLst/>
            <a:cxnLst/>
            <a:rect l="l" t="t" r="r" b="b"/>
            <a:pathLst>
              <a:path w="1728216" h="566927">
                <a:moveTo>
                  <a:pt x="1633727" y="0"/>
                </a:moveTo>
                <a:lnTo>
                  <a:pt x="86800" y="308"/>
                </a:lnTo>
                <a:lnTo>
                  <a:pt x="46618" y="12999"/>
                </a:lnTo>
                <a:lnTo>
                  <a:pt x="16557" y="41031"/>
                </a:lnTo>
                <a:lnTo>
                  <a:pt x="1118" y="79901"/>
                </a:lnTo>
                <a:lnTo>
                  <a:pt x="0" y="94487"/>
                </a:lnTo>
                <a:lnTo>
                  <a:pt x="308" y="480127"/>
                </a:lnTo>
                <a:lnTo>
                  <a:pt x="12999" y="520309"/>
                </a:lnTo>
                <a:lnTo>
                  <a:pt x="41031" y="550370"/>
                </a:lnTo>
                <a:lnTo>
                  <a:pt x="79901" y="565809"/>
                </a:lnTo>
                <a:lnTo>
                  <a:pt x="94487" y="566927"/>
                </a:lnTo>
                <a:lnTo>
                  <a:pt x="1641415" y="566619"/>
                </a:lnTo>
                <a:lnTo>
                  <a:pt x="1681597" y="553928"/>
                </a:lnTo>
                <a:lnTo>
                  <a:pt x="1711658" y="525896"/>
                </a:lnTo>
                <a:lnTo>
                  <a:pt x="1727097" y="487026"/>
                </a:lnTo>
                <a:lnTo>
                  <a:pt x="1728216" y="472439"/>
                </a:lnTo>
                <a:lnTo>
                  <a:pt x="1727907" y="86800"/>
                </a:lnTo>
                <a:lnTo>
                  <a:pt x="1715216" y="46618"/>
                </a:lnTo>
                <a:lnTo>
                  <a:pt x="1687184" y="16557"/>
                </a:lnTo>
                <a:lnTo>
                  <a:pt x="1648314" y="1118"/>
                </a:lnTo>
                <a:lnTo>
                  <a:pt x="1633727" y="0"/>
                </a:lnTo>
                <a:close/>
              </a:path>
            </a:pathLst>
          </a:custGeom>
          <a:solidFill>
            <a:srgbClr val="0D637B"/>
          </a:solidFill>
        </p:spPr>
        <p:txBody>
          <a:bodyPr wrap="square" lIns="0" tIns="0" rIns="0" bIns="0" rtlCol="0">
            <a:noAutofit/>
          </a:bodyPr>
          <a:lstStyle/>
          <a:p>
            <a:endParaRPr/>
          </a:p>
        </p:txBody>
      </p:sp>
      <p:sp>
        <p:nvSpPr>
          <p:cNvPr id="6" name="object 6"/>
          <p:cNvSpPr/>
          <p:nvPr/>
        </p:nvSpPr>
        <p:spPr>
          <a:xfrm>
            <a:off x="5148071" y="2987039"/>
            <a:ext cx="1728216" cy="566927"/>
          </a:xfrm>
          <a:custGeom>
            <a:avLst/>
            <a:gdLst/>
            <a:ahLst/>
            <a:cxnLst/>
            <a:rect l="l" t="t" r="r" b="b"/>
            <a:pathLst>
              <a:path w="1728216" h="566927">
                <a:moveTo>
                  <a:pt x="0" y="94487"/>
                </a:moveTo>
                <a:lnTo>
                  <a:pt x="9563" y="53006"/>
                </a:lnTo>
                <a:lnTo>
                  <a:pt x="35251" y="20861"/>
                </a:lnTo>
                <a:lnTo>
                  <a:pt x="72560" y="2555"/>
                </a:lnTo>
                <a:lnTo>
                  <a:pt x="1633727" y="0"/>
                </a:lnTo>
                <a:lnTo>
                  <a:pt x="1648314" y="1118"/>
                </a:lnTo>
                <a:lnTo>
                  <a:pt x="1687184" y="16557"/>
                </a:lnTo>
                <a:lnTo>
                  <a:pt x="1715216" y="46618"/>
                </a:lnTo>
                <a:lnTo>
                  <a:pt x="1727907" y="86800"/>
                </a:lnTo>
                <a:lnTo>
                  <a:pt x="1728216" y="472439"/>
                </a:lnTo>
                <a:lnTo>
                  <a:pt x="1727097" y="487026"/>
                </a:lnTo>
                <a:lnTo>
                  <a:pt x="1711658" y="525896"/>
                </a:lnTo>
                <a:lnTo>
                  <a:pt x="1681597" y="553928"/>
                </a:lnTo>
                <a:lnTo>
                  <a:pt x="1641415" y="566619"/>
                </a:lnTo>
                <a:lnTo>
                  <a:pt x="94487" y="566927"/>
                </a:lnTo>
                <a:lnTo>
                  <a:pt x="79901" y="565809"/>
                </a:lnTo>
                <a:lnTo>
                  <a:pt x="41031" y="550370"/>
                </a:lnTo>
                <a:lnTo>
                  <a:pt x="12999" y="520309"/>
                </a:lnTo>
                <a:lnTo>
                  <a:pt x="308" y="480127"/>
                </a:lnTo>
                <a:lnTo>
                  <a:pt x="0" y="94487"/>
                </a:lnTo>
                <a:close/>
              </a:path>
            </a:pathLst>
          </a:custGeom>
          <a:ln w="24384">
            <a:solidFill>
              <a:srgbClr val="074658"/>
            </a:solidFill>
          </a:ln>
        </p:spPr>
        <p:txBody>
          <a:bodyPr wrap="square" lIns="0" tIns="0" rIns="0" bIns="0" rtlCol="0">
            <a:noAutofit/>
          </a:bodyPr>
          <a:lstStyle/>
          <a:p>
            <a:endParaRPr/>
          </a:p>
        </p:txBody>
      </p:sp>
      <p:sp>
        <p:nvSpPr>
          <p:cNvPr id="7" name="object 7"/>
          <p:cNvSpPr/>
          <p:nvPr/>
        </p:nvSpPr>
        <p:spPr>
          <a:xfrm>
            <a:off x="3797808" y="1581911"/>
            <a:ext cx="1728215" cy="569976"/>
          </a:xfrm>
          <a:custGeom>
            <a:avLst/>
            <a:gdLst/>
            <a:ahLst/>
            <a:cxnLst/>
            <a:rect l="l" t="t" r="r" b="b"/>
            <a:pathLst>
              <a:path w="1728215" h="569976">
                <a:moveTo>
                  <a:pt x="1633219" y="0"/>
                </a:moveTo>
                <a:lnTo>
                  <a:pt x="86487" y="376"/>
                </a:lnTo>
                <a:lnTo>
                  <a:pt x="46432" y="13341"/>
                </a:lnTo>
                <a:lnTo>
                  <a:pt x="16485" y="41509"/>
                </a:lnTo>
                <a:lnTo>
                  <a:pt x="1113" y="80414"/>
                </a:lnTo>
                <a:lnTo>
                  <a:pt x="0" y="94996"/>
                </a:lnTo>
                <a:lnTo>
                  <a:pt x="376" y="483488"/>
                </a:lnTo>
                <a:lnTo>
                  <a:pt x="13341" y="523543"/>
                </a:lnTo>
                <a:lnTo>
                  <a:pt x="41509" y="553490"/>
                </a:lnTo>
                <a:lnTo>
                  <a:pt x="80414" y="568862"/>
                </a:lnTo>
                <a:lnTo>
                  <a:pt x="94995" y="569976"/>
                </a:lnTo>
                <a:lnTo>
                  <a:pt x="1641728" y="569599"/>
                </a:lnTo>
                <a:lnTo>
                  <a:pt x="1681783" y="556634"/>
                </a:lnTo>
                <a:lnTo>
                  <a:pt x="1711730" y="528466"/>
                </a:lnTo>
                <a:lnTo>
                  <a:pt x="1727102" y="489561"/>
                </a:lnTo>
                <a:lnTo>
                  <a:pt x="1728215" y="474980"/>
                </a:lnTo>
                <a:lnTo>
                  <a:pt x="1727839" y="86487"/>
                </a:lnTo>
                <a:lnTo>
                  <a:pt x="1714874" y="46432"/>
                </a:lnTo>
                <a:lnTo>
                  <a:pt x="1686706" y="16485"/>
                </a:lnTo>
                <a:lnTo>
                  <a:pt x="1647801" y="1113"/>
                </a:lnTo>
                <a:lnTo>
                  <a:pt x="1633219" y="0"/>
                </a:lnTo>
                <a:close/>
              </a:path>
            </a:pathLst>
          </a:custGeom>
          <a:solidFill>
            <a:srgbClr val="0D637B"/>
          </a:solidFill>
        </p:spPr>
        <p:txBody>
          <a:bodyPr wrap="square" lIns="0" tIns="0" rIns="0" bIns="0" rtlCol="0">
            <a:noAutofit/>
          </a:bodyPr>
          <a:lstStyle/>
          <a:p>
            <a:endParaRPr/>
          </a:p>
        </p:txBody>
      </p:sp>
      <p:sp>
        <p:nvSpPr>
          <p:cNvPr id="8" name="object 8"/>
          <p:cNvSpPr/>
          <p:nvPr/>
        </p:nvSpPr>
        <p:spPr>
          <a:xfrm>
            <a:off x="3797808" y="1581911"/>
            <a:ext cx="1728215" cy="569976"/>
          </a:xfrm>
          <a:custGeom>
            <a:avLst/>
            <a:gdLst/>
            <a:ahLst/>
            <a:cxnLst/>
            <a:rect l="l" t="t" r="r" b="b"/>
            <a:pathLst>
              <a:path w="1728215" h="569976">
                <a:moveTo>
                  <a:pt x="0" y="94996"/>
                </a:moveTo>
                <a:lnTo>
                  <a:pt x="9521" y="53505"/>
                </a:lnTo>
                <a:lnTo>
                  <a:pt x="35106" y="21262"/>
                </a:lnTo>
                <a:lnTo>
                  <a:pt x="72288" y="2732"/>
                </a:lnTo>
                <a:lnTo>
                  <a:pt x="1633219" y="0"/>
                </a:lnTo>
                <a:lnTo>
                  <a:pt x="1647801" y="1113"/>
                </a:lnTo>
                <a:lnTo>
                  <a:pt x="1686706" y="16485"/>
                </a:lnTo>
                <a:lnTo>
                  <a:pt x="1714874" y="46432"/>
                </a:lnTo>
                <a:lnTo>
                  <a:pt x="1727839" y="86487"/>
                </a:lnTo>
                <a:lnTo>
                  <a:pt x="1728215" y="474980"/>
                </a:lnTo>
                <a:lnTo>
                  <a:pt x="1727102" y="489561"/>
                </a:lnTo>
                <a:lnTo>
                  <a:pt x="1711730" y="528466"/>
                </a:lnTo>
                <a:lnTo>
                  <a:pt x="1681783" y="556634"/>
                </a:lnTo>
                <a:lnTo>
                  <a:pt x="1641728" y="569599"/>
                </a:lnTo>
                <a:lnTo>
                  <a:pt x="94995" y="569976"/>
                </a:lnTo>
                <a:lnTo>
                  <a:pt x="80414" y="568862"/>
                </a:lnTo>
                <a:lnTo>
                  <a:pt x="41509" y="553490"/>
                </a:lnTo>
                <a:lnTo>
                  <a:pt x="13341" y="523543"/>
                </a:lnTo>
                <a:lnTo>
                  <a:pt x="376" y="483488"/>
                </a:lnTo>
                <a:lnTo>
                  <a:pt x="0" y="94996"/>
                </a:lnTo>
                <a:close/>
              </a:path>
            </a:pathLst>
          </a:custGeom>
          <a:ln w="24384">
            <a:solidFill>
              <a:srgbClr val="074658"/>
            </a:solidFill>
          </a:ln>
        </p:spPr>
        <p:txBody>
          <a:bodyPr wrap="square" lIns="0" tIns="0" rIns="0" bIns="0" rtlCol="0">
            <a:noAutofit/>
          </a:bodyPr>
          <a:lstStyle/>
          <a:p>
            <a:endParaRPr/>
          </a:p>
        </p:txBody>
      </p:sp>
      <p:sp>
        <p:nvSpPr>
          <p:cNvPr id="9" name="object 9"/>
          <p:cNvSpPr/>
          <p:nvPr/>
        </p:nvSpPr>
        <p:spPr>
          <a:xfrm>
            <a:off x="2234183" y="2996183"/>
            <a:ext cx="1728216" cy="569976"/>
          </a:xfrm>
          <a:custGeom>
            <a:avLst/>
            <a:gdLst/>
            <a:ahLst/>
            <a:cxnLst/>
            <a:rect l="l" t="t" r="r" b="b"/>
            <a:pathLst>
              <a:path w="1728216" h="569976">
                <a:moveTo>
                  <a:pt x="1633220" y="0"/>
                </a:moveTo>
                <a:lnTo>
                  <a:pt x="86487" y="376"/>
                </a:lnTo>
                <a:lnTo>
                  <a:pt x="46432" y="13341"/>
                </a:lnTo>
                <a:lnTo>
                  <a:pt x="16485" y="41509"/>
                </a:lnTo>
                <a:lnTo>
                  <a:pt x="1113" y="80414"/>
                </a:lnTo>
                <a:lnTo>
                  <a:pt x="0" y="94995"/>
                </a:lnTo>
                <a:lnTo>
                  <a:pt x="376" y="483488"/>
                </a:lnTo>
                <a:lnTo>
                  <a:pt x="13341" y="523543"/>
                </a:lnTo>
                <a:lnTo>
                  <a:pt x="41509" y="553490"/>
                </a:lnTo>
                <a:lnTo>
                  <a:pt x="80414" y="568862"/>
                </a:lnTo>
                <a:lnTo>
                  <a:pt x="94996" y="569976"/>
                </a:lnTo>
                <a:lnTo>
                  <a:pt x="1641728" y="569599"/>
                </a:lnTo>
                <a:lnTo>
                  <a:pt x="1681783" y="556634"/>
                </a:lnTo>
                <a:lnTo>
                  <a:pt x="1711730" y="528466"/>
                </a:lnTo>
                <a:lnTo>
                  <a:pt x="1727102" y="489561"/>
                </a:lnTo>
                <a:lnTo>
                  <a:pt x="1728216" y="474979"/>
                </a:lnTo>
                <a:lnTo>
                  <a:pt x="1727839" y="86487"/>
                </a:lnTo>
                <a:lnTo>
                  <a:pt x="1714874" y="46432"/>
                </a:lnTo>
                <a:lnTo>
                  <a:pt x="1686706" y="16485"/>
                </a:lnTo>
                <a:lnTo>
                  <a:pt x="1647801" y="1113"/>
                </a:lnTo>
                <a:lnTo>
                  <a:pt x="1633220" y="0"/>
                </a:lnTo>
                <a:close/>
              </a:path>
            </a:pathLst>
          </a:custGeom>
          <a:solidFill>
            <a:srgbClr val="0D637B"/>
          </a:solidFill>
        </p:spPr>
        <p:txBody>
          <a:bodyPr wrap="square" lIns="0" tIns="0" rIns="0" bIns="0" rtlCol="0">
            <a:noAutofit/>
          </a:bodyPr>
          <a:lstStyle/>
          <a:p>
            <a:endParaRPr/>
          </a:p>
        </p:txBody>
      </p:sp>
      <p:sp>
        <p:nvSpPr>
          <p:cNvPr id="10" name="object 10"/>
          <p:cNvSpPr/>
          <p:nvPr/>
        </p:nvSpPr>
        <p:spPr>
          <a:xfrm>
            <a:off x="2234183" y="2996183"/>
            <a:ext cx="1728216" cy="569976"/>
          </a:xfrm>
          <a:custGeom>
            <a:avLst/>
            <a:gdLst/>
            <a:ahLst/>
            <a:cxnLst/>
            <a:rect l="l" t="t" r="r" b="b"/>
            <a:pathLst>
              <a:path w="1728216" h="569976">
                <a:moveTo>
                  <a:pt x="0" y="94995"/>
                </a:moveTo>
                <a:lnTo>
                  <a:pt x="9521" y="53505"/>
                </a:lnTo>
                <a:lnTo>
                  <a:pt x="35106" y="21262"/>
                </a:lnTo>
                <a:lnTo>
                  <a:pt x="72288" y="2732"/>
                </a:lnTo>
                <a:lnTo>
                  <a:pt x="1633220" y="0"/>
                </a:lnTo>
                <a:lnTo>
                  <a:pt x="1647801" y="1113"/>
                </a:lnTo>
                <a:lnTo>
                  <a:pt x="1686706" y="16485"/>
                </a:lnTo>
                <a:lnTo>
                  <a:pt x="1714874" y="46432"/>
                </a:lnTo>
                <a:lnTo>
                  <a:pt x="1727839" y="86487"/>
                </a:lnTo>
                <a:lnTo>
                  <a:pt x="1728216" y="474979"/>
                </a:lnTo>
                <a:lnTo>
                  <a:pt x="1727102" y="489561"/>
                </a:lnTo>
                <a:lnTo>
                  <a:pt x="1711730" y="528466"/>
                </a:lnTo>
                <a:lnTo>
                  <a:pt x="1681783" y="556634"/>
                </a:lnTo>
                <a:lnTo>
                  <a:pt x="1641728" y="569599"/>
                </a:lnTo>
                <a:lnTo>
                  <a:pt x="94996" y="569976"/>
                </a:lnTo>
                <a:lnTo>
                  <a:pt x="80414" y="568862"/>
                </a:lnTo>
                <a:lnTo>
                  <a:pt x="41509" y="553490"/>
                </a:lnTo>
                <a:lnTo>
                  <a:pt x="13341" y="523543"/>
                </a:lnTo>
                <a:lnTo>
                  <a:pt x="376" y="483488"/>
                </a:lnTo>
                <a:lnTo>
                  <a:pt x="0" y="94995"/>
                </a:lnTo>
                <a:close/>
              </a:path>
            </a:pathLst>
          </a:custGeom>
          <a:ln w="24383">
            <a:solidFill>
              <a:srgbClr val="074658"/>
            </a:solidFill>
          </a:ln>
        </p:spPr>
        <p:txBody>
          <a:bodyPr wrap="square" lIns="0" tIns="0" rIns="0" bIns="0" rtlCol="0">
            <a:noAutofit/>
          </a:bodyPr>
          <a:lstStyle/>
          <a:p>
            <a:endParaRPr/>
          </a:p>
        </p:txBody>
      </p:sp>
      <p:sp>
        <p:nvSpPr>
          <p:cNvPr id="11" name="object 11"/>
          <p:cNvSpPr/>
          <p:nvPr/>
        </p:nvSpPr>
        <p:spPr>
          <a:xfrm>
            <a:off x="73152" y="3008375"/>
            <a:ext cx="1728216" cy="569976"/>
          </a:xfrm>
          <a:custGeom>
            <a:avLst/>
            <a:gdLst/>
            <a:ahLst/>
            <a:cxnLst/>
            <a:rect l="l" t="t" r="r" b="b"/>
            <a:pathLst>
              <a:path w="1728216" h="569976">
                <a:moveTo>
                  <a:pt x="1633220" y="0"/>
                </a:moveTo>
                <a:lnTo>
                  <a:pt x="86485" y="376"/>
                </a:lnTo>
                <a:lnTo>
                  <a:pt x="46426" y="13341"/>
                </a:lnTo>
                <a:lnTo>
                  <a:pt x="16481" y="41509"/>
                </a:lnTo>
                <a:lnTo>
                  <a:pt x="1112" y="80414"/>
                </a:lnTo>
                <a:lnTo>
                  <a:pt x="0" y="94996"/>
                </a:lnTo>
                <a:lnTo>
                  <a:pt x="376" y="483488"/>
                </a:lnTo>
                <a:lnTo>
                  <a:pt x="13338" y="523543"/>
                </a:lnTo>
                <a:lnTo>
                  <a:pt x="41503" y="553490"/>
                </a:lnTo>
                <a:lnTo>
                  <a:pt x="80410" y="568862"/>
                </a:lnTo>
                <a:lnTo>
                  <a:pt x="94996" y="569976"/>
                </a:lnTo>
                <a:lnTo>
                  <a:pt x="1641728" y="569599"/>
                </a:lnTo>
                <a:lnTo>
                  <a:pt x="1681783" y="556634"/>
                </a:lnTo>
                <a:lnTo>
                  <a:pt x="1711730" y="528466"/>
                </a:lnTo>
                <a:lnTo>
                  <a:pt x="1727102" y="489561"/>
                </a:lnTo>
                <a:lnTo>
                  <a:pt x="1728216" y="474980"/>
                </a:lnTo>
                <a:lnTo>
                  <a:pt x="1727839" y="86487"/>
                </a:lnTo>
                <a:lnTo>
                  <a:pt x="1714874" y="46432"/>
                </a:lnTo>
                <a:lnTo>
                  <a:pt x="1686706" y="16485"/>
                </a:lnTo>
                <a:lnTo>
                  <a:pt x="1647801" y="1113"/>
                </a:lnTo>
                <a:lnTo>
                  <a:pt x="1633220" y="0"/>
                </a:lnTo>
                <a:close/>
              </a:path>
            </a:pathLst>
          </a:custGeom>
          <a:solidFill>
            <a:srgbClr val="0D637B"/>
          </a:solidFill>
        </p:spPr>
        <p:txBody>
          <a:bodyPr wrap="square" lIns="0" tIns="0" rIns="0" bIns="0" rtlCol="0">
            <a:noAutofit/>
          </a:bodyPr>
          <a:lstStyle/>
          <a:p>
            <a:endParaRPr/>
          </a:p>
        </p:txBody>
      </p:sp>
      <p:sp>
        <p:nvSpPr>
          <p:cNvPr id="12" name="object 12"/>
          <p:cNvSpPr/>
          <p:nvPr/>
        </p:nvSpPr>
        <p:spPr>
          <a:xfrm>
            <a:off x="73152" y="3008375"/>
            <a:ext cx="1728216" cy="569976"/>
          </a:xfrm>
          <a:custGeom>
            <a:avLst/>
            <a:gdLst/>
            <a:ahLst/>
            <a:cxnLst/>
            <a:rect l="l" t="t" r="r" b="b"/>
            <a:pathLst>
              <a:path w="1728216" h="569976">
                <a:moveTo>
                  <a:pt x="0" y="94996"/>
                </a:moveTo>
                <a:lnTo>
                  <a:pt x="9518" y="53505"/>
                </a:lnTo>
                <a:lnTo>
                  <a:pt x="35100" y="21262"/>
                </a:lnTo>
                <a:lnTo>
                  <a:pt x="72283" y="2732"/>
                </a:lnTo>
                <a:lnTo>
                  <a:pt x="1633220" y="0"/>
                </a:lnTo>
                <a:lnTo>
                  <a:pt x="1647801" y="1113"/>
                </a:lnTo>
                <a:lnTo>
                  <a:pt x="1686706" y="16485"/>
                </a:lnTo>
                <a:lnTo>
                  <a:pt x="1714874" y="46432"/>
                </a:lnTo>
                <a:lnTo>
                  <a:pt x="1727839" y="86487"/>
                </a:lnTo>
                <a:lnTo>
                  <a:pt x="1728216" y="474980"/>
                </a:lnTo>
                <a:lnTo>
                  <a:pt x="1727102" y="489561"/>
                </a:lnTo>
                <a:lnTo>
                  <a:pt x="1711730" y="528466"/>
                </a:lnTo>
                <a:lnTo>
                  <a:pt x="1681783" y="556634"/>
                </a:lnTo>
                <a:lnTo>
                  <a:pt x="1641728" y="569599"/>
                </a:lnTo>
                <a:lnTo>
                  <a:pt x="94996" y="569976"/>
                </a:lnTo>
                <a:lnTo>
                  <a:pt x="80410" y="568862"/>
                </a:lnTo>
                <a:lnTo>
                  <a:pt x="41503" y="553490"/>
                </a:lnTo>
                <a:lnTo>
                  <a:pt x="13338" y="523543"/>
                </a:lnTo>
                <a:lnTo>
                  <a:pt x="376" y="483488"/>
                </a:lnTo>
                <a:lnTo>
                  <a:pt x="0" y="94996"/>
                </a:lnTo>
                <a:close/>
              </a:path>
            </a:pathLst>
          </a:custGeom>
          <a:ln w="24384">
            <a:solidFill>
              <a:srgbClr val="074658"/>
            </a:solidFill>
          </a:ln>
        </p:spPr>
        <p:txBody>
          <a:bodyPr wrap="square" lIns="0" tIns="0" rIns="0" bIns="0" rtlCol="0">
            <a:noAutofit/>
          </a:bodyPr>
          <a:lstStyle/>
          <a:p>
            <a:endParaRPr dirty="0">
              <a:latin typeface="微软雅黑" panose="020B0503020204020204" pitchFamily="34" charset="-122"/>
              <a:ea typeface="微软雅黑" panose="020B0503020204020204" pitchFamily="34" charset="-122"/>
            </a:endParaRPr>
          </a:p>
        </p:txBody>
      </p:sp>
      <p:sp>
        <p:nvSpPr>
          <p:cNvPr id="13" name="object 13"/>
          <p:cNvSpPr/>
          <p:nvPr/>
        </p:nvSpPr>
        <p:spPr>
          <a:xfrm>
            <a:off x="1149096" y="1603247"/>
            <a:ext cx="1728215" cy="569976"/>
          </a:xfrm>
          <a:custGeom>
            <a:avLst/>
            <a:gdLst/>
            <a:ahLst/>
            <a:cxnLst/>
            <a:rect l="l" t="t" r="r" b="b"/>
            <a:pathLst>
              <a:path w="1728215" h="569976">
                <a:moveTo>
                  <a:pt x="1633219" y="0"/>
                </a:moveTo>
                <a:lnTo>
                  <a:pt x="86485" y="376"/>
                </a:lnTo>
                <a:lnTo>
                  <a:pt x="46426" y="13341"/>
                </a:lnTo>
                <a:lnTo>
                  <a:pt x="16481" y="41509"/>
                </a:lnTo>
                <a:lnTo>
                  <a:pt x="1112" y="80414"/>
                </a:lnTo>
                <a:lnTo>
                  <a:pt x="0" y="94996"/>
                </a:lnTo>
                <a:lnTo>
                  <a:pt x="376" y="483488"/>
                </a:lnTo>
                <a:lnTo>
                  <a:pt x="13338" y="523543"/>
                </a:lnTo>
                <a:lnTo>
                  <a:pt x="41504" y="553490"/>
                </a:lnTo>
                <a:lnTo>
                  <a:pt x="80411" y="568862"/>
                </a:lnTo>
                <a:lnTo>
                  <a:pt x="94995" y="569976"/>
                </a:lnTo>
                <a:lnTo>
                  <a:pt x="1641728" y="569599"/>
                </a:lnTo>
                <a:lnTo>
                  <a:pt x="1681783" y="556634"/>
                </a:lnTo>
                <a:lnTo>
                  <a:pt x="1711730" y="528466"/>
                </a:lnTo>
                <a:lnTo>
                  <a:pt x="1727102" y="489561"/>
                </a:lnTo>
                <a:lnTo>
                  <a:pt x="1728215" y="474980"/>
                </a:lnTo>
                <a:lnTo>
                  <a:pt x="1727839" y="86487"/>
                </a:lnTo>
                <a:lnTo>
                  <a:pt x="1714874" y="46432"/>
                </a:lnTo>
                <a:lnTo>
                  <a:pt x="1686706" y="16485"/>
                </a:lnTo>
                <a:lnTo>
                  <a:pt x="1647801" y="1113"/>
                </a:lnTo>
                <a:lnTo>
                  <a:pt x="1633219" y="0"/>
                </a:lnTo>
                <a:close/>
              </a:path>
            </a:pathLst>
          </a:custGeom>
          <a:solidFill>
            <a:srgbClr val="0D637B"/>
          </a:solidFill>
        </p:spPr>
        <p:txBody>
          <a:bodyPr wrap="square" lIns="0" tIns="0" rIns="0" bIns="0" rtlCol="0">
            <a:noAutofit/>
          </a:bodyPr>
          <a:lstStyle/>
          <a:p>
            <a:endParaRPr/>
          </a:p>
        </p:txBody>
      </p:sp>
      <p:sp>
        <p:nvSpPr>
          <p:cNvPr id="14" name="object 14"/>
          <p:cNvSpPr/>
          <p:nvPr/>
        </p:nvSpPr>
        <p:spPr>
          <a:xfrm>
            <a:off x="1143000" y="1603247"/>
            <a:ext cx="1728215" cy="569976"/>
          </a:xfrm>
          <a:custGeom>
            <a:avLst/>
            <a:gdLst/>
            <a:ahLst/>
            <a:cxnLst/>
            <a:rect l="l" t="t" r="r" b="b"/>
            <a:pathLst>
              <a:path w="1728215" h="569976">
                <a:moveTo>
                  <a:pt x="0" y="94996"/>
                </a:moveTo>
                <a:lnTo>
                  <a:pt x="9518" y="53505"/>
                </a:lnTo>
                <a:lnTo>
                  <a:pt x="35100" y="21262"/>
                </a:lnTo>
                <a:lnTo>
                  <a:pt x="72284" y="2732"/>
                </a:lnTo>
                <a:lnTo>
                  <a:pt x="1633219" y="0"/>
                </a:lnTo>
                <a:lnTo>
                  <a:pt x="1647801" y="1113"/>
                </a:lnTo>
                <a:lnTo>
                  <a:pt x="1686706" y="16485"/>
                </a:lnTo>
                <a:lnTo>
                  <a:pt x="1714874" y="46432"/>
                </a:lnTo>
                <a:lnTo>
                  <a:pt x="1727839" y="86487"/>
                </a:lnTo>
                <a:lnTo>
                  <a:pt x="1728215" y="474980"/>
                </a:lnTo>
                <a:lnTo>
                  <a:pt x="1727102" y="489561"/>
                </a:lnTo>
                <a:lnTo>
                  <a:pt x="1711730" y="528466"/>
                </a:lnTo>
                <a:lnTo>
                  <a:pt x="1681783" y="556634"/>
                </a:lnTo>
                <a:lnTo>
                  <a:pt x="1641728" y="569599"/>
                </a:lnTo>
                <a:lnTo>
                  <a:pt x="94995" y="569976"/>
                </a:lnTo>
                <a:lnTo>
                  <a:pt x="80411" y="568862"/>
                </a:lnTo>
                <a:lnTo>
                  <a:pt x="41504" y="553490"/>
                </a:lnTo>
                <a:lnTo>
                  <a:pt x="13338" y="523543"/>
                </a:lnTo>
                <a:lnTo>
                  <a:pt x="376" y="483488"/>
                </a:lnTo>
                <a:lnTo>
                  <a:pt x="0" y="94996"/>
                </a:lnTo>
                <a:close/>
              </a:path>
            </a:pathLst>
          </a:custGeom>
          <a:ln w="24384">
            <a:solidFill>
              <a:srgbClr val="074658"/>
            </a:solidFill>
          </a:ln>
        </p:spPr>
        <p:txBody>
          <a:bodyPr wrap="square" lIns="0" tIns="0" rIns="0" bIns="0" rtlCol="0">
            <a:noAutofit/>
          </a:bodyPr>
          <a:lstStyle/>
          <a:p>
            <a:endParaRPr/>
          </a:p>
        </p:txBody>
      </p:sp>
      <p:sp>
        <p:nvSpPr>
          <p:cNvPr id="15" name="object 15"/>
          <p:cNvSpPr txBox="1"/>
          <p:nvPr/>
        </p:nvSpPr>
        <p:spPr>
          <a:xfrm>
            <a:off x="3797808" y="1692782"/>
            <a:ext cx="1728215" cy="324485"/>
          </a:xfrm>
          <a:prstGeom prst="rect">
            <a:avLst/>
          </a:prstGeom>
        </p:spPr>
        <p:txBody>
          <a:bodyPr vert="horz" wrap="square" lIns="0" tIns="0" rIns="0" bIns="0" rtlCol="0">
            <a:noAutofit/>
          </a:bodyPr>
          <a:lstStyle>
            <a:defPPr>
              <a:defRPr lang="zh-CN"/>
            </a:defPPr>
            <a:lvl1pPr algn="ctr">
              <a:defRPr sz="1200" b="1" spc="-5">
                <a:solidFill>
                  <a:srgbClr val="FFFFFF"/>
                </a:solidFill>
                <a:latin typeface="微软雅黑" panose="020B0503020204020204" pitchFamily="34" charset="-122"/>
                <a:ea typeface="微软雅黑" panose="020B0503020204020204" pitchFamily="34" charset="-122"/>
                <a:cs typeface="Calibri"/>
              </a:defRPr>
            </a:lvl1pPr>
          </a:lstStyle>
          <a:p>
            <a:r>
              <a:rPr lang="en-US" altLang="zh-CN" dirty="0"/>
              <a:t>2016.11</a:t>
            </a:r>
            <a:endParaRPr lang="zh-CN" altLang="en-US" dirty="0"/>
          </a:p>
          <a:p>
            <a:r>
              <a:rPr lang="zh-CN" altLang="en-US" dirty="0"/>
              <a:t>网络安全法草案三审稿</a:t>
            </a:r>
            <a:endParaRPr dirty="0"/>
          </a:p>
        </p:txBody>
      </p:sp>
      <p:sp>
        <p:nvSpPr>
          <p:cNvPr id="16" name="object 16"/>
          <p:cNvSpPr txBox="1"/>
          <p:nvPr/>
        </p:nvSpPr>
        <p:spPr>
          <a:xfrm>
            <a:off x="5146549" y="3091940"/>
            <a:ext cx="1728212" cy="413257"/>
          </a:xfrm>
          <a:prstGeom prst="rect">
            <a:avLst/>
          </a:prstGeom>
        </p:spPr>
        <p:txBody>
          <a:bodyPr vert="horz" wrap="square" lIns="0" tIns="0" rIns="0" bIns="0" rtlCol="0">
            <a:noAutofit/>
          </a:bodyPr>
          <a:lstStyle>
            <a:defPPr>
              <a:defRPr lang="zh-CN"/>
            </a:defPPr>
            <a:lvl1pPr algn="ctr">
              <a:defRPr sz="1200" b="1" spc="-5">
                <a:solidFill>
                  <a:srgbClr val="FFFFFF"/>
                </a:solidFill>
                <a:latin typeface="微软雅黑" panose="020B0503020204020204" pitchFamily="34" charset="-122"/>
                <a:ea typeface="微软雅黑" panose="020B0503020204020204" pitchFamily="34" charset="-122"/>
                <a:cs typeface="Calibri"/>
              </a:defRPr>
            </a:lvl1pPr>
          </a:lstStyle>
          <a:p>
            <a:r>
              <a:rPr lang="en-US" altLang="zh-CN" dirty="0"/>
              <a:t>2016.11.7</a:t>
            </a:r>
          </a:p>
          <a:p>
            <a:r>
              <a:rPr lang="zh-CN" altLang="en-US" dirty="0"/>
              <a:t>人大常委会表决通过</a:t>
            </a:r>
            <a:endParaRPr dirty="0"/>
          </a:p>
        </p:txBody>
      </p:sp>
      <p:sp>
        <p:nvSpPr>
          <p:cNvPr id="17" name="object 17"/>
          <p:cNvSpPr txBox="1"/>
          <p:nvPr/>
        </p:nvSpPr>
        <p:spPr>
          <a:xfrm>
            <a:off x="6705601" y="1703260"/>
            <a:ext cx="1728215" cy="324485"/>
          </a:xfrm>
          <a:prstGeom prst="rect">
            <a:avLst/>
          </a:prstGeom>
        </p:spPr>
        <p:txBody>
          <a:bodyPr vert="horz" wrap="square" lIns="0" tIns="0" rIns="0" bIns="0" rtlCol="0">
            <a:noAutofit/>
          </a:bodyPr>
          <a:lstStyle>
            <a:defPPr>
              <a:defRPr lang="zh-CN"/>
            </a:defPPr>
            <a:lvl1pPr algn="ctr">
              <a:defRPr sz="1200" b="1" spc="-5">
                <a:solidFill>
                  <a:srgbClr val="FFFFFF"/>
                </a:solidFill>
                <a:latin typeface="微软雅黑" panose="020B0503020204020204" pitchFamily="34" charset="-122"/>
                <a:ea typeface="微软雅黑" panose="020B0503020204020204" pitchFamily="34" charset="-122"/>
                <a:cs typeface="Calibri"/>
              </a:defRPr>
            </a:lvl1pPr>
          </a:lstStyle>
          <a:p>
            <a:r>
              <a:rPr lang="en-US" altLang="zh-CN" dirty="0"/>
              <a:t>2017</a:t>
            </a:r>
            <a:r>
              <a:rPr lang="zh-CN" altLang="en-US" dirty="0"/>
              <a:t>年</a:t>
            </a:r>
            <a:r>
              <a:rPr lang="en-US" altLang="zh-CN" dirty="0"/>
              <a:t>6</a:t>
            </a:r>
            <a:r>
              <a:rPr lang="zh-CN" altLang="en-US" dirty="0"/>
              <a:t>月</a:t>
            </a:r>
            <a:r>
              <a:rPr lang="en-US" altLang="zh-CN" dirty="0"/>
              <a:t>1</a:t>
            </a:r>
            <a:r>
              <a:rPr lang="zh-CN" altLang="en-US" dirty="0"/>
              <a:t>日</a:t>
            </a:r>
          </a:p>
          <a:p>
            <a:r>
              <a:rPr dirty="0" err="1"/>
              <a:t>网络安全法</a:t>
            </a:r>
            <a:r>
              <a:rPr lang="zh-CN" altLang="en-US" dirty="0"/>
              <a:t>实施</a:t>
            </a:r>
            <a:endParaRPr dirty="0"/>
          </a:p>
        </p:txBody>
      </p:sp>
      <p:sp>
        <p:nvSpPr>
          <p:cNvPr id="18" name="object 18"/>
          <p:cNvSpPr txBox="1"/>
          <p:nvPr/>
        </p:nvSpPr>
        <p:spPr>
          <a:xfrm>
            <a:off x="1130808" y="1692782"/>
            <a:ext cx="1728215" cy="321310"/>
          </a:xfrm>
          <a:prstGeom prst="rect">
            <a:avLst/>
          </a:prstGeom>
        </p:spPr>
        <p:txBody>
          <a:bodyPr vert="horz" wrap="square" lIns="0" tIns="0" rIns="0" bIns="0" rtlCol="0">
            <a:noAutofit/>
          </a:bodyPr>
          <a:lstStyle/>
          <a:p>
            <a:pPr algn="ctr"/>
            <a:r>
              <a:rPr lang="en-US" altLang="zh-CN" sz="1200" b="1" spc="-5" dirty="0">
                <a:solidFill>
                  <a:srgbClr val="FFFFFF"/>
                </a:solidFill>
                <a:latin typeface="微软雅黑" panose="020B0503020204020204" pitchFamily="34" charset="-122"/>
                <a:ea typeface="微软雅黑" panose="020B0503020204020204" pitchFamily="34" charset="-122"/>
                <a:cs typeface="Calibri"/>
              </a:rPr>
              <a:t>2015</a:t>
            </a:r>
            <a:r>
              <a:rPr lang="en-US" altLang="zh-CN" sz="1200" b="1" dirty="0">
                <a:solidFill>
                  <a:srgbClr val="FFFFFF"/>
                </a:solidFill>
                <a:latin typeface="微软雅黑" panose="020B0503020204020204" pitchFamily="34" charset="-122"/>
                <a:ea typeface="微软雅黑" panose="020B0503020204020204" pitchFamily="34" charset="-122"/>
                <a:cs typeface="Calibri"/>
              </a:rPr>
              <a:t>.</a:t>
            </a:r>
            <a:r>
              <a:rPr lang="en-US" altLang="zh-CN" sz="1200" b="1" spc="-10" dirty="0">
                <a:solidFill>
                  <a:srgbClr val="FFFFFF"/>
                </a:solidFill>
                <a:latin typeface="微软雅黑" panose="020B0503020204020204" pitchFamily="34" charset="-122"/>
                <a:ea typeface="微软雅黑" panose="020B0503020204020204" pitchFamily="34" charset="-122"/>
                <a:cs typeface="Calibri"/>
              </a:rPr>
              <a:t>7</a:t>
            </a:r>
            <a:r>
              <a:rPr lang="en-US" altLang="zh-CN" sz="1200" b="1" dirty="0">
                <a:solidFill>
                  <a:srgbClr val="FFFFFF"/>
                </a:solidFill>
                <a:latin typeface="微软雅黑" panose="020B0503020204020204" pitchFamily="34" charset="-122"/>
                <a:ea typeface="微软雅黑" panose="020B0503020204020204" pitchFamily="34" charset="-122"/>
                <a:cs typeface="Calibri"/>
              </a:rPr>
              <a:t>.7</a:t>
            </a:r>
            <a:endParaRPr lang="zh-CN" altLang="en-US" sz="1200" dirty="0">
              <a:latin typeface="微软雅黑" panose="020B0503020204020204" pitchFamily="34" charset="-122"/>
              <a:ea typeface="微软雅黑" panose="020B0503020204020204" pitchFamily="34" charset="-122"/>
              <a:cs typeface="Calibri"/>
            </a:endParaRPr>
          </a:p>
          <a:p>
            <a:pPr algn="ctr">
              <a:lnSpc>
                <a:spcPct val="100000"/>
              </a:lnSpc>
            </a:pPr>
            <a:r>
              <a:rPr lang="zh-CN" altLang="en-US" sz="1200" b="1" spc="-5" dirty="0">
                <a:solidFill>
                  <a:srgbClr val="FFFFFF"/>
                </a:solidFill>
                <a:latin typeface="微软雅黑" panose="020B0503020204020204" pitchFamily="34" charset="-122"/>
                <a:ea typeface="微软雅黑" panose="020B0503020204020204" pitchFamily="34" charset="-122"/>
              </a:rPr>
              <a:t>网络安全法草案一审稿</a:t>
            </a:r>
            <a:endParaRPr sz="1200" b="1" spc="-5" dirty="0">
              <a:solidFill>
                <a:srgbClr val="FFFFFF"/>
              </a:solidFill>
              <a:latin typeface="微软雅黑" panose="020B0503020204020204" pitchFamily="34" charset="-122"/>
              <a:ea typeface="微软雅黑" panose="020B0503020204020204" pitchFamily="34" charset="-122"/>
            </a:endParaRPr>
          </a:p>
        </p:txBody>
      </p:sp>
      <p:sp>
        <p:nvSpPr>
          <p:cNvPr id="19" name="object 19"/>
          <p:cNvSpPr txBox="1"/>
          <p:nvPr/>
        </p:nvSpPr>
        <p:spPr>
          <a:xfrm>
            <a:off x="2234183" y="3078987"/>
            <a:ext cx="1728213" cy="427788"/>
          </a:xfrm>
          <a:prstGeom prst="rect">
            <a:avLst/>
          </a:prstGeom>
        </p:spPr>
        <p:txBody>
          <a:bodyPr vert="horz" wrap="square" lIns="0" tIns="0" rIns="0" bIns="0" rtlCol="0">
            <a:noAutofit/>
          </a:bodyPr>
          <a:lstStyle>
            <a:defPPr>
              <a:defRPr lang="zh-CN"/>
            </a:defPPr>
            <a:lvl1pPr algn="ctr">
              <a:defRPr sz="1200" b="1" spc="-5">
                <a:solidFill>
                  <a:srgbClr val="FFFFFF"/>
                </a:solidFill>
                <a:latin typeface="微软雅黑" panose="020B0503020204020204" pitchFamily="34" charset="-122"/>
                <a:ea typeface="微软雅黑" panose="020B0503020204020204" pitchFamily="34" charset="-122"/>
                <a:cs typeface="Calibri"/>
              </a:defRPr>
            </a:lvl1pPr>
          </a:lstStyle>
          <a:p>
            <a:r>
              <a:rPr lang="en-US" altLang="zh-CN" dirty="0"/>
              <a:t>2016.6</a:t>
            </a:r>
            <a:endParaRPr lang="zh-CN" altLang="en-US" dirty="0"/>
          </a:p>
          <a:p>
            <a:r>
              <a:rPr lang="zh-CN" altLang="en-US" dirty="0"/>
              <a:t>网络安全法草案二审稿</a:t>
            </a:r>
            <a:endParaRPr dirty="0"/>
          </a:p>
        </p:txBody>
      </p:sp>
      <p:sp>
        <p:nvSpPr>
          <p:cNvPr id="20" name="object 20"/>
          <p:cNvSpPr txBox="1"/>
          <p:nvPr/>
        </p:nvSpPr>
        <p:spPr>
          <a:xfrm>
            <a:off x="91442" y="3039629"/>
            <a:ext cx="1691636" cy="507467"/>
          </a:xfrm>
          <a:prstGeom prst="rect">
            <a:avLst/>
          </a:prstGeom>
        </p:spPr>
        <p:txBody>
          <a:bodyPr vert="horz" wrap="square" lIns="0" tIns="0" rIns="0" bIns="0" rtlCol="0">
            <a:noAutofit/>
          </a:bodyPr>
          <a:lstStyle/>
          <a:p>
            <a:pPr marL="12700" marR="12700" indent="0" algn="ctr">
              <a:lnSpc>
                <a:spcPct val="96100"/>
              </a:lnSpc>
            </a:pPr>
            <a:r>
              <a:rPr lang="en-US" altLang="zh-CN" sz="1200" b="1" spc="-10" dirty="0">
                <a:solidFill>
                  <a:srgbClr val="FFFFFF"/>
                </a:solidFill>
                <a:latin typeface="微软雅黑" panose="020B0503020204020204" pitchFamily="34" charset="-122"/>
                <a:ea typeface="微软雅黑" panose="020B0503020204020204" pitchFamily="34" charset="-122"/>
                <a:cs typeface="Calibri"/>
              </a:rPr>
              <a:t>2014.</a:t>
            </a:r>
            <a:r>
              <a:rPr lang="en-US" altLang="zh-CN" sz="1200" b="1" dirty="0">
                <a:solidFill>
                  <a:srgbClr val="FFFFFF"/>
                </a:solidFill>
                <a:latin typeface="微软雅黑" panose="020B0503020204020204" pitchFamily="34" charset="-122"/>
                <a:ea typeface="微软雅黑" panose="020B0503020204020204" pitchFamily="34" charset="-122"/>
                <a:cs typeface="Calibri"/>
              </a:rPr>
              <a:t>2</a:t>
            </a:r>
          </a:p>
          <a:p>
            <a:pPr marL="12700" marR="12700" indent="0" algn="ctr">
              <a:lnSpc>
                <a:spcPct val="96100"/>
              </a:lnSpc>
            </a:pPr>
            <a:r>
              <a:rPr lang="en-US" altLang="zh-CN" sz="1200" b="1" dirty="0">
                <a:solidFill>
                  <a:srgbClr val="FFFFFF"/>
                </a:solidFill>
                <a:latin typeface="微软雅黑" panose="020B0503020204020204" pitchFamily="34" charset="-122"/>
                <a:ea typeface="微软雅黑" panose="020B0503020204020204" pitchFamily="34" charset="-122"/>
                <a:cs typeface="Calibri"/>
              </a:rPr>
              <a:t> </a:t>
            </a:r>
            <a:r>
              <a:rPr lang="zh-CN" altLang="en-US" sz="1200" b="1" dirty="0">
                <a:solidFill>
                  <a:srgbClr val="FFFFFF"/>
                </a:solidFill>
                <a:latin typeface="微软雅黑" panose="020B0503020204020204" pitchFamily="34" charset="-122"/>
                <a:ea typeface="微软雅黑" panose="020B0503020204020204" pitchFamily="34" charset="-122"/>
                <a:cs typeface="Calibri"/>
              </a:rPr>
              <a:t>网络安全法首次在政府工作报告中提及</a:t>
            </a:r>
            <a:endParaRPr sz="1200" dirty="0">
              <a:latin typeface="微软雅黑" panose="020B0503020204020204" pitchFamily="34" charset="-122"/>
              <a:ea typeface="微软雅黑" panose="020B0503020204020204" pitchFamily="34" charset="-122"/>
              <a:cs typeface="Calibri"/>
            </a:endParaRPr>
          </a:p>
        </p:txBody>
      </p:sp>
      <p:sp>
        <p:nvSpPr>
          <p:cNvPr id="21" name="object 21"/>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网络安全法的背景和历程</a:t>
            </a:r>
            <a:endParaRPr sz="2800" dirty="0">
              <a:latin typeface="微软雅黑" panose="020B0503020204020204" pitchFamily="34" charset="-122"/>
              <a:ea typeface="微软雅黑" panose="020B0503020204020204" pitchFamily="34" charset="-122"/>
              <a:cs typeface="微软雅黑"/>
            </a:endParaRPr>
          </a:p>
        </p:txBody>
      </p:sp>
      <p:sp>
        <p:nvSpPr>
          <p:cNvPr id="22" name="object 22"/>
          <p:cNvSpPr txBox="1"/>
          <p:nvPr/>
        </p:nvSpPr>
        <p:spPr>
          <a:xfrm>
            <a:off x="3427603" y="807592"/>
            <a:ext cx="2052320" cy="317500"/>
          </a:xfrm>
          <a:prstGeom prst="rect">
            <a:avLst/>
          </a:prstGeom>
        </p:spPr>
        <p:txBody>
          <a:bodyPr vert="horz" wrap="square" lIns="0" tIns="0" rIns="0" bIns="0" rtlCol="0">
            <a:noAutofit/>
          </a:bodyPr>
          <a:lstStyle/>
          <a:p>
            <a:pPr marL="12700">
              <a:lnSpc>
                <a:spcPct val="100000"/>
              </a:lnSpc>
            </a:pPr>
            <a:r>
              <a:rPr sz="2000" b="1" spc="-20" dirty="0">
                <a:latin typeface="微软雅黑"/>
                <a:cs typeface="微软雅黑"/>
              </a:rPr>
              <a:t>网络安全法时间轴</a:t>
            </a:r>
            <a:endParaRPr sz="2000">
              <a:latin typeface="微软雅黑"/>
              <a:cs typeface="微软雅黑"/>
            </a:endParaRPr>
          </a:p>
        </p:txBody>
      </p:sp>
      <p:sp>
        <p:nvSpPr>
          <p:cNvPr id="23" name="object 23"/>
          <p:cNvSpPr txBox="1"/>
          <p:nvPr/>
        </p:nvSpPr>
        <p:spPr>
          <a:xfrm>
            <a:off x="381000" y="3949700"/>
            <a:ext cx="8380095" cy="1024255"/>
          </a:xfrm>
          <a:prstGeom prst="rect">
            <a:avLst/>
          </a:prstGeom>
        </p:spPr>
        <p:txBody>
          <a:bodyPr vert="horz" wrap="square" lIns="0" tIns="0" rIns="0" bIns="0" rtlCol="0">
            <a:noAutofit/>
          </a:bodyPr>
          <a:lstStyle/>
          <a:p>
            <a:pPr marL="2519045">
              <a:lnSpc>
                <a:spcPct val="100000"/>
              </a:lnSpc>
            </a:pPr>
            <a:r>
              <a:rPr sz="2400" b="1" spc="-5" dirty="0">
                <a:latin typeface="微软雅黑"/>
                <a:cs typeface="微软雅黑"/>
              </a:rPr>
              <a:t>“一法一决定”执法检查</a:t>
            </a:r>
            <a:endParaRPr sz="2400" dirty="0">
              <a:latin typeface="微软雅黑"/>
              <a:cs typeface="微软雅黑"/>
            </a:endParaRPr>
          </a:p>
          <a:p>
            <a:pPr marL="12700" marR="12700" algn="just">
              <a:lnSpc>
                <a:spcPct val="100099"/>
              </a:lnSpc>
              <a:spcBef>
                <a:spcPts val="40"/>
              </a:spcBef>
            </a:pPr>
            <a:r>
              <a:rPr sz="1400" spc="-15" dirty="0">
                <a:latin typeface="微软雅黑"/>
                <a:cs typeface="微软雅黑"/>
              </a:rPr>
              <a:t>开展“一法一决定”宣传教育情况</a:t>
            </a:r>
            <a:r>
              <a:rPr sz="1400" spc="5" dirty="0">
                <a:latin typeface="微软雅黑"/>
                <a:cs typeface="微软雅黑"/>
              </a:rPr>
              <a:t>；</a:t>
            </a:r>
            <a:r>
              <a:rPr sz="1400" spc="-15" dirty="0">
                <a:latin typeface="微软雅黑"/>
                <a:cs typeface="微软雅黑"/>
              </a:rPr>
              <a:t>制定</a:t>
            </a:r>
            <a:r>
              <a:rPr sz="1400" spc="5" dirty="0">
                <a:latin typeface="微软雅黑"/>
                <a:cs typeface="微软雅黑"/>
              </a:rPr>
              <a:t>“</a:t>
            </a:r>
            <a:r>
              <a:rPr sz="1400" spc="-15" dirty="0">
                <a:latin typeface="微软雅黑"/>
                <a:cs typeface="微软雅黑"/>
              </a:rPr>
              <a:t>一法</a:t>
            </a:r>
            <a:r>
              <a:rPr sz="1400" spc="5" dirty="0">
                <a:latin typeface="微软雅黑"/>
                <a:cs typeface="微软雅黑"/>
              </a:rPr>
              <a:t>一</a:t>
            </a:r>
            <a:r>
              <a:rPr sz="1400" spc="-15" dirty="0">
                <a:latin typeface="微软雅黑"/>
                <a:cs typeface="微软雅黑"/>
              </a:rPr>
              <a:t>决定</a:t>
            </a:r>
            <a:r>
              <a:rPr sz="1400" spc="5" dirty="0">
                <a:latin typeface="微软雅黑"/>
                <a:cs typeface="微软雅黑"/>
              </a:rPr>
              <a:t>”</a:t>
            </a:r>
            <a:r>
              <a:rPr sz="1400" spc="-15" dirty="0">
                <a:latin typeface="微软雅黑"/>
                <a:cs typeface="微软雅黑"/>
              </a:rPr>
              <a:t>配套</a:t>
            </a:r>
            <a:r>
              <a:rPr sz="1400" spc="5" dirty="0">
                <a:latin typeface="微软雅黑"/>
                <a:cs typeface="微软雅黑"/>
              </a:rPr>
              <a:t>法</a:t>
            </a:r>
            <a:r>
              <a:rPr sz="1400" spc="-15" dirty="0">
                <a:latin typeface="微软雅黑"/>
                <a:cs typeface="微软雅黑"/>
              </a:rPr>
              <a:t>规规</a:t>
            </a:r>
            <a:r>
              <a:rPr sz="1400" spc="5" dirty="0">
                <a:latin typeface="微软雅黑"/>
                <a:cs typeface="微软雅黑"/>
              </a:rPr>
              <a:t>章</a:t>
            </a:r>
            <a:r>
              <a:rPr sz="1400" spc="-15" dirty="0">
                <a:latin typeface="微软雅黑"/>
                <a:cs typeface="微软雅黑"/>
              </a:rPr>
              <a:t>情况</a:t>
            </a:r>
            <a:r>
              <a:rPr sz="1400" spc="5" dirty="0">
                <a:latin typeface="微软雅黑"/>
                <a:cs typeface="微软雅黑"/>
              </a:rPr>
              <a:t>；</a:t>
            </a:r>
            <a:r>
              <a:rPr sz="1400" spc="-15" dirty="0">
                <a:latin typeface="微软雅黑"/>
                <a:cs typeface="微软雅黑"/>
              </a:rPr>
              <a:t>强化</a:t>
            </a:r>
            <a:r>
              <a:rPr sz="1400" spc="5" dirty="0">
                <a:latin typeface="微软雅黑"/>
                <a:cs typeface="微软雅黑"/>
              </a:rPr>
              <a:t>关</a:t>
            </a:r>
            <a:r>
              <a:rPr sz="1400" spc="-15" dirty="0">
                <a:latin typeface="微软雅黑"/>
                <a:cs typeface="微软雅黑"/>
              </a:rPr>
              <a:t>键信</a:t>
            </a:r>
            <a:r>
              <a:rPr sz="1400" spc="5" dirty="0">
                <a:latin typeface="微软雅黑"/>
                <a:cs typeface="微软雅黑"/>
              </a:rPr>
              <a:t>息</a:t>
            </a:r>
            <a:r>
              <a:rPr sz="1400" spc="-15" dirty="0">
                <a:latin typeface="微软雅黑"/>
                <a:cs typeface="微软雅黑"/>
              </a:rPr>
              <a:t>基础</a:t>
            </a:r>
            <a:r>
              <a:rPr sz="1400" spc="5" dirty="0">
                <a:latin typeface="微软雅黑"/>
                <a:cs typeface="微软雅黑"/>
              </a:rPr>
              <a:t>设</a:t>
            </a:r>
            <a:r>
              <a:rPr sz="1400" spc="-15" dirty="0">
                <a:latin typeface="微软雅黑"/>
                <a:cs typeface="微软雅黑"/>
              </a:rPr>
              <a:t>施保</a:t>
            </a:r>
            <a:r>
              <a:rPr sz="1400" spc="5" dirty="0">
                <a:latin typeface="微软雅黑"/>
                <a:cs typeface="微软雅黑"/>
              </a:rPr>
              <a:t>护</a:t>
            </a:r>
            <a:r>
              <a:rPr sz="1400" spc="-15" dirty="0">
                <a:latin typeface="微软雅黑"/>
                <a:cs typeface="微软雅黑"/>
              </a:rPr>
              <a:t>及 落实网络安全等级保护制度情况；</a:t>
            </a:r>
            <a:r>
              <a:rPr sz="1400" spc="5" dirty="0">
                <a:latin typeface="微软雅黑"/>
                <a:cs typeface="微软雅黑"/>
              </a:rPr>
              <a:t>治</a:t>
            </a:r>
            <a:r>
              <a:rPr sz="1400" spc="-15" dirty="0">
                <a:latin typeface="微软雅黑"/>
                <a:cs typeface="微软雅黑"/>
              </a:rPr>
              <a:t>理网</a:t>
            </a:r>
            <a:r>
              <a:rPr sz="1400" spc="5" dirty="0">
                <a:latin typeface="微软雅黑"/>
                <a:cs typeface="微软雅黑"/>
              </a:rPr>
              <a:t>络</a:t>
            </a:r>
            <a:r>
              <a:rPr sz="1400" spc="-15" dirty="0">
                <a:latin typeface="微软雅黑"/>
                <a:cs typeface="微软雅黑"/>
              </a:rPr>
              <a:t>违法</a:t>
            </a:r>
            <a:r>
              <a:rPr sz="1400" spc="5" dirty="0">
                <a:latin typeface="微软雅黑"/>
                <a:cs typeface="微软雅黑"/>
              </a:rPr>
              <a:t>有</a:t>
            </a:r>
            <a:r>
              <a:rPr sz="1400" spc="-15" dirty="0">
                <a:latin typeface="微软雅黑"/>
                <a:cs typeface="微软雅黑"/>
              </a:rPr>
              <a:t>害信</a:t>
            </a:r>
            <a:r>
              <a:rPr sz="1400" spc="5" dirty="0">
                <a:latin typeface="微软雅黑"/>
                <a:cs typeface="微软雅黑"/>
              </a:rPr>
              <a:t>息</a:t>
            </a:r>
            <a:r>
              <a:rPr sz="1400" spc="-15" dirty="0">
                <a:latin typeface="微软雅黑"/>
                <a:cs typeface="微软雅黑"/>
              </a:rPr>
              <a:t>，维</a:t>
            </a:r>
            <a:r>
              <a:rPr sz="1400" spc="5" dirty="0">
                <a:latin typeface="微软雅黑"/>
                <a:cs typeface="微软雅黑"/>
              </a:rPr>
              <a:t>护</a:t>
            </a:r>
            <a:r>
              <a:rPr sz="1400" spc="-15" dirty="0">
                <a:latin typeface="微软雅黑"/>
                <a:cs typeface="微软雅黑"/>
              </a:rPr>
              <a:t>网络</a:t>
            </a:r>
            <a:r>
              <a:rPr sz="1400" spc="5" dirty="0">
                <a:latin typeface="微软雅黑"/>
                <a:cs typeface="微软雅黑"/>
              </a:rPr>
              <a:t>空</a:t>
            </a:r>
            <a:r>
              <a:rPr sz="1400" spc="-15" dirty="0">
                <a:latin typeface="微软雅黑"/>
                <a:cs typeface="微软雅黑"/>
              </a:rPr>
              <a:t>间良</a:t>
            </a:r>
            <a:r>
              <a:rPr sz="1400" spc="5" dirty="0">
                <a:latin typeface="微软雅黑"/>
                <a:cs typeface="微软雅黑"/>
              </a:rPr>
              <a:t>好</a:t>
            </a:r>
            <a:r>
              <a:rPr sz="1400" spc="-15" dirty="0">
                <a:latin typeface="微软雅黑"/>
                <a:cs typeface="微软雅黑"/>
              </a:rPr>
              <a:t>生态</a:t>
            </a:r>
            <a:r>
              <a:rPr sz="1400" spc="5" dirty="0">
                <a:latin typeface="微软雅黑"/>
                <a:cs typeface="微软雅黑"/>
              </a:rPr>
              <a:t>情</a:t>
            </a:r>
            <a:r>
              <a:rPr sz="1400" spc="-15" dirty="0">
                <a:latin typeface="微软雅黑"/>
                <a:cs typeface="微软雅黑"/>
              </a:rPr>
              <a:t>况；</a:t>
            </a:r>
            <a:r>
              <a:rPr sz="1400" spc="5" dirty="0">
                <a:latin typeface="微软雅黑"/>
                <a:cs typeface="微软雅黑"/>
              </a:rPr>
              <a:t>落</a:t>
            </a:r>
            <a:r>
              <a:rPr sz="1400" spc="-15" dirty="0">
                <a:latin typeface="微软雅黑"/>
                <a:cs typeface="微软雅黑"/>
              </a:rPr>
              <a:t>实公</a:t>
            </a:r>
            <a:r>
              <a:rPr sz="1400" spc="5" dirty="0">
                <a:latin typeface="微软雅黑"/>
                <a:cs typeface="微软雅黑"/>
              </a:rPr>
              <a:t>民</a:t>
            </a:r>
            <a:r>
              <a:rPr sz="1400" spc="-15" dirty="0">
                <a:latin typeface="微软雅黑"/>
                <a:cs typeface="微软雅黑"/>
              </a:rPr>
              <a:t>个人</a:t>
            </a:r>
            <a:r>
              <a:rPr sz="1400" spc="5" dirty="0">
                <a:latin typeface="微软雅黑"/>
                <a:cs typeface="微软雅黑"/>
              </a:rPr>
              <a:t>信</a:t>
            </a:r>
            <a:r>
              <a:rPr sz="1400" spc="-15" dirty="0">
                <a:latin typeface="微软雅黑"/>
                <a:cs typeface="微软雅黑"/>
              </a:rPr>
              <a:t>息 保护制度，查处侵犯公民个人信息</a:t>
            </a:r>
            <a:r>
              <a:rPr sz="1400" spc="5" dirty="0">
                <a:latin typeface="微软雅黑"/>
                <a:cs typeface="微软雅黑"/>
              </a:rPr>
              <a:t>及</a:t>
            </a:r>
            <a:r>
              <a:rPr sz="1400" spc="-15" dirty="0">
                <a:latin typeface="微软雅黑"/>
                <a:cs typeface="微软雅黑"/>
              </a:rPr>
              <a:t>相关</a:t>
            </a:r>
            <a:r>
              <a:rPr sz="1400" spc="5" dirty="0">
                <a:latin typeface="微软雅黑"/>
                <a:cs typeface="微软雅黑"/>
              </a:rPr>
              <a:t>违</a:t>
            </a:r>
            <a:r>
              <a:rPr sz="1400" spc="-15" dirty="0">
                <a:latin typeface="微软雅黑"/>
                <a:cs typeface="微软雅黑"/>
              </a:rPr>
              <a:t>法犯</a:t>
            </a:r>
            <a:r>
              <a:rPr sz="1400" spc="5" dirty="0">
                <a:latin typeface="微软雅黑"/>
                <a:cs typeface="微软雅黑"/>
              </a:rPr>
              <a:t>罪</a:t>
            </a:r>
            <a:r>
              <a:rPr sz="1400" spc="-15" dirty="0">
                <a:latin typeface="微软雅黑"/>
                <a:cs typeface="微软雅黑"/>
              </a:rPr>
              <a:t>情况</a:t>
            </a:r>
            <a:r>
              <a:rPr sz="1400" spc="-60" dirty="0">
                <a:latin typeface="微软雅黑"/>
                <a:cs typeface="微软雅黑"/>
              </a:rPr>
              <a:t>等</a:t>
            </a:r>
            <a:r>
              <a:rPr sz="1400" spc="-5" dirty="0">
                <a:latin typeface="微软雅黑"/>
                <a:cs typeface="微软雅黑"/>
              </a:rPr>
              <a:t>.</a:t>
            </a:r>
            <a:r>
              <a:rPr sz="1400" spc="135" dirty="0">
                <a:latin typeface="微软雅黑"/>
                <a:cs typeface="微软雅黑"/>
              </a:rPr>
              <a:t> </a:t>
            </a:r>
            <a:r>
              <a:rPr sz="1400" spc="-10" dirty="0">
                <a:latin typeface="微软雅黑"/>
                <a:cs typeface="微软雅黑"/>
              </a:rPr>
              <a:t>2017</a:t>
            </a:r>
            <a:r>
              <a:rPr sz="1400" spc="-15" dirty="0">
                <a:latin typeface="微软雅黑"/>
                <a:cs typeface="微软雅黑"/>
              </a:rPr>
              <a:t>年9月至</a:t>
            </a:r>
            <a:r>
              <a:rPr sz="1400" spc="-10" dirty="0">
                <a:latin typeface="微软雅黑"/>
                <a:cs typeface="微软雅黑"/>
              </a:rPr>
              <a:t>12</a:t>
            </a:r>
            <a:r>
              <a:rPr sz="1400" spc="-15" dirty="0">
                <a:latin typeface="微软雅黑"/>
                <a:cs typeface="微软雅黑"/>
              </a:rPr>
              <a:t>月</a:t>
            </a:r>
            <a:endParaRPr sz="1400" dirty="0">
              <a:latin typeface="微软雅黑"/>
              <a:cs typeface="微软雅黑"/>
            </a:endParaRPr>
          </a:p>
        </p:txBody>
      </p:sp>
      <p:sp>
        <p:nvSpPr>
          <p:cNvPr id="24" name="object 24"/>
          <p:cNvSpPr/>
          <p:nvPr/>
        </p:nvSpPr>
        <p:spPr>
          <a:xfrm>
            <a:off x="0" y="2212847"/>
            <a:ext cx="9107424" cy="719327"/>
          </a:xfrm>
          <a:custGeom>
            <a:avLst/>
            <a:gdLst/>
            <a:ahLst/>
            <a:cxnLst/>
            <a:rect l="l" t="t" r="r" b="b"/>
            <a:pathLst>
              <a:path w="9107424" h="719327">
                <a:moveTo>
                  <a:pt x="8747760" y="0"/>
                </a:moveTo>
                <a:lnTo>
                  <a:pt x="8747760" y="179831"/>
                </a:lnTo>
                <a:lnTo>
                  <a:pt x="0" y="179831"/>
                </a:lnTo>
                <a:lnTo>
                  <a:pt x="0" y="539495"/>
                </a:lnTo>
                <a:lnTo>
                  <a:pt x="8747760" y="539495"/>
                </a:lnTo>
                <a:lnTo>
                  <a:pt x="8747760" y="719327"/>
                </a:lnTo>
                <a:lnTo>
                  <a:pt x="9107424" y="359663"/>
                </a:lnTo>
                <a:lnTo>
                  <a:pt x="8747760" y="0"/>
                </a:lnTo>
                <a:close/>
              </a:path>
            </a:pathLst>
          </a:custGeom>
          <a:solidFill>
            <a:srgbClr val="0D637B"/>
          </a:solidFill>
        </p:spPr>
        <p:txBody>
          <a:bodyPr wrap="square" lIns="0" tIns="0" rIns="0" bIns="0" rtlCol="0">
            <a:noAutofit/>
          </a:bodyPr>
          <a:lstStyle/>
          <a:p>
            <a:endParaRPr/>
          </a:p>
        </p:txBody>
      </p:sp>
      <p:sp>
        <p:nvSpPr>
          <p:cNvPr id="25" name="object 25"/>
          <p:cNvSpPr/>
          <p:nvPr/>
        </p:nvSpPr>
        <p:spPr>
          <a:xfrm>
            <a:off x="0" y="2212847"/>
            <a:ext cx="9107424" cy="719327"/>
          </a:xfrm>
          <a:custGeom>
            <a:avLst/>
            <a:gdLst/>
            <a:ahLst/>
            <a:cxnLst/>
            <a:rect l="l" t="t" r="r" b="b"/>
            <a:pathLst>
              <a:path w="9107424" h="719327">
                <a:moveTo>
                  <a:pt x="0" y="179831"/>
                </a:moveTo>
                <a:lnTo>
                  <a:pt x="8747760" y="179831"/>
                </a:lnTo>
                <a:lnTo>
                  <a:pt x="8747760" y="0"/>
                </a:lnTo>
                <a:lnTo>
                  <a:pt x="9107424" y="359663"/>
                </a:lnTo>
                <a:lnTo>
                  <a:pt x="8747760" y="719327"/>
                </a:lnTo>
                <a:lnTo>
                  <a:pt x="8747760" y="539495"/>
                </a:lnTo>
                <a:lnTo>
                  <a:pt x="0" y="539495"/>
                </a:lnTo>
                <a:lnTo>
                  <a:pt x="0" y="179831"/>
                </a:lnTo>
                <a:close/>
              </a:path>
            </a:pathLst>
          </a:custGeom>
          <a:ln w="24383">
            <a:solidFill>
              <a:srgbClr val="074658"/>
            </a:solidFill>
          </a:ln>
        </p:spPr>
        <p:txBody>
          <a:bodyPr wrap="square" lIns="0" tIns="0" rIns="0" bIns="0" rtlCol="0">
            <a:noAutofit/>
          </a:bodyPr>
          <a:lstStyle/>
          <a:p>
            <a:endParaRPr/>
          </a:p>
        </p:txBody>
      </p:sp>
      <p:sp>
        <p:nvSpPr>
          <p:cNvPr id="26" name="object 26"/>
          <p:cNvSpPr/>
          <p:nvPr/>
        </p:nvSpPr>
        <p:spPr>
          <a:xfrm>
            <a:off x="947927" y="2703575"/>
            <a:ext cx="0" cy="321310"/>
          </a:xfrm>
          <a:custGeom>
            <a:avLst/>
            <a:gdLst/>
            <a:ahLst/>
            <a:cxnLst/>
            <a:rect l="l" t="t" r="r" b="b"/>
            <a:pathLst>
              <a:path h="321310">
                <a:moveTo>
                  <a:pt x="0" y="0"/>
                </a:moveTo>
                <a:lnTo>
                  <a:pt x="0" y="321310"/>
                </a:lnTo>
              </a:path>
            </a:pathLst>
          </a:custGeom>
          <a:ln w="18288">
            <a:solidFill>
              <a:srgbClr val="0A627B"/>
            </a:solidFill>
          </a:ln>
        </p:spPr>
        <p:txBody>
          <a:bodyPr wrap="square" lIns="0" tIns="0" rIns="0" bIns="0" rtlCol="0">
            <a:noAutofit/>
          </a:bodyPr>
          <a:lstStyle/>
          <a:p>
            <a:endParaRPr/>
          </a:p>
        </p:txBody>
      </p:sp>
      <p:sp>
        <p:nvSpPr>
          <p:cNvPr id="27" name="object 27"/>
          <p:cNvSpPr/>
          <p:nvPr/>
        </p:nvSpPr>
        <p:spPr>
          <a:xfrm>
            <a:off x="1981200" y="2173223"/>
            <a:ext cx="0" cy="321310"/>
          </a:xfrm>
          <a:custGeom>
            <a:avLst/>
            <a:gdLst/>
            <a:ahLst/>
            <a:cxnLst/>
            <a:rect l="l" t="t" r="r" b="b"/>
            <a:pathLst>
              <a:path h="321310">
                <a:moveTo>
                  <a:pt x="0" y="0"/>
                </a:moveTo>
                <a:lnTo>
                  <a:pt x="0" y="321310"/>
                </a:lnTo>
              </a:path>
            </a:pathLst>
          </a:custGeom>
          <a:ln w="18288">
            <a:solidFill>
              <a:srgbClr val="0A627B"/>
            </a:solidFill>
          </a:ln>
        </p:spPr>
        <p:txBody>
          <a:bodyPr wrap="square" lIns="0" tIns="0" rIns="0" bIns="0" rtlCol="0">
            <a:noAutofit/>
          </a:bodyPr>
          <a:lstStyle/>
          <a:p>
            <a:endParaRPr/>
          </a:p>
        </p:txBody>
      </p:sp>
      <p:sp>
        <p:nvSpPr>
          <p:cNvPr id="28" name="object 28"/>
          <p:cNvSpPr/>
          <p:nvPr/>
        </p:nvSpPr>
        <p:spPr>
          <a:xfrm>
            <a:off x="3060192" y="2770631"/>
            <a:ext cx="0" cy="321310"/>
          </a:xfrm>
          <a:custGeom>
            <a:avLst/>
            <a:gdLst/>
            <a:ahLst/>
            <a:cxnLst/>
            <a:rect l="l" t="t" r="r" b="b"/>
            <a:pathLst>
              <a:path h="321310">
                <a:moveTo>
                  <a:pt x="0" y="0"/>
                </a:moveTo>
                <a:lnTo>
                  <a:pt x="0" y="321310"/>
                </a:lnTo>
              </a:path>
            </a:pathLst>
          </a:custGeom>
          <a:ln w="18288">
            <a:solidFill>
              <a:srgbClr val="0A627B"/>
            </a:solidFill>
          </a:ln>
        </p:spPr>
        <p:txBody>
          <a:bodyPr wrap="square" lIns="0" tIns="0" rIns="0" bIns="0" rtlCol="0">
            <a:noAutofit/>
          </a:bodyPr>
          <a:lstStyle/>
          <a:p>
            <a:endParaRPr/>
          </a:p>
        </p:txBody>
      </p:sp>
      <p:sp>
        <p:nvSpPr>
          <p:cNvPr id="29" name="object 29"/>
          <p:cNvSpPr/>
          <p:nvPr/>
        </p:nvSpPr>
        <p:spPr>
          <a:xfrm>
            <a:off x="4623815" y="2142744"/>
            <a:ext cx="0" cy="321310"/>
          </a:xfrm>
          <a:custGeom>
            <a:avLst/>
            <a:gdLst/>
            <a:ahLst/>
            <a:cxnLst/>
            <a:rect l="l" t="t" r="r" b="b"/>
            <a:pathLst>
              <a:path h="321310">
                <a:moveTo>
                  <a:pt x="0" y="0"/>
                </a:moveTo>
                <a:lnTo>
                  <a:pt x="0" y="321310"/>
                </a:lnTo>
              </a:path>
            </a:pathLst>
          </a:custGeom>
          <a:ln w="18288">
            <a:solidFill>
              <a:srgbClr val="0A627B"/>
            </a:solidFill>
          </a:ln>
        </p:spPr>
        <p:txBody>
          <a:bodyPr wrap="square" lIns="0" tIns="0" rIns="0" bIns="0" rtlCol="0">
            <a:noAutofit/>
          </a:bodyPr>
          <a:lstStyle/>
          <a:p>
            <a:endParaRPr/>
          </a:p>
        </p:txBody>
      </p:sp>
      <p:sp>
        <p:nvSpPr>
          <p:cNvPr id="30" name="object 30"/>
          <p:cNvSpPr/>
          <p:nvPr/>
        </p:nvSpPr>
        <p:spPr>
          <a:xfrm>
            <a:off x="6010655" y="2721863"/>
            <a:ext cx="0" cy="321310"/>
          </a:xfrm>
          <a:custGeom>
            <a:avLst/>
            <a:gdLst/>
            <a:ahLst/>
            <a:cxnLst/>
            <a:rect l="l" t="t" r="r" b="b"/>
            <a:pathLst>
              <a:path h="321310">
                <a:moveTo>
                  <a:pt x="0" y="0"/>
                </a:moveTo>
                <a:lnTo>
                  <a:pt x="0" y="321310"/>
                </a:lnTo>
              </a:path>
            </a:pathLst>
          </a:custGeom>
          <a:ln w="18288">
            <a:solidFill>
              <a:srgbClr val="0A627B"/>
            </a:solidFill>
          </a:ln>
        </p:spPr>
        <p:txBody>
          <a:bodyPr wrap="square" lIns="0" tIns="0" rIns="0" bIns="0" rtlCol="0">
            <a:noAutofit/>
          </a:bodyPr>
          <a:lstStyle/>
          <a:p>
            <a:endParaRPr/>
          </a:p>
        </p:txBody>
      </p:sp>
      <p:sp>
        <p:nvSpPr>
          <p:cNvPr id="31" name="object 31"/>
          <p:cNvSpPr/>
          <p:nvPr/>
        </p:nvSpPr>
        <p:spPr>
          <a:xfrm>
            <a:off x="7668768" y="2173223"/>
            <a:ext cx="0" cy="321310"/>
          </a:xfrm>
          <a:custGeom>
            <a:avLst/>
            <a:gdLst/>
            <a:ahLst/>
            <a:cxnLst/>
            <a:rect l="l" t="t" r="r" b="b"/>
            <a:pathLst>
              <a:path h="321310">
                <a:moveTo>
                  <a:pt x="0" y="0"/>
                </a:moveTo>
                <a:lnTo>
                  <a:pt x="0" y="321310"/>
                </a:lnTo>
              </a:path>
            </a:pathLst>
          </a:custGeom>
          <a:ln w="18288">
            <a:solidFill>
              <a:srgbClr val="0A627B"/>
            </a:solidFill>
          </a:ln>
        </p:spPr>
        <p:txBody>
          <a:bodyPr wrap="square" lIns="0" tIns="0" rIns="0" bIns="0" rtlCol="0">
            <a:noAutofit/>
          </a:bodyPr>
          <a:lstStyle/>
          <a:p>
            <a:endParaRPr/>
          </a:p>
        </p:txBody>
      </p:sp>
    </p:spTree>
    <p:extLst>
      <p:ext uri="{BB962C8B-B14F-4D97-AF65-F5344CB8AC3E}">
        <p14:creationId xmlns:p14="http://schemas.microsoft.com/office/powerpoint/2010/main" val="9162782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应用安全解读（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4</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panose="020B0503020204020204" pitchFamily="34" charset="-122"/>
              <a:ea typeface="微软雅黑" panose="020B0503020204020204" pitchFamily="34" charset="-122"/>
              <a:cs typeface="微软雅黑"/>
            </a:endParaRPr>
          </a:p>
        </p:txBody>
      </p:sp>
      <p:grpSp>
        <p:nvGrpSpPr>
          <p:cNvPr id="3" name="组合 2">
            <a:extLst>
              <a:ext uri="{FF2B5EF4-FFF2-40B4-BE49-F238E27FC236}">
                <a16:creationId xmlns:a16="http://schemas.microsoft.com/office/drawing/2014/main" id="{C296D8D5-DF9B-46B1-896A-255C3B4E07CF}"/>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4" name="AutoShape 3">
              <a:extLst>
                <a:ext uri="{FF2B5EF4-FFF2-40B4-BE49-F238E27FC236}">
                  <a16:creationId xmlns:a16="http://schemas.microsoft.com/office/drawing/2014/main" id="{360C61E7-1247-475D-96D2-D9CC98CFEA74}"/>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
              <a:extLst>
                <a:ext uri="{FF2B5EF4-FFF2-40B4-BE49-F238E27FC236}">
                  <a16:creationId xmlns:a16="http://schemas.microsoft.com/office/drawing/2014/main" id="{C2E9C49D-E6AA-4B7D-95F4-5B7488FA0DC9}"/>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594172B4-6B82-4C28-9434-5CEACE8D21A0}"/>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684305CA-6BA8-4A9D-A1A0-15ACF665713A}"/>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8178D944-602E-4BAD-9949-9D0C22330AFD}"/>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1880776A-699C-48BF-836C-A385E2DC62D8}"/>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38C38A68-DDE0-4E9F-A727-AEA63EC23214}"/>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Rectangle 11">
              <a:extLst>
                <a:ext uri="{FF2B5EF4-FFF2-40B4-BE49-F238E27FC236}">
                  <a16:creationId xmlns:a16="http://schemas.microsoft.com/office/drawing/2014/main" id="{65161C46-6163-44E6-A705-2D4AB728618C}"/>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12">
              <a:extLst>
                <a:ext uri="{FF2B5EF4-FFF2-40B4-BE49-F238E27FC236}">
                  <a16:creationId xmlns:a16="http://schemas.microsoft.com/office/drawing/2014/main" id="{30802875-ACB1-4776-A9B0-4A356135850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13" name="表格 12">
            <a:extLst>
              <a:ext uri="{FF2B5EF4-FFF2-40B4-BE49-F238E27FC236}">
                <a16:creationId xmlns:a16="http://schemas.microsoft.com/office/drawing/2014/main" id="{394D21D3-20D8-43BE-84E7-0096812752CD}"/>
              </a:ext>
            </a:extLst>
          </p:cNvPr>
          <p:cNvGraphicFramePr>
            <a:graphicFrameLocks noGrp="1"/>
          </p:cNvGraphicFramePr>
          <p:nvPr>
            <p:extLst>
              <p:ext uri="{D42A27DB-BD31-4B8C-83A1-F6EECF244321}">
                <p14:modId xmlns:p14="http://schemas.microsoft.com/office/powerpoint/2010/main" val="3720370585"/>
              </p:ext>
            </p:extLst>
          </p:nvPr>
        </p:nvGraphicFramePr>
        <p:xfrm>
          <a:off x="248387" y="911254"/>
          <a:ext cx="7224975" cy="3876646"/>
        </p:xfrm>
        <a:graphic>
          <a:graphicData uri="http://schemas.openxmlformats.org/drawingml/2006/table">
            <a:tbl>
              <a:tblPr>
                <a:tableStyleId>{3C2FFA5D-87B4-456A-9821-1D502468CF0F}</a:tableStyleId>
              </a:tblPr>
              <a:tblGrid>
                <a:gridCol w="704475">
                  <a:extLst>
                    <a:ext uri="{9D8B030D-6E8A-4147-A177-3AD203B41FA5}">
                      <a16:colId xmlns:a16="http://schemas.microsoft.com/office/drawing/2014/main" val="20000"/>
                    </a:ext>
                  </a:extLst>
                </a:gridCol>
                <a:gridCol w="799738">
                  <a:extLst>
                    <a:ext uri="{9D8B030D-6E8A-4147-A177-3AD203B41FA5}">
                      <a16:colId xmlns:a16="http://schemas.microsoft.com/office/drawing/2014/main" val="20001"/>
                    </a:ext>
                  </a:extLst>
                </a:gridCol>
                <a:gridCol w="2669406">
                  <a:extLst>
                    <a:ext uri="{9D8B030D-6E8A-4147-A177-3AD203B41FA5}">
                      <a16:colId xmlns:a16="http://schemas.microsoft.com/office/drawing/2014/main" val="20002"/>
                    </a:ext>
                  </a:extLst>
                </a:gridCol>
                <a:gridCol w="2054994">
                  <a:extLst>
                    <a:ext uri="{9D8B030D-6E8A-4147-A177-3AD203B41FA5}">
                      <a16:colId xmlns:a16="http://schemas.microsoft.com/office/drawing/2014/main" val="20003"/>
                    </a:ext>
                  </a:extLst>
                </a:gridCol>
                <a:gridCol w="996362">
                  <a:extLst>
                    <a:ext uri="{9D8B030D-6E8A-4147-A177-3AD203B41FA5}">
                      <a16:colId xmlns:a16="http://schemas.microsoft.com/office/drawing/2014/main" val="20004"/>
                    </a:ext>
                  </a:extLst>
                </a:gridCol>
              </a:tblGrid>
              <a:tr h="370624">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331539">
                <a:tc rowSpan="7">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应用安全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通信完整性（</a:t>
                      </a:r>
                      <a:r>
                        <a:rPr lang="en-US" sz="1200" u="none" strike="noStrike" dirty="0">
                          <a:effectLst/>
                          <a:latin typeface="微软雅黑" panose="020B0503020204020204" pitchFamily="34" charset="-122"/>
                          <a:ea typeface="微软雅黑" panose="020B0503020204020204" pitchFamily="34" charset="-122"/>
                        </a:rPr>
                        <a:t>S3）</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应采用密码技术保证通信过程中数据的完整性。</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应用策略，完整性校验</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rowSpan="7">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应用配置实现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1"/>
                  </a:ext>
                </a:extLst>
              </a:tr>
              <a:tr h="568191">
                <a:tc vMerge="1">
                  <a:txBody>
                    <a:bodyPr/>
                    <a:lstStyle/>
                    <a:p>
                      <a:endParaRPr lang="zh-CN" altLang="en-US"/>
                    </a:p>
                  </a:txBody>
                  <a:tcPr/>
                </a:tc>
                <a:tc row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通信保密性（</a:t>
                      </a:r>
                      <a:r>
                        <a:rPr lang="en-US" sz="1200" u="none" strike="noStrike" dirty="0">
                          <a:effectLst/>
                          <a:latin typeface="微软雅黑" panose="020B0503020204020204" pitchFamily="34" charset="-122"/>
                          <a:ea typeface="微软雅黑" panose="020B0503020204020204" pitchFamily="34" charset="-122"/>
                        </a:rPr>
                        <a:t>S3）</a:t>
                      </a: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在通信双方建立连接之前，应用系统应利用密码技术进行会话初始化验证；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应用加密，</a:t>
                      </a:r>
                      <a:r>
                        <a:rPr lang="en-US" altLang="zh-CN" sz="1200" u="none" strike="noStrike" dirty="0">
                          <a:effectLst/>
                          <a:latin typeface="微软雅黑" panose="020B0503020204020204" pitchFamily="34" charset="-122"/>
                          <a:ea typeface="微软雅黑" panose="020B0503020204020204" pitchFamily="34" charset="-122"/>
                        </a:rPr>
                        <a:t>HTTPS</a:t>
                      </a:r>
                      <a:r>
                        <a:rPr lang="zh-CN" altLang="en-US" sz="1200" u="none" strike="noStrike" dirty="0">
                          <a:effectLst/>
                          <a:latin typeface="微软雅黑" panose="020B0503020204020204" pitchFamily="34" charset="-122"/>
                          <a:ea typeface="微软雅黑" panose="020B0503020204020204" pitchFamily="34" charset="-122"/>
                        </a:rPr>
                        <a:t>指纹识别等技术</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2"/>
                  </a:ext>
                </a:extLst>
              </a:tr>
              <a:tr h="348705">
                <a:tc vMerge="1">
                  <a:txBody>
                    <a:bodyPr/>
                    <a:lstStyle/>
                    <a:p>
                      <a:endParaRPr lang="zh-CN" altLang="en-US"/>
                    </a:p>
                  </a:txBody>
                  <a:tcPr/>
                </a:tc>
                <a:tc vMerge="1">
                  <a:txBody>
                    <a:bodyPr/>
                    <a:lstStyle/>
                    <a:p>
                      <a:pPr algn="l" fontAlgn="ct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b)  </a:t>
                      </a:r>
                      <a:r>
                        <a:rPr lang="zh-CN" altLang="en-US" sz="1200" u="none" strike="noStrike">
                          <a:effectLst/>
                          <a:latin typeface="微软雅黑" panose="020B0503020204020204" pitchFamily="34" charset="-122"/>
                          <a:ea typeface="微软雅黑" panose="020B0503020204020204" pitchFamily="34" charset="-122"/>
                        </a:rPr>
                        <a:t>应对通信过程中的整个报文或会话过程进行加密。</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通信协议加密、内容加密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3"/>
                  </a:ext>
                </a:extLst>
              </a:tr>
              <a:tr h="512766">
                <a:tc vMerge="1">
                  <a:txBody>
                    <a:bodyPr/>
                    <a:lstStyle/>
                    <a:p>
                      <a:endParaRPr lang="zh-CN" altLang="en-US"/>
                    </a:p>
                  </a:txBody>
                  <a:tcPr/>
                </a:tc>
                <a:tc rowSpan="2">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zh-CN" altLang="en-US" sz="1200" u="none" strike="noStrike" dirty="0">
                          <a:effectLst/>
                          <a:latin typeface="微软雅黑" panose="020B0503020204020204" pitchFamily="34" charset="-122"/>
                          <a:ea typeface="微软雅黑" panose="020B0503020204020204" pitchFamily="34" charset="-122"/>
                        </a:rPr>
                        <a:t>抗抵赖（</a:t>
                      </a:r>
                      <a:r>
                        <a:rPr lang="en-US" altLang="zh-CN" sz="1200" u="none" strike="noStrike" dirty="0">
                          <a:effectLst/>
                          <a:latin typeface="微软雅黑" panose="020B0503020204020204" pitchFamily="34" charset="-122"/>
                          <a:ea typeface="微软雅黑" panose="020B0503020204020204" pitchFamily="34" charset="-122"/>
                        </a:rPr>
                        <a:t>G3）</a:t>
                      </a: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应具有在请求的情况下为数据原发者或接收者提供数据原发证据的功能；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用户操作要有日志记录、交易电子签名</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4"/>
                  </a:ext>
                </a:extLst>
              </a:tr>
              <a:tr h="329565">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b)  </a:t>
                      </a:r>
                      <a:r>
                        <a:rPr lang="zh-CN" altLang="en-US" sz="1200" u="none" strike="noStrike">
                          <a:effectLst/>
                          <a:latin typeface="微软雅黑" panose="020B0503020204020204" pitchFamily="34" charset="-122"/>
                          <a:ea typeface="微软雅黑" panose="020B0503020204020204" pitchFamily="34" charset="-122"/>
                        </a:rPr>
                        <a:t>应具有在请求的情况下为数据原发者或接收者提供数据接收证据的功能。</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用户操作要有日志记录、交易电子签名</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5"/>
                  </a:ext>
                </a:extLst>
              </a:tr>
              <a:tr h="489585">
                <a:tc vMerge="1">
                  <a:txBody>
                    <a:bodyPr/>
                    <a:lstStyle/>
                    <a:p>
                      <a:endParaRPr lang="zh-CN" altLang="en-US"/>
                    </a:p>
                  </a:txBody>
                  <a:tcPr/>
                </a:tc>
                <a:tc row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软件容错（</a:t>
                      </a:r>
                      <a:r>
                        <a:rPr lang="en-US" altLang="zh-CN" sz="1200" u="none" strike="noStrike" dirty="0">
                          <a:effectLst/>
                          <a:latin typeface="微软雅黑" panose="020B0503020204020204" pitchFamily="34" charset="-122"/>
                          <a:ea typeface="微软雅黑" panose="020B0503020204020204" pitchFamily="34" charset="-122"/>
                        </a:rPr>
                        <a:t>A3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a)  </a:t>
                      </a:r>
                      <a:r>
                        <a:rPr lang="zh-CN" altLang="en-US" sz="1200" u="none" strike="noStrike">
                          <a:effectLst/>
                          <a:latin typeface="微软雅黑" panose="020B0503020204020204" pitchFamily="34" charset="-122"/>
                          <a:ea typeface="微软雅黑" panose="020B0503020204020204" pitchFamily="34" charset="-122"/>
                        </a:rPr>
                        <a:t>应提供数据有效性检验功能，保证通过人机接口输入或通过通信接口输入的数据格式或长度符合系统设定要求；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应用自身防护，对数据有效性检验，并规定每个输入接口只允许输入数字、字符等限制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6"/>
                  </a:ext>
                </a:extLst>
              </a:tr>
              <a:tr h="562507">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应提供自动保护功能，当故障发生时自动保护当前所有状态，保证系统能够进行恢复。</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防攻击系统提供保护功能，当故障发生时或操作失败能回退，并且数据库有实时镜像备份，能够进行恢复</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32096659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应用安全解读（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5</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panose="020B0503020204020204" pitchFamily="34" charset="-122"/>
              <a:ea typeface="微软雅黑" panose="020B0503020204020204" pitchFamily="34" charset="-122"/>
              <a:cs typeface="微软雅黑"/>
            </a:endParaRPr>
          </a:p>
        </p:txBody>
      </p:sp>
      <p:grpSp>
        <p:nvGrpSpPr>
          <p:cNvPr id="3" name="组合 2">
            <a:extLst>
              <a:ext uri="{FF2B5EF4-FFF2-40B4-BE49-F238E27FC236}">
                <a16:creationId xmlns:a16="http://schemas.microsoft.com/office/drawing/2014/main" id="{C296D8D5-DF9B-46B1-896A-255C3B4E07CF}"/>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4" name="AutoShape 3">
              <a:extLst>
                <a:ext uri="{FF2B5EF4-FFF2-40B4-BE49-F238E27FC236}">
                  <a16:creationId xmlns:a16="http://schemas.microsoft.com/office/drawing/2014/main" id="{360C61E7-1247-475D-96D2-D9CC98CFEA74}"/>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
              <a:extLst>
                <a:ext uri="{FF2B5EF4-FFF2-40B4-BE49-F238E27FC236}">
                  <a16:creationId xmlns:a16="http://schemas.microsoft.com/office/drawing/2014/main" id="{C2E9C49D-E6AA-4B7D-95F4-5B7488FA0DC9}"/>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594172B4-6B82-4C28-9434-5CEACE8D21A0}"/>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684305CA-6BA8-4A9D-A1A0-15ACF665713A}"/>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8178D944-602E-4BAD-9949-9D0C22330AFD}"/>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1880776A-699C-48BF-836C-A385E2DC62D8}"/>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38C38A68-DDE0-4E9F-A727-AEA63EC23214}"/>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Rectangle 11">
              <a:extLst>
                <a:ext uri="{FF2B5EF4-FFF2-40B4-BE49-F238E27FC236}">
                  <a16:creationId xmlns:a16="http://schemas.microsoft.com/office/drawing/2014/main" id="{65161C46-6163-44E6-A705-2D4AB728618C}"/>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12">
              <a:extLst>
                <a:ext uri="{FF2B5EF4-FFF2-40B4-BE49-F238E27FC236}">
                  <a16:creationId xmlns:a16="http://schemas.microsoft.com/office/drawing/2014/main" id="{30802875-ACB1-4776-A9B0-4A356135850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13" name="表格 12">
            <a:extLst>
              <a:ext uri="{FF2B5EF4-FFF2-40B4-BE49-F238E27FC236}">
                <a16:creationId xmlns:a16="http://schemas.microsoft.com/office/drawing/2014/main" id="{7D76E5F2-E288-40EA-BE89-AD56BB440011}"/>
              </a:ext>
            </a:extLst>
          </p:cNvPr>
          <p:cNvGraphicFramePr>
            <a:graphicFrameLocks noGrp="1"/>
          </p:cNvGraphicFramePr>
          <p:nvPr>
            <p:extLst>
              <p:ext uri="{D42A27DB-BD31-4B8C-83A1-F6EECF244321}">
                <p14:modId xmlns:p14="http://schemas.microsoft.com/office/powerpoint/2010/main" val="4178267511"/>
              </p:ext>
            </p:extLst>
          </p:nvPr>
        </p:nvGraphicFramePr>
        <p:xfrm>
          <a:off x="248387" y="749300"/>
          <a:ext cx="7157855" cy="4167532"/>
        </p:xfrm>
        <a:graphic>
          <a:graphicData uri="http://schemas.openxmlformats.org/drawingml/2006/table">
            <a:tbl>
              <a:tblPr>
                <a:tableStyleId>{3C2FFA5D-87B4-456A-9821-1D502468CF0F}</a:tableStyleId>
              </a:tblPr>
              <a:tblGrid>
                <a:gridCol w="697930">
                  <a:extLst>
                    <a:ext uri="{9D8B030D-6E8A-4147-A177-3AD203B41FA5}">
                      <a16:colId xmlns:a16="http://schemas.microsoft.com/office/drawing/2014/main" val="20000"/>
                    </a:ext>
                  </a:extLst>
                </a:gridCol>
                <a:gridCol w="653883">
                  <a:extLst>
                    <a:ext uri="{9D8B030D-6E8A-4147-A177-3AD203B41FA5}">
                      <a16:colId xmlns:a16="http://schemas.microsoft.com/office/drawing/2014/main" val="20001"/>
                    </a:ext>
                  </a:extLst>
                </a:gridCol>
                <a:gridCol w="2783032">
                  <a:extLst>
                    <a:ext uri="{9D8B030D-6E8A-4147-A177-3AD203B41FA5}">
                      <a16:colId xmlns:a16="http://schemas.microsoft.com/office/drawing/2014/main" val="20002"/>
                    </a:ext>
                  </a:extLst>
                </a:gridCol>
                <a:gridCol w="2053365">
                  <a:extLst>
                    <a:ext uri="{9D8B030D-6E8A-4147-A177-3AD203B41FA5}">
                      <a16:colId xmlns:a16="http://schemas.microsoft.com/office/drawing/2014/main" val="20003"/>
                    </a:ext>
                  </a:extLst>
                </a:gridCol>
                <a:gridCol w="969645">
                  <a:extLst>
                    <a:ext uri="{9D8B030D-6E8A-4147-A177-3AD203B41FA5}">
                      <a16:colId xmlns:a16="http://schemas.microsoft.com/office/drawing/2014/main" val="20004"/>
                    </a:ext>
                  </a:extLst>
                </a:gridCol>
              </a:tblGrid>
              <a:tr h="367593">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386544">
                <a:tc rowSpan="7">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应用安全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7">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资源控制（</a:t>
                      </a:r>
                      <a:r>
                        <a:rPr lang="en-US" altLang="zh-CN" sz="1200" u="none" strike="noStrike" dirty="0">
                          <a:effectLst/>
                          <a:latin typeface="微软雅黑" panose="020B0503020204020204" pitchFamily="34" charset="-122"/>
                          <a:ea typeface="微软雅黑" panose="020B0503020204020204" pitchFamily="34" charset="-122"/>
                        </a:rPr>
                        <a:t>A3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当应用系统的通信双方中的一方在一段时间内未作任何响应，另一方应能够自动结束会话；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应用安全策略，设置会话超时时间</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rowSpan="7">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应用配置实现</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1"/>
                  </a:ext>
                </a:extLst>
              </a:tr>
              <a:tr h="413981">
                <a:tc vMerge="1">
                  <a:txBody>
                    <a:bodyPr/>
                    <a:lstStyle/>
                    <a:p>
                      <a:endParaRPr lang="zh-CN" altLang="en-US"/>
                    </a:p>
                  </a:txBody>
                  <a:tcPr/>
                </a:tc>
                <a:tc vMerge="1">
                  <a:txBody>
                    <a:bodyPr/>
                    <a:lstStyle/>
                    <a:p>
                      <a:pPr algn="l" fontAlgn="ct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b)  </a:t>
                      </a:r>
                      <a:r>
                        <a:rPr lang="zh-CN" altLang="en-US" sz="1200" u="none" strike="noStrike">
                          <a:effectLst/>
                          <a:latin typeface="微软雅黑" panose="020B0503020204020204" pitchFamily="34" charset="-122"/>
                          <a:ea typeface="微软雅黑" panose="020B0503020204020204" pitchFamily="34" charset="-122"/>
                        </a:rPr>
                        <a:t>应能够对系统的最大并发会话连接数进行限制；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应用安全策略，通过配置数据库和中间件实现</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2"/>
                  </a:ext>
                </a:extLst>
              </a:tr>
              <a:tr h="445133">
                <a:tc vMerge="1">
                  <a:txBody>
                    <a:bodyPr/>
                    <a:lstStyle/>
                    <a:p>
                      <a:endParaRPr lang="zh-CN" altLang="en-US"/>
                    </a:p>
                  </a:txBody>
                  <a:tcPr/>
                </a:tc>
                <a:tc vMerge="1">
                  <a:txBody>
                    <a:bodyPr/>
                    <a:lstStyle/>
                    <a:p>
                      <a:pPr algn="l" fontAlgn="ctr"/>
                      <a:endParaRPr 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c)  </a:t>
                      </a:r>
                      <a:r>
                        <a:rPr lang="zh-CN" altLang="en-US" sz="1200" u="none" strike="noStrike">
                          <a:effectLst/>
                          <a:latin typeface="微软雅黑" panose="020B0503020204020204" pitchFamily="34" charset="-122"/>
                          <a:ea typeface="微软雅黑" panose="020B0503020204020204" pitchFamily="34" charset="-122"/>
                        </a:rPr>
                        <a:t>应能够对单个帐户的多重并发会话进行限制；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应用安全策略，限制单用户不能同时多点登录，且只能在单一浏览器窗口登录</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3"/>
                  </a:ext>
                </a:extLst>
              </a:tr>
              <a:tr h="542507">
                <a:tc vMerge="1">
                  <a:txBody>
                    <a:bodyPr/>
                    <a:lstStyle/>
                    <a:p>
                      <a:endParaRPr lang="zh-CN" altLang="en-US"/>
                    </a:p>
                  </a:txBody>
                  <a:tcPr/>
                </a:tc>
                <a:tc vMerge="1">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zh-CN"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d)  </a:t>
                      </a:r>
                      <a:r>
                        <a:rPr lang="zh-CN" altLang="en-US" sz="1200" u="none" strike="noStrike" dirty="0">
                          <a:effectLst/>
                          <a:latin typeface="微软雅黑" panose="020B0503020204020204" pitchFamily="34" charset="-122"/>
                          <a:ea typeface="微软雅黑" panose="020B0503020204020204" pitchFamily="34" charset="-122"/>
                        </a:rPr>
                        <a:t>应能够对一个时间段内可能的并发会话连接数进行限制；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应用安全策略，流量控制设备</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通过中间件线程池进行配置限制</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4"/>
                  </a:ext>
                </a:extLst>
              </a:tr>
              <a:tr h="391488">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e)  </a:t>
                      </a:r>
                      <a:r>
                        <a:rPr lang="zh-CN" altLang="en-US" sz="1200" u="none" strike="noStrike">
                          <a:effectLst/>
                          <a:latin typeface="微软雅黑" panose="020B0503020204020204" pitchFamily="34" charset="-122"/>
                          <a:ea typeface="微软雅黑" panose="020B0503020204020204" pitchFamily="34" charset="-122"/>
                        </a:rPr>
                        <a:t>应能够对一个访问帐户或一个请求进程占用的资源分配最大限额和最小限额；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应用安全策略，设置应用系统资源限额，超出限额时会给出提示信息</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5"/>
                  </a:ext>
                </a:extLst>
              </a:tr>
              <a:tr h="337248">
                <a:tc vMerge="1">
                  <a:txBody>
                    <a:bodyPr/>
                    <a:lstStyle/>
                    <a:p>
                      <a:endParaRPr lang="zh-CN" altLang="en-US"/>
                    </a:p>
                  </a:txBody>
                  <a:tcPr/>
                </a:tc>
                <a:tc vMerge="1">
                  <a:txBody>
                    <a:bodyPr/>
                    <a:lstStyle/>
                    <a:p>
                      <a:pPr algn="l" fontAlgn="ct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5" marR="9525" marT="9525" marB="0" anchor="ct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f)  </a:t>
                      </a:r>
                      <a:r>
                        <a:rPr lang="zh-CN" altLang="en-US" sz="1200" u="none" strike="noStrike">
                          <a:effectLst/>
                          <a:latin typeface="微软雅黑" panose="020B0503020204020204" pitchFamily="34" charset="-122"/>
                          <a:ea typeface="微软雅黑" panose="020B0503020204020204" pitchFamily="34" charset="-122"/>
                        </a:rPr>
                        <a:t>应能够对系统服务水平降低到预先规定的最小值进行检测和报警；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应用安全策略，通过安全监控平台</a:t>
                      </a:r>
                      <a:r>
                        <a:rPr lang="en-US" altLang="zh-CN" sz="1200" u="none" strike="noStrike" dirty="0">
                          <a:effectLst/>
                          <a:latin typeface="微软雅黑" panose="020B0503020204020204" pitchFamily="34" charset="-122"/>
                          <a:ea typeface="微软雅黑" panose="020B0503020204020204" pitchFamily="34" charset="-122"/>
                        </a:rPr>
                        <a:t>/</a:t>
                      </a:r>
                      <a:r>
                        <a:rPr lang="zh-CN" altLang="en-US" sz="1200" u="none" strike="noStrike" dirty="0">
                          <a:effectLst/>
                          <a:latin typeface="微软雅黑" panose="020B0503020204020204" pitchFamily="34" charset="-122"/>
                          <a:ea typeface="微软雅黑" panose="020B0503020204020204" pitchFamily="34" charset="-122"/>
                        </a:rPr>
                        <a:t>管理平台，监测应用系统服务水平</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a:p>
                  </a:txBody>
                  <a:tcPr/>
                </a:tc>
                <a:extLst>
                  <a:ext uri="{0D108BD9-81ED-4DB2-BD59-A6C34878D82A}">
                    <a16:rowId xmlns:a16="http://schemas.microsoft.com/office/drawing/2014/main" val="10006"/>
                  </a:ext>
                </a:extLst>
              </a:tr>
              <a:tr h="595133">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g)  </a:t>
                      </a:r>
                      <a:r>
                        <a:rPr lang="zh-CN" altLang="en-US" sz="1200" u="none" strike="noStrike">
                          <a:effectLst/>
                          <a:latin typeface="微软雅黑" panose="020B0503020204020204" pitchFamily="34" charset="-122"/>
                          <a:ea typeface="微软雅黑" panose="020B0503020204020204" pitchFamily="34" charset="-122"/>
                        </a:rPr>
                        <a:t>应提供服务优先级设定功能，并在安装后根据安全策略设定访问帐户或请求进程的优先级，根据优先级分配系统资源。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应用安全策略，配置应用根据不同用户的资源使用优先级分配系统资源</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vMerge="1">
                  <a:txBody>
                    <a:bodyPr/>
                    <a:lstStyle/>
                    <a:p>
                      <a:endParaRPr lang="zh-CN" altLang="en-US" dirty="0"/>
                    </a:p>
                  </a:txBody>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08832941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数据安全解读（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1</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panose="020B0503020204020204" pitchFamily="34" charset="-122"/>
              <a:ea typeface="微软雅黑" panose="020B0503020204020204" pitchFamily="34" charset="-122"/>
              <a:cs typeface="微软雅黑"/>
            </a:endParaRPr>
          </a:p>
        </p:txBody>
      </p:sp>
      <p:grpSp>
        <p:nvGrpSpPr>
          <p:cNvPr id="3" name="组合 2">
            <a:extLst>
              <a:ext uri="{FF2B5EF4-FFF2-40B4-BE49-F238E27FC236}">
                <a16:creationId xmlns:a16="http://schemas.microsoft.com/office/drawing/2014/main" id="{C296D8D5-DF9B-46B1-896A-255C3B4E07CF}"/>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4" name="AutoShape 3">
              <a:extLst>
                <a:ext uri="{FF2B5EF4-FFF2-40B4-BE49-F238E27FC236}">
                  <a16:creationId xmlns:a16="http://schemas.microsoft.com/office/drawing/2014/main" id="{360C61E7-1247-475D-96D2-D9CC98CFEA74}"/>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
              <a:extLst>
                <a:ext uri="{FF2B5EF4-FFF2-40B4-BE49-F238E27FC236}">
                  <a16:creationId xmlns:a16="http://schemas.microsoft.com/office/drawing/2014/main" id="{C2E9C49D-E6AA-4B7D-95F4-5B7488FA0DC9}"/>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594172B4-6B82-4C28-9434-5CEACE8D21A0}"/>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684305CA-6BA8-4A9D-A1A0-15ACF665713A}"/>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8178D944-602E-4BAD-9949-9D0C22330AFD}"/>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1880776A-699C-48BF-836C-A385E2DC62D8}"/>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38C38A68-DDE0-4E9F-A727-AEA63EC23214}"/>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Rectangle 11">
              <a:extLst>
                <a:ext uri="{FF2B5EF4-FFF2-40B4-BE49-F238E27FC236}">
                  <a16:creationId xmlns:a16="http://schemas.microsoft.com/office/drawing/2014/main" id="{65161C46-6163-44E6-A705-2D4AB728618C}"/>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12">
              <a:extLst>
                <a:ext uri="{FF2B5EF4-FFF2-40B4-BE49-F238E27FC236}">
                  <a16:creationId xmlns:a16="http://schemas.microsoft.com/office/drawing/2014/main" id="{30802875-ACB1-4776-A9B0-4A356135850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13" name="表格 12">
            <a:extLst>
              <a:ext uri="{FF2B5EF4-FFF2-40B4-BE49-F238E27FC236}">
                <a16:creationId xmlns:a16="http://schemas.microsoft.com/office/drawing/2014/main" id="{AADDB594-91C9-42D5-B320-3D084A4368C9}"/>
              </a:ext>
            </a:extLst>
          </p:cNvPr>
          <p:cNvGraphicFramePr>
            <a:graphicFrameLocks noGrp="1"/>
          </p:cNvGraphicFramePr>
          <p:nvPr>
            <p:extLst>
              <p:ext uri="{D42A27DB-BD31-4B8C-83A1-F6EECF244321}">
                <p14:modId xmlns:p14="http://schemas.microsoft.com/office/powerpoint/2010/main" val="4093407577"/>
              </p:ext>
            </p:extLst>
          </p:nvPr>
        </p:nvGraphicFramePr>
        <p:xfrm>
          <a:off x="248387" y="1000408"/>
          <a:ext cx="7157855" cy="3377063"/>
        </p:xfrm>
        <a:graphic>
          <a:graphicData uri="http://schemas.openxmlformats.org/drawingml/2006/table">
            <a:tbl>
              <a:tblPr>
                <a:tableStyleId>{3C2FFA5D-87B4-456A-9821-1D502468CF0F}</a:tableStyleId>
              </a:tblPr>
              <a:tblGrid>
                <a:gridCol w="697930">
                  <a:extLst>
                    <a:ext uri="{9D8B030D-6E8A-4147-A177-3AD203B41FA5}">
                      <a16:colId xmlns:a16="http://schemas.microsoft.com/office/drawing/2014/main" val="20000"/>
                    </a:ext>
                  </a:extLst>
                </a:gridCol>
                <a:gridCol w="806283">
                  <a:extLst>
                    <a:ext uri="{9D8B030D-6E8A-4147-A177-3AD203B41FA5}">
                      <a16:colId xmlns:a16="http://schemas.microsoft.com/office/drawing/2014/main" val="20001"/>
                    </a:ext>
                  </a:extLst>
                </a:gridCol>
                <a:gridCol w="2231367">
                  <a:extLst>
                    <a:ext uri="{9D8B030D-6E8A-4147-A177-3AD203B41FA5}">
                      <a16:colId xmlns:a16="http://schemas.microsoft.com/office/drawing/2014/main" val="20002"/>
                    </a:ext>
                  </a:extLst>
                </a:gridCol>
                <a:gridCol w="2343389">
                  <a:extLst>
                    <a:ext uri="{9D8B030D-6E8A-4147-A177-3AD203B41FA5}">
                      <a16:colId xmlns:a16="http://schemas.microsoft.com/office/drawing/2014/main" val="20003"/>
                    </a:ext>
                  </a:extLst>
                </a:gridCol>
                <a:gridCol w="1078886">
                  <a:extLst>
                    <a:ext uri="{9D8B030D-6E8A-4147-A177-3AD203B41FA5}">
                      <a16:colId xmlns:a16="http://schemas.microsoft.com/office/drawing/2014/main" val="20004"/>
                    </a:ext>
                  </a:extLst>
                </a:gridCol>
              </a:tblGrid>
              <a:tr h="269024">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757212">
                <a:tc rowSpan="4">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数据安全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数据完整性（</a:t>
                      </a:r>
                      <a:r>
                        <a:rPr lang="en-US" altLang="zh-CN" sz="1200" u="none" strike="noStrike" dirty="0">
                          <a:effectLst/>
                          <a:latin typeface="微软雅黑" panose="020B0503020204020204" pitchFamily="34" charset="-122"/>
                          <a:ea typeface="微软雅黑" panose="020B0503020204020204" pitchFamily="34" charset="-122"/>
                        </a:rPr>
                        <a:t>S3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应能够检测到系统管理数据、鉴别信息和重要业务数据在传输过程中完整性受到破坏，并在检测到完整性错误时采取必要的恢复措施；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利用校验技术来保证数据传输的完整性</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传输加密辅助：防火墙、下一代防火墙</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1"/>
                  </a:ext>
                </a:extLst>
              </a:tr>
              <a:tr h="808513">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b)  </a:t>
                      </a:r>
                      <a:r>
                        <a:rPr lang="zh-CN" altLang="en-US" sz="1200" u="none" strike="noStrike" dirty="0">
                          <a:effectLst/>
                          <a:latin typeface="微软雅黑" panose="020B0503020204020204" pitchFamily="34" charset="-122"/>
                          <a:ea typeface="微软雅黑" panose="020B0503020204020204" pitchFamily="34" charset="-122"/>
                        </a:rPr>
                        <a:t>应能够检测到系统管理数据、鉴别信息和重要业务数据在存储过程中完整性受到破坏，并在检测到完整性错误时采取必要的恢复措施。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将存储数据生成多份，保证当数据完整性受到破坏时可恢复数据</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传输加密辅助：防火墙、下一代防火墙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2"/>
                  </a:ext>
                </a:extLst>
              </a:tr>
              <a:tr h="582882">
                <a:tc vMerge="1">
                  <a:txBody>
                    <a:bodyPr/>
                    <a:lstStyle/>
                    <a:p>
                      <a:endParaRPr lang="zh-CN" altLang="en-US"/>
                    </a:p>
                  </a:txBody>
                  <a:tcPr/>
                </a:tc>
                <a:tc rowSpan="2">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数据保密性（</a:t>
                      </a:r>
                      <a:r>
                        <a:rPr lang="en-US" altLang="zh-CN" sz="1200" u="none" strike="noStrike" dirty="0">
                          <a:effectLst/>
                          <a:latin typeface="微软雅黑" panose="020B0503020204020204" pitchFamily="34" charset="-122"/>
                          <a:ea typeface="微软雅黑" panose="020B0503020204020204" pitchFamily="34" charset="-122"/>
                        </a:rPr>
                        <a:t>S3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a)  </a:t>
                      </a:r>
                      <a:r>
                        <a:rPr lang="zh-CN" altLang="en-US" sz="1200" u="none" strike="noStrike" dirty="0">
                          <a:effectLst/>
                          <a:latin typeface="微软雅黑" panose="020B0503020204020204" pitchFamily="34" charset="-122"/>
                          <a:ea typeface="微软雅黑" panose="020B0503020204020204" pitchFamily="34" charset="-122"/>
                        </a:rPr>
                        <a:t>应采用加密或其他有效措施实现系统管理数据、鉴别信息和重要业务数据传输保密性；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solidFill>
                            <a:srgbClr val="FF0000"/>
                          </a:solidFill>
                          <a:effectLst/>
                          <a:latin typeface="微软雅黑" panose="020B0503020204020204" pitchFamily="34" charset="-122"/>
                          <a:ea typeface="微软雅黑" panose="020B0503020204020204" pitchFamily="34" charset="-122"/>
                        </a:rPr>
                        <a:t>加密机</a:t>
                      </a:r>
                      <a:r>
                        <a:rPr lang="zh-CN" altLang="en-US" sz="1200" u="none" strike="noStrike" dirty="0">
                          <a:effectLst/>
                          <a:latin typeface="微软雅黑" panose="020B0503020204020204" pitchFamily="34" charset="-122"/>
                          <a:ea typeface="微软雅黑" panose="020B0503020204020204" pitchFamily="34" charset="-122"/>
                        </a:rPr>
                        <a:t>、加密协议、传输加密</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传输加密：防火墙、下一代防火墙</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3"/>
                  </a:ext>
                </a:extLst>
              </a:tr>
              <a:tr h="677307">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b)  </a:t>
                      </a:r>
                      <a:r>
                        <a:rPr lang="zh-CN" altLang="en-US" sz="1200" u="none" strike="noStrike">
                          <a:effectLst/>
                          <a:latin typeface="微软雅黑" panose="020B0503020204020204" pitchFamily="34" charset="-122"/>
                          <a:ea typeface="微软雅黑" panose="020B0503020204020204" pitchFamily="34" charset="-122"/>
                        </a:rPr>
                        <a:t>应采用加密或其他保护措施实现系统管理数据、鉴别信息和重要业务数据存储保密性。</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备份和加密存储，审计日志直接存储，关键用户信息进行加密存储</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应用配置</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38252825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数据安全解读（</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2</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a:t>
            </a:r>
            <a:endParaRPr sz="2800" dirty="0">
              <a:latin typeface="微软雅黑" panose="020B0503020204020204" pitchFamily="34" charset="-122"/>
              <a:ea typeface="微软雅黑" panose="020B0503020204020204" pitchFamily="34" charset="-122"/>
              <a:cs typeface="微软雅黑"/>
            </a:endParaRPr>
          </a:p>
        </p:txBody>
      </p:sp>
      <p:grpSp>
        <p:nvGrpSpPr>
          <p:cNvPr id="3" name="组合 2">
            <a:extLst>
              <a:ext uri="{FF2B5EF4-FFF2-40B4-BE49-F238E27FC236}">
                <a16:creationId xmlns:a16="http://schemas.microsoft.com/office/drawing/2014/main" id="{C296D8D5-DF9B-46B1-896A-255C3B4E07CF}"/>
              </a:ext>
            </a:extLst>
          </p:cNvPr>
          <p:cNvGrpSpPr/>
          <p:nvPr/>
        </p:nvGrpSpPr>
        <p:grpSpPr>
          <a:xfrm>
            <a:off x="7696200" y="520700"/>
            <a:ext cx="1371600" cy="4510499"/>
            <a:chOff x="-420688" y="1854200"/>
            <a:chExt cx="2673351" cy="6878638"/>
          </a:xfrm>
          <a:effectLst>
            <a:outerShdw blurRad="254000" dist="190500" dir="2700000" sx="102000" sy="102000" algn="tl" rotWithShape="0">
              <a:prstClr val="black">
                <a:alpha val="28000"/>
              </a:prstClr>
            </a:outerShdw>
          </a:effectLst>
        </p:grpSpPr>
        <p:sp>
          <p:nvSpPr>
            <p:cNvPr id="4" name="AutoShape 3">
              <a:extLst>
                <a:ext uri="{FF2B5EF4-FFF2-40B4-BE49-F238E27FC236}">
                  <a16:creationId xmlns:a16="http://schemas.microsoft.com/office/drawing/2014/main" id="{360C61E7-1247-475D-96D2-D9CC98CFEA74}"/>
                </a:ext>
              </a:extLst>
            </p:cNvPr>
            <p:cNvSpPr>
              <a:spLocks noChangeAspect="1" noChangeArrowheads="1" noTextEdit="1"/>
            </p:cNvSpPr>
            <p:nvPr userDrawn="1"/>
          </p:nvSpPr>
          <p:spPr bwMode="auto">
            <a:xfrm>
              <a:off x="-385763" y="1854200"/>
              <a:ext cx="2622551"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5">
              <a:extLst>
                <a:ext uri="{FF2B5EF4-FFF2-40B4-BE49-F238E27FC236}">
                  <a16:creationId xmlns:a16="http://schemas.microsoft.com/office/drawing/2014/main" id="{C2E9C49D-E6AA-4B7D-95F4-5B7488FA0DC9}"/>
                </a:ext>
              </a:extLst>
            </p:cNvPr>
            <p:cNvSpPr>
              <a:spLocks/>
            </p:cNvSpPr>
            <p:nvPr userDrawn="1"/>
          </p:nvSpPr>
          <p:spPr bwMode="auto">
            <a:xfrm>
              <a:off x="214312" y="2141538"/>
              <a:ext cx="633413" cy="542925"/>
            </a:xfrm>
            <a:custGeom>
              <a:avLst/>
              <a:gdLst>
                <a:gd name="T0" fmla="*/ 19 w 37"/>
                <a:gd name="T1" fmla="*/ 0 h 32"/>
                <a:gd name="T2" fmla="*/ 0 w 37"/>
                <a:gd name="T3" fmla="*/ 18 h 32"/>
                <a:gd name="T4" fmla="*/ 7 w 37"/>
                <a:gd name="T5" fmla="*/ 32 h 32"/>
                <a:gd name="T6" fmla="*/ 7 w 37"/>
                <a:gd name="T7" fmla="*/ 24 h 32"/>
                <a:gd name="T8" fmla="*/ 5 w 37"/>
                <a:gd name="T9" fmla="*/ 18 h 32"/>
                <a:gd name="T10" fmla="*/ 19 w 37"/>
                <a:gd name="T11" fmla="*/ 5 h 32"/>
                <a:gd name="T12" fmla="*/ 32 w 37"/>
                <a:gd name="T13" fmla="*/ 18 h 32"/>
                <a:gd name="T14" fmla="*/ 31 w 37"/>
                <a:gd name="T15" fmla="*/ 25 h 32"/>
                <a:gd name="T16" fmla="*/ 31 w 37"/>
                <a:gd name="T17" fmla="*/ 32 h 32"/>
                <a:gd name="T18" fmla="*/ 37 w 37"/>
                <a:gd name="T19" fmla="*/ 18 h 32"/>
                <a:gd name="T20" fmla="*/ 19 w 37"/>
                <a:gd name="T21"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2">
                  <a:moveTo>
                    <a:pt x="19" y="0"/>
                  </a:moveTo>
                  <a:cubicBezTo>
                    <a:pt x="9" y="0"/>
                    <a:pt x="0" y="8"/>
                    <a:pt x="0" y="18"/>
                  </a:cubicBezTo>
                  <a:cubicBezTo>
                    <a:pt x="0" y="24"/>
                    <a:pt x="3" y="29"/>
                    <a:pt x="7" y="32"/>
                  </a:cubicBezTo>
                  <a:cubicBezTo>
                    <a:pt x="7" y="24"/>
                    <a:pt x="7" y="24"/>
                    <a:pt x="7" y="24"/>
                  </a:cubicBezTo>
                  <a:cubicBezTo>
                    <a:pt x="6" y="22"/>
                    <a:pt x="5" y="20"/>
                    <a:pt x="5" y="18"/>
                  </a:cubicBezTo>
                  <a:cubicBezTo>
                    <a:pt x="5" y="11"/>
                    <a:pt x="11" y="5"/>
                    <a:pt x="19" y="5"/>
                  </a:cubicBezTo>
                  <a:cubicBezTo>
                    <a:pt x="26" y="5"/>
                    <a:pt x="32" y="11"/>
                    <a:pt x="32" y="18"/>
                  </a:cubicBezTo>
                  <a:cubicBezTo>
                    <a:pt x="32" y="21"/>
                    <a:pt x="32" y="23"/>
                    <a:pt x="31" y="25"/>
                  </a:cubicBezTo>
                  <a:cubicBezTo>
                    <a:pt x="31" y="32"/>
                    <a:pt x="31" y="32"/>
                    <a:pt x="31" y="32"/>
                  </a:cubicBezTo>
                  <a:cubicBezTo>
                    <a:pt x="35" y="29"/>
                    <a:pt x="37" y="24"/>
                    <a:pt x="37" y="18"/>
                  </a:cubicBezTo>
                  <a:cubicBezTo>
                    <a:pt x="37" y="8"/>
                    <a:pt x="29" y="0"/>
                    <a:pt x="19"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6">
              <a:extLst>
                <a:ext uri="{FF2B5EF4-FFF2-40B4-BE49-F238E27FC236}">
                  <a16:creationId xmlns:a16="http://schemas.microsoft.com/office/drawing/2014/main" id="{594172B4-6B82-4C28-9434-5CEACE8D21A0}"/>
                </a:ext>
              </a:extLst>
            </p:cNvPr>
            <p:cNvSpPr>
              <a:spLocks/>
            </p:cNvSpPr>
            <p:nvPr userDrawn="1"/>
          </p:nvSpPr>
          <p:spPr bwMode="auto">
            <a:xfrm>
              <a:off x="-60325" y="1870075"/>
              <a:ext cx="1182688" cy="1135063"/>
            </a:xfrm>
            <a:custGeom>
              <a:avLst/>
              <a:gdLst>
                <a:gd name="T0" fmla="*/ 35 w 69"/>
                <a:gd name="T1" fmla="*/ 0 h 67"/>
                <a:gd name="T2" fmla="*/ 0 w 69"/>
                <a:gd name="T3" fmla="*/ 34 h 67"/>
                <a:gd name="T4" fmla="*/ 23 w 69"/>
                <a:gd name="T5" fmla="*/ 66 h 67"/>
                <a:gd name="T6" fmla="*/ 23 w 69"/>
                <a:gd name="T7" fmla="*/ 61 h 67"/>
                <a:gd name="T8" fmla="*/ 5 w 69"/>
                <a:gd name="T9" fmla="*/ 34 h 67"/>
                <a:gd name="T10" fmla="*/ 35 w 69"/>
                <a:gd name="T11" fmla="*/ 5 h 67"/>
                <a:gd name="T12" fmla="*/ 64 w 69"/>
                <a:gd name="T13" fmla="*/ 34 h 67"/>
                <a:gd name="T14" fmla="*/ 47 w 69"/>
                <a:gd name="T15" fmla="*/ 61 h 67"/>
                <a:gd name="T16" fmla="*/ 47 w 69"/>
                <a:gd name="T17" fmla="*/ 67 h 67"/>
                <a:gd name="T18" fmla="*/ 69 w 69"/>
                <a:gd name="T19" fmla="*/ 34 h 67"/>
                <a:gd name="T20" fmla="*/ 35 w 69"/>
                <a:gd name="T21"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 h="67">
                  <a:moveTo>
                    <a:pt x="35" y="0"/>
                  </a:moveTo>
                  <a:cubicBezTo>
                    <a:pt x="16" y="0"/>
                    <a:pt x="0" y="15"/>
                    <a:pt x="0" y="34"/>
                  </a:cubicBezTo>
                  <a:cubicBezTo>
                    <a:pt x="0" y="49"/>
                    <a:pt x="10" y="61"/>
                    <a:pt x="23" y="66"/>
                  </a:cubicBezTo>
                  <a:cubicBezTo>
                    <a:pt x="23" y="61"/>
                    <a:pt x="23" y="61"/>
                    <a:pt x="23" y="61"/>
                  </a:cubicBezTo>
                  <a:cubicBezTo>
                    <a:pt x="12" y="56"/>
                    <a:pt x="5" y="46"/>
                    <a:pt x="5" y="34"/>
                  </a:cubicBezTo>
                  <a:cubicBezTo>
                    <a:pt x="5" y="18"/>
                    <a:pt x="19" y="5"/>
                    <a:pt x="35" y="5"/>
                  </a:cubicBezTo>
                  <a:cubicBezTo>
                    <a:pt x="51" y="5"/>
                    <a:pt x="64" y="18"/>
                    <a:pt x="64" y="34"/>
                  </a:cubicBezTo>
                  <a:cubicBezTo>
                    <a:pt x="64" y="46"/>
                    <a:pt x="57" y="57"/>
                    <a:pt x="47" y="61"/>
                  </a:cubicBezTo>
                  <a:cubicBezTo>
                    <a:pt x="47" y="67"/>
                    <a:pt x="47" y="67"/>
                    <a:pt x="47" y="67"/>
                  </a:cubicBezTo>
                  <a:cubicBezTo>
                    <a:pt x="60" y="62"/>
                    <a:pt x="69" y="49"/>
                    <a:pt x="69" y="34"/>
                  </a:cubicBezTo>
                  <a:cubicBezTo>
                    <a:pt x="69" y="15"/>
                    <a:pt x="54" y="0"/>
                    <a:pt x="35"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a:extLst>
                <a:ext uri="{FF2B5EF4-FFF2-40B4-BE49-F238E27FC236}">
                  <a16:creationId xmlns:a16="http://schemas.microsoft.com/office/drawing/2014/main" id="{684305CA-6BA8-4A9D-A1A0-15ACF665713A}"/>
                </a:ext>
              </a:extLst>
            </p:cNvPr>
            <p:cNvSpPr>
              <a:spLocks/>
            </p:cNvSpPr>
            <p:nvPr userDrawn="1"/>
          </p:nvSpPr>
          <p:spPr bwMode="auto">
            <a:xfrm>
              <a:off x="-420688" y="2243138"/>
              <a:ext cx="2468563" cy="3778250"/>
            </a:xfrm>
            <a:custGeom>
              <a:avLst/>
              <a:gdLst>
                <a:gd name="T0" fmla="*/ 139 w 144"/>
                <a:gd name="T1" fmla="*/ 95 h 223"/>
                <a:gd name="T2" fmla="*/ 138 w 144"/>
                <a:gd name="T3" fmla="*/ 87 h 223"/>
                <a:gd name="T4" fmla="*/ 126 w 144"/>
                <a:gd name="T5" fmla="*/ 77 h 223"/>
                <a:gd name="T6" fmla="*/ 115 w 144"/>
                <a:gd name="T7" fmla="*/ 87 h 223"/>
                <a:gd name="T8" fmla="*/ 115 w 144"/>
                <a:gd name="T9" fmla="*/ 79 h 223"/>
                <a:gd name="T10" fmla="*/ 103 w 144"/>
                <a:gd name="T11" fmla="*/ 70 h 223"/>
                <a:gd name="T12" fmla="*/ 91 w 144"/>
                <a:gd name="T13" fmla="*/ 79 h 223"/>
                <a:gd name="T14" fmla="*/ 91 w 144"/>
                <a:gd name="T15" fmla="*/ 72 h 223"/>
                <a:gd name="T16" fmla="*/ 79 w 144"/>
                <a:gd name="T17" fmla="*/ 63 h 223"/>
                <a:gd name="T18" fmla="*/ 67 w 144"/>
                <a:gd name="T19" fmla="*/ 70 h 223"/>
                <a:gd name="T20" fmla="*/ 67 w 144"/>
                <a:gd name="T21" fmla="*/ 9 h 223"/>
                <a:gd name="T22" fmla="*/ 56 w 144"/>
                <a:gd name="T23" fmla="*/ 0 h 223"/>
                <a:gd name="T24" fmla="*/ 44 w 144"/>
                <a:gd name="T25" fmla="*/ 9 h 223"/>
                <a:gd name="T26" fmla="*/ 44 w 144"/>
                <a:gd name="T27" fmla="*/ 129 h 223"/>
                <a:gd name="T28" fmla="*/ 44 w 144"/>
                <a:gd name="T29" fmla="*/ 130 h 223"/>
                <a:gd name="T30" fmla="*/ 44 w 144"/>
                <a:gd name="T31" fmla="*/ 133 h 223"/>
                <a:gd name="T32" fmla="*/ 44 w 144"/>
                <a:gd name="T33" fmla="*/ 136 h 223"/>
                <a:gd name="T34" fmla="*/ 24 w 144"/>
                <a:gd name="T35" fmla="*/ 96 h 223"/>
                <a:gd name="T36" fmla="*/ 9 w 144"/>
                <a:gd name="T37" fmla="*/ 93 h 223"/>
                <a:gd name="T38" fmla="*/ 3 w 144"/>
                <a:gd name="T39" fmla="*/ 107 h 223"/>
                <a:gd name="T40" fmla="*/ 31 w 144"/>
                <a:gd name="T41" fmla="*/ 175 h 223"/>
                <a:gd name="T42" fmla="*/ 52 w 144"/>
                <a:gd name="T43" fmla="*/ 202 h 223"/>
                <a:gd name="T44" fmla="*/ 58 w 144"/>
                <a:gd name="T45" fmla="*/ 216 h 223"/>
                <a:gd name="T46" fmla="*/ 133 w 144"/>
                <a:gd name="T47" fmla="*/ 215 h 223"/>
                <a:gd name="T48" fmla="*/ 141 w 144"/>
                <a:gd name="T49" fmla="*/ 188 h 223"/>
                <a:gd name="T50" fmla="*/ 143 w 144"/>
                <a:gd name="T51" fmla="*/ 146 h 223"/>
                <a:gd name="T52" fmla="*/ 139 w 144"/>
                <a:gd name="T53" fmla="*/ 95 h 2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4" h="223">
                  <a:moveTo>
                    <a:pt x="139" y="95"/>
                  </a:moveTo>
                  <a:cubicBezTo>
                    <a:pt x="138" y="87"/>
                    <a:pt x="138" y="87"/>
                    <a:pt x="138" y="87"/>
                  </a:cubicBezTo>
                  <a:cubicBezTo>
                    <a:pt x="138" y="82"/>
                    <a:pt x="133" y="77"/>
                    <a:pt x="126" y="77"/>
                  </a:cubicBezTo>
                  <a:cubicBezTo>
                    <a:pt x="120" y="77"/>
                    <a:pt x="115" y="82"/>
                    <a:pt x="115" y="87"/>
                  </a:cubicBezTo>
                  <a:cubicBezTo>
                    <a:pt x="115" y="79"/>
                    <a:pt x="115" y="79"/>
                    <a:pt x="115" y="79"/>
                  </a:cubicBezTo>
                  <a:cubicBezTo>
                    <a:pt x="115" y="74"/>
                    <a:pt x="109" y="70"/>
                    <a:pt x="103" y="70"/>
                  </a:cubicBezTo>
                  <a:cubicBezTo>
                    <a:pt x="96" y="70"/>
                    <a:pt x="91" y="74"/>
                    <a:pt x="91" y="79"/>
                  </a:cubicBezTo>
                  <a:cubicBezTo>
                    <a:pt x="91" y="72"/>
                    <a:pt x="91" y="72"/>
                    <a:pt x="91" y="72"/>
                  </a:cubicBezTo>
                  <a:cubicBezTo>
                    <a:pt x="91" y="67"/>
                    <a:pt x="86" y="63"/>
                    <a:pt x="79" y="63"/>
                  </a:cubicBezTo>
                  <a:cubicBezTo>
                    <a:pt x="73" y="63"/>
                    <a:pt x="68" y="66"/>
                    <a:pt x="67" y="70"/>
                  </a:cubicBezTo>
                  <a:cubicBezTo>
                    <a:pt x="67" y="9"/>
                    <a:pt x="67" y="9"/>
                    <a:pt x="67" y="9"/>
                  </a:cubicBezTo>
                  <a:cubicBezTo>
                    <a:pt x="67" y="4"/>
                    <a:pt x="62" y="0"/>
                    <a:pt x="56" y="0"/>
                  </a:cubicBezTo>
                  <a:cubicBezTo>
                    <a:pt x="49" y="0"/>
                    <a:pt x="44" y="4"/>
                    <a:pt x="44" y="9"/>
                  </a:cubicBezTo>
                  <a:cubicBezTo>
                    <a:pt x="44" y="129"/>
                    <a:pt x="44" y="129"/>
                    <a:pt x="44" y="129"/>
                  </a:cubicBezTo>
                  <a:cubicBezTo>
                    <a:pt x="44" y="130"/>
                    <a:pt x="44" y="130"/>
                    <a:pt x="44" y="130"/>
                  </a:cubicBezTo>
                  <a:cubicBezTo>
                    <a:pt x="44" y="131"/>
                    <a:pt x="44" y="132"/>
                    <a:pt x="44" y="133"/>
                  </a:cubicBezTo>
                  <a:cubicBezTo>
                    <a:pt x="44" y="136"/>
                    <a:pt x="44" y="136"/>
                    <a:pt x="44" y="136"/>
                  </a:cubicBezTo>
                  <a:cubicBezTo>
                    <a:pt x="24" y="96"/>
                    <a:pt x="24" y="96"/>
                    <a:pt x="24" y="96"/>
                  </a:cubicBezTo>
                  <a:cubicBezTo>
                    <a:pt x="22" y="92"/>
                    <a:pt x="15" y="90"/>
                    <a:pt x="9" y="93"/>
                  </a:cubicBezTo>
                  <a:cubicBezTo>
                    <a:pt x="3" y="96"/>
                    <a:pt x="0" y="102"/>
                    <a:pt x="3" y="107"/>
                  </a:cubicBezTo>
                  <a:cubicBezTo>
                    <a:pt x="31" y="175"/>
                    <a:pt x="31" y="175"/>
                    <a:pt x="31" y="175"/>
                  </a:cubicBezTo>
                  <a:cubicBezTo>
                    <a:pt x="34" y="180"/>
                    <a:pt x="44" y="187"/>
                    <a:pt x="52" y="202"/>
                  </a:cubicBezTo>
                  <a:cubicBezTo>
                    <a:pt x="56" y="211"/>
                    <a:pt x="58" y="216"/>
                    <a:pt x="58" y="216"/>
                  </a:cubicBezTo>
                  <a:cubicBezTo>
                    <a:pt x="58" y="216"/>
                    <a:pt x="73" y="223"/>
                    <a:pt x="133" y="215"/>
                  </a:cubicBezTo>
                  <a:cubicBezTo>
                    <a:pt x="133" y="215"/>
                    <a:pt x="138" y="204"/>
                    <a:pt x="141" y="188"/>
                  </a:cubicBezTo>
                  <a:cubicBezTo>
                    <a:pt x="141" y="188"/>
                    <a:pt x="144" y="159"/>
                    <a:pt x="143" y="146"/>
                  </a:cubicBezTo>
                  <a:cubicBezTo>
                    <a:pt x="142" y="126"/>
                    <a:pt x="140" y="112"/>
                    <a:pt x="139" y="95"/>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 name="Freeform 8">
              <a:extLst>
                <a:ext uri="{FF2B5EF4-FFF2-40B4-BE49-F238E27FC236}">
                  <a16:creationId xmlns:a16="http://schemas.microsoft.com/office/drawing/2014/main" id="{8178D944-602E-4BAD-9949-9D0C22330AFD}"/>
                </a:ext>
              </a:extLst>
            </p:cNvPr>
            <p:cNvSpPr>
              <a:spLocks noEditPoints="1"/>
            </p:cNvSpPr>
            <p:nvPr userDrawn="1"/>
          </p:nvSpPr>
          <p:spPr bwMode="auto">
            <a:xfrm>
              <a:off x="-420688" y="2243138"/>
              <a:ext cx="2468563" cy="3709988"/>
            </a:xfrm>
            <a:custGeom>
              <a:avLst/>
              <a:gdLst>
                <a:gd name="T0" fmla="*/ 83 w 144"/>
                <a:gd name="T1" fmla="*/ 219 h 219"/>
                <a:gd name="T2" fmla="*/ 58 w 144"/>
                <a:gd name="T3" fmla="*/ 216 h 219"/>
                <a:gd name="T4" fmla="*/ 51 w 144"/>
                <a:gd name="T5" fmla="*/ 202 h 219"/>
                <a:gd name="T6" fmla="*/ 31 w 144"/>
                <a:gd name="T7" fmla="*/ 175 h 219"/>
                <a:gd name="T8" fmla="*/ 9 w 144"/>
                <a:gd name="T9" fmla="*/ 93 h 219"/>
                <a:gd name="T10" fmla="*/ 24 w 144"/>
                <a:gd name="T11" fmla="*/ 96 h 219"/>
                <a:gd name="T12" fmla="*/ 43 w 144"/>
                <a:gd name="T13" fmla="*/ 133 h 219"/>
                <a:gd name="T14" fmla="*/ 44 w 144"/>
                <a:gd name="T15" fmla="*/ 129 h 219"/>
                <a:gd name="T16" fmla="*/ 56 w 144"/>
                <a:gd name="T17" fmla="*/ 0 h 219"/>
                <a:gd name="T18" fmla="*/ 68 w 144"/>
                <a:gd name="T19" fmla="*/ 69 h 219"/>
                <a:gd name="T20" fmla="*/ 91 w 144"/>
                <a:gd name="T21" fmla="*/ 72 h 219"/>
                <a:gd name="T22" fmla="*/ 103 w 144"/>
                <a:gd name="T23" fmla="*/ 70 h 219"/>
                <a:gd name="T24" fmla="*/ 115 w 144"/>
                <a:gd name="T25" fmla="*/ 84 h 219"/>
                <a:gd name="T26" fmla="*/ 139 w 144"/>
                <a:gd name="T27" fmla="*/ 87 h 219"/>
                <a:gd name="T28" fmla="*/ 141 w 144"/>
                <a:gd name="T29" fmla="*/ 121 h 219"/>
                <a:gd name="T30" fmla="*/ 141 w 144"/>
                <a:gd name="T31" fmla="*/ 188 h 219"/>
                <a:gd name="T32" fmla="*/ 133 w 144"/>
                <a:gd name="T33" fmla="*/ 215 h 219"/>
                <a:gd name="T34" fmla="*/ 83 w 144"/>
                <a:gd name="T35" fmla="*/ 219 h 219"/>
                <a:gd name="T36" fmla="*/ 83 w 144"/>
                <a:gd name="T37" fmla="*/ 219 h 219"/>
                <a:gd name="T38" fmla="*/ 133 w 144"/>
                <a:gd name="T39" fmla="*/ 214 h 219"/>
                <a:gd name="T40" fmla="*/ 143 w 144"/>
                <a:gd name="T41" fmla="*/ 146 h 219"/>
                <a:gd name="T42" fmla="*/ 139 w 144"/>
                <a:gd name="T43" fmla="*/ 95 h 219"/>
                <a:gd name="T44" fmla="*/ 126 w 144"/>
                <a:gd name="T45" fmla="*/ 78 h 219"/>
                <a:gd name="T46" fmla="*/ 114 w 144"/>
                <a:gd name="T47" fmla="*/ 87 h 219"/>
                <a:gd name="T48" fmla="*/ 103 w 144"/>
                <a:gd name="T49" fmla="*/ 70 h 219"/>
                <a:gd name="T50" fmla="*/ 91 w 144"/>
                <a:gd name="T51" fmla="*/ 79 h 219"/>
                <a:gd name="T52" fmla="*/ 79 w 144"/>
                <a:gd name="T53" fmla="*/ 63 h 219"/>
                <a:gd name="T54" fmla="*/ 67 w 144"/>
                <a:gd name="T55" fmla="*/ 72 h 219"/>
                <a:gd name="T56" fmla="*/ 56 w 144"/>
                <a:gd name="T57" fmla="*/ 0 h 219"/>
                <a:gd name="T58" fmla="*/ 44 w 144"/>
                <a:gd name="T59" fmla="*/ 129 h 219"/>
                <a:gd name="T60" fmla="*/ 44 w 144"/>
                <a:gd name="T61" fmla="*/ 133 h 219"/>
                <a:gd name="T62" fmla="*/ 24 w 144"/>
                <a:gd name="T63" fmla="*/ 96 h 219"/>
                <a:gd name="T64" fmla="*/ 9 w 144"/>
                <a:gd name="T65" fmla="*/ 94 h 219"/>
                <a:gd name="T66" fmla="*/ 31 w 144"/>
                <a:gd name="T67" fmla="*/ 175 h 219"/>
                <a:gd name="T68" fmla="*/ 52 w 144"/>
                <a:gd name="T69" fmla="*/ 202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219">
                  <a:moveTo>
                    <a:pt x="83" y="219"/>
                  </a:moveTo>
                  <a:cubicBezTo>
                    <a:pt x="83" y="219"/>
                    <a:pt x="83" y="219"/>
                    <a:pt x="83" y="219"/>
                  </a:cubicBezTo>
                  <a:cubicBezTo>
                    <a:pt x="64" y="219"/>
                    <a:pt x="58" y="216"/>
                    <a:pt x="58" y="216"/>
                  </a:cubicBezTo>
                  <a:cubicBezTo>
                    <a:pt x="58" y="216"/>
                    <a:pt x="58" y="216"/>
                    <a:pt x="58" y="216"/>
                  </a:cubicBezTo>
                  <a:cubicBezTo>
                    <a:pt x="58" y="216"/>
                    <a:pt x="58" y="216"/>
                    <a:pt x="58" y="216"/>
                  </a:cubicBezTo>
                  <a:cubicBezTo>
                    <a:pt x="58" y="216"/>
                    <a:pt x="56" y="211"/>
                    <a:pt x="51" y="202"/>
                  </a:cubicBezTo>
                  <a:cubicBezTo>
                    <a:pt x="46" y="192"/>
                    <a:pt x="41" y="186"/>
                    <a:pt x="36" y="182"/>
                  </a:cubicBezTo>
                  <a:cubicBezTo>
                    <a:pt x="34" y="179"/>
                    <a:pt x="32" y="177"/>
                    <a:pt x="31" y="175"/>
                  </a:cubicBezTo>
                  <a:cubicBezTo>
                    <a:pt x="2" y="107"/>
                    <a:pt x="2" y="107"/>
                    <a:pt x="2" y="107"/>
                  </a:cubicBezTo>
                  <a:cubicBezTo>
                    <a:pt x="0" y="102"/>
                    <a:pt x="3" y="96"/>
                    <a:pt x="9" y="93"/>
                  </a:cubicBezTo>
                  <a:cubicBezTo>
                    <a:pt x="11" y="92"/>
                    <a:pt x="14" y="92"/>
                    <a:pt x="16" y="92"/>
                  </a:cubicBezTo>
                  <a:cubicBezTo>
                    <a:pt x="20" y="92"/>
                    <a:pt x="23" y="93"/>
                    <a:pt x="24" y="96"/>
                  </a:cubicBezTo>
                  <a:cubicBezTo>
                    <a:pt x="43" y="135"/>
                    <a:pt x="43" y="135"/>
                    <a:pt x="43" y="135"/>
                  </a:cubicBezTo>
                  <a:cubicBezTo>
                    <a:pt x="43" y="133"/>
                    <a:pt x="43" y="133"/>
                    <a:pt x="43" y="133"/>
                  </a:cubicBezTo>
                  <a:cubicBezTo>
                    <a:pt x="43" y="132"/>
                    <a:pt x="43" y="131"/>
                    <a:pt x="44" y="130"/>
                  </a:cubicBezTo>
                  <a:cubicBezTo>
                    <a:pt x="44" y="129"/>
                    <a:pt x="44" y="129"/>
                    <a:pt x="44" y="129"/>
                  </a:cubicBezTo>
                  <a:cubicBezTo>
                    <a:pt x="44" y="9"/>
                    <a:pt x="44" y="9"/>
                    <a:pt x="44" y="9"/>
                  </a:cubicBezTo>
                  <a:cubicBezTo>
                    <a:pt x="44" y="4"/>
                    <a:pt x="49" y="0"/>
                    <a:pt x="56" y="0"/>
                  </a:cubicBezTo>
                  <a:cubicBezTo>
                    <a:pt x="62" y="0"/>
                    <a:pt x="68" y="4"/>
                    <a:pt x="68" y="9"/>
                  </a:cubicBezTo>
                  <a:cubicBezTo>
                    <a:pt x="68" y="69"/>
                    <a:pt x="68" y="69"/>
                    <a:pt x="68" y="69"/>
                  </a:cubicBezTo>
                  <a:cubicBezTo>
                    <a:pt x="69" y="65"/>
                    <a:pt x="74" y="63"/>
                    <a:pt x="79" y="63"/>
                  </a:cubicBezTo>
                  <a:cubicBezTo>
                    <a:pt x="86" y="63"/>
                    <a:pt x="91" y="67"/>
                    <a:pt x="91" y="72"/>
                  </a:cubicBezTo>
                  <a:cubicBezTo>
                    <a:pt x="91" y="76"/>
                    <a:pt x="91" y="76"/>
                    <a:pt x="91" y="76"/>
                  </a:cubicBezTo>
                  <a:cubicBezTo>
                    <a:pt x="93" y="72"/>
                    <a:pt x="97" y="70"/>
                    <a:pt x="103" y="70"/>
                  </a:cubicBezTo>
                  <a:cubicBezTo>
                    <a:pt x="109" y="70"/>
                    <a:pt x="115" y="74"/>
                    <a:pt x="115" y="79"/>
                  </a:cubicBezTo>
                  <a:cubicBezTo>
                    <a:pt x="115" y="84"/>
                    <a:pt x="115" y="84"/>
                    <a:pt x="115" y="84"/>
                  </a:cubicBezTo>
                  <a:cubicBezTo>
                    <a:pt x="116" y="80"/>
                    <a:pt x="121" y="77"/>
                    <a:pt x="126" y="77"/>
                  </a:cubicBezTo>
                  <a:cubicBezTo>
                    <a:pt x="133" y="77"/>
                    <a:pt x="139" y="81"/>
                    <a:pt x="139" y="87"/>
                  </a:cubicBezTo>
                  <a:cubicBezTo>
                    <a:pt x="139" y="95"/>
                    <a:pt x="139" y="95"/>
                    <a:pt x="139" y="95"/>
                  </a:cubicBezTo>
                  <a:cubicBezTo>
                    <a:pt x="140" y="104"/>
                    <a:pt x="140" y="112"/>
                    <a:pt x="141" y="121"/>
                  </a:cubicBezTo>
                  <a:cubicBezTo>
                    <a:pt x="142" y="129"/>
                    <a:pt x="143" y="137"/>
                    <a:pt x="143" y="146"/>
                  </a:cubicBezTo>
                  <a:cubicBezTo>
                    <a:pt x="144" y="159"/>
                    <a:pt x="141" y="187"/>
                    <a:pt x="141" y="188"/>
                  </a:cubicBezTo>
                  <a:cubicBezTo>
                    <a:pt x="138" y="204"/>
                    <a:pt x="133" y="215"/>
                    <a:pt x="133" y="215"/>
                  </a:cubicBezTo>
                  <a:cubicBezTo>
                    <a:pt x="133" y="215"/>
                    <a:pt x="133" y="215"/>
                    <a:pt x="133" y="215"/>
                  </a:cubicBezTo>
                  <a:cubicBezTo>
                    <a:pt x="133" y="215"/>
                    <a:pt x="133" y="215"/>
                    <a:pt x="133" y="215"/>
                  </a:cubicBezTo>
                  <a:cubicBezTo>
                    <a:pt x="114" y="218"/>
                    <a:pt x="97" y="219"/>
                    <a:pt x="83" y="219"/>
                  </a:cubicBezTo>
                  <a:moveTo>
                    <a:pt x="58" y="216"/>
                  </a:moveTo>
                  <a:cubicBezTo>
                    <a:pt x="59" y="216"/>
                    <a:pt x="65" y="219"/>
                    <a:pt x="83" y="219"/>
                  </a:cubicBezTo>
                  <a:cubicBezTo>
                    <a:pt x="83" y="219"/>
                    <a:pt x="83" y="219"/>
                    <a:pt x="83" y="219"/>
                  </a:cubicBezTo>
                  <a:cubicBezTo>
                    <a:pt x="97" y="219"/>
                    <a:pt x="113" y="217"/>
                    <a:pt x="133" y="214"/>
                  </a:cubicBezTo>
                  <a:cubicBezTo>
                    <a:pt x="133" y="213"/>
                    <a:pt x="138" y="203"/>
                    <a:pt x="141" y="188"/>
                  </a:cubicBezTo>
                  <a:cubicBezTo>
                    <a:pt x="141" y="187"/>
                    <a:pt x="143" y="159"/>
                    <a:pt x="143" y="146"/>
                  </a:cubicBezTo>
                  <a:cubicBezTo>
                    <a:pt x="142" y="137"/>
                    <a:pt x="141" y="129"/>
                    <a:pt x="141" y="121"/>
                  </a:cubicBezTo>
                  <a:cubicBezTo>
                    <a:pt x="140" y="112"/>
                    <a:pt x="139" y="104"/>
                    <a:pt x="139" y="95"/>
                  </a:cubicBezTo>
                  <a:cubicBezTo>
                    <a:pt x="138" y="87"/>
                    <a:pt x="138" y="87"/>
                    <a:pt x="138" y="87"/>
                  </a:cubicBezTo>
                  <a:cubicBezTo>
                    <a:pt x="138" y="82"/>
                    <a:pt x="133" y="78"/>
                    <a:pt x="126" y="78"/>
                  </a:cubicBezTo>
                  <a:cubicBezTo>
                    <a:pt x="120" y="78"/>
                    <a:pt x="115" y="82"/>
                    <a:pt x="115" y="87"/>
                  </a:cubicBezTo>
                  <a:cubicBezTo>
                    <a:pt x="114" y="87"/>
                    <a:pt x="114" y="87"/>
                    <a:pt x="114" y="87"/>
                  </a:cubicBezTo>
                  <a:cubicBezTo>
                    <a:pt x="114" y="79"/>
                    <a:pt x="114" y="79"/>
                    <a:pt x="114" y="79"/>
                  </a:cubicBezTo>
                  <a:cubicBezTo>
                    <a:pt x="114" y="74"/>
                    <a:pt x="109" y="70"/>
                    <a:pt x="103" y="70"/>
                  </a:cubicBezTo>
                  <a:cubicBezTo>
                    <a:pt x="96" y="70"/>
                    <a:pt x="91" y="74"/>
                    <a:pt x="91" y="79"/>
                  </a:cubicBezTo>
                  <a:cubicBezTo>
                    <a:pt x="91" y="79"/>
                    <a:pt x="91" y="79"/>
                    <a:pt x="91" y="79"/>
                  </a:cubicBezTo>
                  <a:cubicBezTo>
                    <a:pt x="91" y="72"/>
                    <a:pt x="91" y="72"/>
                    <a:pt x="91" y="72"/>
                  </a:cubicBezTo>
                  <a:cubicBezTo>
                    <a:pt x="91" y="67"/>
                    <a:pt x="85" y="63"/>
                    <a:pt x="79" y="63"/>
                  </a:cubicBezTo>
                  <a:cubicBezTo>
                    <a:pt x="73" y="63"/>
                    <a:pt x="69" y="66"/>
                    <a:pt x="68" y="70"/>
                  </a:cubicBezTo>
                  <a:cubicBezTo>
                    <a:pt x="67" y="72"/>
                    <a:pt x="67" y="72"/>
                    <a:pt x="67" y="72"/>
                  </a:cubicBezTo>
                  <a:cubicBezTo>
                    <a:pt x="67" y="9"/>
                    <a:pt x="67" y="9"/>
                    <a:pt x="67" y="9"/>
                  </a:cubicBezTo>
                  <a:cubicBezTo>
                    <a:pt x="67" y="4"/>
                    <a:pt x="62" y="0"/>
                    <a:pt x="56" y="0"/>
                  </a:cubicBezTo>
                  <a:cubicBezTo>
                    <a:pt x="49" y="0"/>
                    <a:pt x="44" y="4"/>
                    <a:pt x="44" y="9"/>
                  </a:cubicBezTo>
                  <a:cubicBezTo>
                    <a:pt x="44" y="129"/>
                    <a:pt x="44" y="129"/>
                    <a:pt x="44" y="129"/>
                  </a:cubicBezTo>
                  <a:cubicBezTo>
                    <a:pt x="44" y="129"/>
                    <a:pt x="44" y="129"/>
                    <a:pt x="44" y="130"/>
                  </a:cubicBezTo>
                  <a:cubicBezTo>
                    <a:pt x="44" y="131"/>
                    <a:pt x="44" y="132"/>
                    <a:pt x="44" y="133"/>
                  </a:cubicBezTo>
                  <a:cubicBezTo>
                    <a:pt x="44" y="137"/>
                    <a:pt x="44" y="137"/>
                    <a:pt x="44" y="137"/>
                  </a:cubicBezTo>
                  <a:cubicBezTo>
                    <a:pt x="24" y="96"/>
                    <a:pt x="24" y="96"/>
                    <a:pt x="24" y="96"/>
                  </a:cubicBezTo>
                  <a:cubicBezTo>
                    <a:pt x="22" y="94"/>
                    <a:pt x="19" y="92"/>
                    <a:pt x="16" y="92"/>
                  </a:cubicBezTo>
                  <a:cubicBezTo>
                    <a:pt x="14" y="92"/>
                    <a:pt x="11" y="93"/>
                    <a:pt x="9" y="94"/>
                  </a:cubicBezTo>
                  <a:cubicBezTo>
                    <a:pt x="4" y="96"/>
                    <a:pt x="1" y="102"/>
                    <a:pt x="3" y="107"/>
                  </a:cubicBezTo>
                  <a:cubicBezTo>
                    <a:pt x="31" y="175"/>
                    <a:pt x="31" y="175"/>
                    <a:pt x="31" y="175"/>
                  </a:cubicBezTo>
                  <a:cubicBezTo>
                    <a:pt x="32" y="177"/>
                    <a:pt x="34" y="179"/>
                    <a:pt x="37" y="181"/>
                  </a:cubicBezTo>
                  <a:cubicBezTo>
                    <a:pt x="41" y="186"/>
                    <a:pt x="47" y="192"/>
                    <a:pt x="52" y="202"/>
                  </a:cubicBezTo>
                  <a:cubicBezTo>
                    <a:pt x="56" y="210"/>
                    <a:pt x="58" y="215"/>
                    <a:pt x="58" y="216"/>
                  </a:cubicBezTo>
                </a:path>
              </a:pathLst>
            </a:custGeom>
            <a:solidFill>
              <a:srgbClr val="FFB57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1880776A-699C-48BF-836C-A385E2DC62D8}"/>
                </a:ext>
              </a:extLst>
            </p:cNvPr>
            <p:cNvSpPr>
              <a:spLocks/>
            </p:cNvSpPr>
            <p:nvPr userDrawn="1"/>
          </p:nvSpPr>
          <p:spPr bwMode="auto">
            <a:xfrm>
              <a:off x="368300" y="2293938"/>
              <a:ext cx="325438" cy="322263"/>
            </a:xfrm>
            <a:custGeom>
              <a:avLst/>
              <a:gdLst>
                <a:gd name="T0" fmla="*/ 12 w 19"/>
                <a:gd name="T1" fmla="*/ 0 h 19"/>
                <a:gd name="T2" fmla="*/ 12 w 19"/>
                <a:gd name="T3" fmla="*/ 0 h 19"/>
                <a:gd name="T4" fmla="*/ 6 w 19"/>
                <a:gd name="T5" fmla="*/ 0 h 19"/>
                <a:gd name="T6" fmla="*/ 0 w 19"/>
                <a:gd name="T7" fmla="*/ 6 h 19"/>
                <a:gd name="T8" fmla="*/ 0 w 19"/>
                <a:gd name="T9" fmla="*/ 13 h 19"/>
                <a:gd name="T10" fmla="*/ 6 w 19"/>
                <a:gd name="T11" fmla="*/ 19 h 19"/>
                <a:gd name="T12" fmla="*/ 7 w 19"/>
                <a:gd name="T13" fmla="*/ 19 h 19"/>
                <a:gd name="T14" fmla="*/ 13 w 19"/>
                <a:gd name="T15" fmla="*/ 19 h 19"/>
                <a:gd name="T16" fmla="*/ 19 w 19"/>
                <a:gd name="T17" fmla="*/ 13 h 19"/>
                <a:gd name="T18" fmla="*/ 19 w 19"/>
                <a:gd name="T19" fmla="*/ 6 h 19"/>
                <a:gd name="T20" fmla="*/ 12 w 19"/>
                <a:gd name="T21"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9">
                  <a:moveTo>
                    <a:pt x="12" y="0"/>
                  </a:moveTo>
                  <a:cubicBezTo>
                    <a:pt x="12" y="0"/>
                    <a:pt x="12" y="0"/>
                    <a:pt x="12" y="0"/>
                  </a:cubicBezTo>
                  <a:cubicBezTo>
                    <a:pt x="6" y="0"/>
                    <a:pt x="6" y="0"/>
                    <a:pt x="6" y="0"/>
                  </a:cubicBezTo>
                  <a:cubicBezTo>
                    <a:pt x="3" y="0"/>
                    <a:pt x="0" y="3"/>
                    <a:pt x="0" y="6"/>
                  </a:cubicBezTo>
                  <a:cubicBezTo>
                    <a:pt x="0" y="13"/>
                    <a:pt x="0" y="13"/>
                    <a:pt x="0" y="13"/>
                  </a:cubicBezTo>
                  <a:cubicBezTo>
                    <a:pt x="0" y="17"/>
                    <a:pt x="3" y="19"/>
                    <a:pt x="6" y="19"/>
                  </a:cubicBezTo>
                  <a:cubicBezTo>
                    <a:pt x="7" y="19"/>
                    <a:pt x="7" y="19"/>
                    <a:pt x="7" y="19"/>
                  </a:cubicBezTo>
                  <a:cubicBezTo>
                    <a:pt x="13" y="19"/>
                    <a:pt x="13" y="19"/>
                    <a:pt x="13" y="19"/>
                  </a:cubicBezTo>
                  <a:cubicBezTo>
                    <a:pt x="16" y="19"/>
                    <a:pt x="19" y="16"/>
                    <a:pt x="19" y="13"/>
                  </a:cubicBezTo>
                  <a:cubicBezTo>
                    <a:pt x="19" y="6"/>
                    <a:pt x="19" y="6"/>
                    <a:pt x="19" y="6"/>
                  </a:cubicBezTo>
                  <a:cubicBezTo>
                    <a:pt x="19" y="2"/>
                    <a:pt x="16"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38C38A68-DDE0-4E9F-A727-AEA63EC23214}"/>
                </a:ext>
              </a:extLst>
            </p:cNvPr>
            <p:cNvSpPr>
              <a:spLocks/>
            </p:cNvSpPr>
            <p:nvPr userDrawn="1"/>
          </p:nvSpPr>
          <p:spPr bwMode="auto">
            <a:xfrm>
              <a:off x="-352425" y="3835400"/>
              <a:ext cx="377825" cy="373063"/>
            </a:xfrm>
            <a:custGeom>
              <a:avLst/>
              <a:gdLst>
                <a:gd name="T0" fmla="*/ 12 w 22"/>
                <a:gd name="T1" fmla="*/ 0 h 22"/>
                <a:gd name="T2" fmla="*/ 10 w 22"/>
                <a:gd name="T3" fmla="*/ 1 h 22"/>
                <a:gd name="T4" fmla="*/ 4 w 22"/>
                <a:gd name="T5" fmla="*/ 3 h 22"/>
                <a:gd name="T6" fmla="*/ 1 w 22"/>
                <a:gd name="T7" fmla="*/ 12 h 22"/>
                <a:gd name="T8" fmla="*/ 4 w 22"/>
                <a:gd name="T9" fmla="*/ 18 h 22"/>
                <a:gd name="T10" fmla="*/ 10 w 22"/>
                <a:gd name="T11" fmla="*/ 22 h 22"/>
                <a:gd name="T12" fmla="*/ 12 w 22"/>
                <a:gd name="T13" fmla="*/ 21 h 22"/>
                <a:gd name="T14" fmla="*/ 18 w 22"/>
                <a:gd name="T15" fmla="*/ 18 h 22"/>
                <a:gd name="T16" fmla="*/ 21 w 22"/>
                <a:gd name="T17" fmla="*/ 10 h 22"/>
                <a:gd name="T18" fmla="*/ 18 w 22"/>
                <a:gd name="T19" fmla="*/ 4 h 22"/>
                <a:gd name="T20" fmla="*/ 12 w 22"/>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 h="22">
                  <a:moveTo>
                    <a:pt x="12" y="0"/>
                  </a:moveTo>
                  <a:cubicBezTo>
                    <a:pt x="11" y="0"/>
                    <a:pt x="10" y="0"/>
                    <a:pt x="10" y="1"/>
                  </a:cubicBezTo>
                  <a:cubicBezTo>
                    <a:pt x="4" y="3"/>
                    <a:pt x="4" y="3"/>
                    <a:pt x="4" y="3"/>
                  </a:cubicBezTo>
                  <a:cubicBezTo>
                    <a:pt x="1" y="5"/>
                    <a:pt x="0" y="9"/>
                    <a:pt x="1" y="12"/>
                  </a:cubicBezTo>
                  <a:cubicBezTo>
                    <a:pt x="4" y="18"/>
                    <a:pt x="4" y="18"/>
                    <a:pt x="4" y="18"/>
                  </a:cubicBezTo>
                  <a:cubicBezTo>
                    <a:pt x="5" y="20"/>
                    <a:pt x="8" y="22"/>
                    <a:pt x="10" y="22"/>
                  </a:cubicBezTo>
                  <a:cubicBezTo>
                    <a:pt x="11" y="22"/>
                    <a:pt x="12" y="21"/>
                    <a:pt x="12" y="21"/>
                  </a:cubicBezTo>
                  <a:cubicBezTo>
                    <a:pt x="18" y="18"/>
                    <a:pt x="18" y="18"/>
                    <a:pt x="18" y="18"/>
                  </a:cubicBezTo>
                  <a:cubicBezTo>
                    <a:pt x="21" y="17"/>
                    <a:pt x="22" y="13"/>
                    <a:pt x="21" y="10"/>
                  </a:cubicBezTo>
                  <a:cubicBezTo>
                    <a:pt x="18" y="4"/>
                    <a:pt x="18" y="4"/>
                    <a:pt x="18" y="4"/>
                  </a:cubicBezTo>
                  <a:cubicBezTo>
                    <a:pt x="17" y="2"/>
                    <a:pt x="15" y="0"/>
                    <a:pt x="12" y="0"/>
                  </a:cubicBezTo>
                </a:path>
              </a:pathLst>
            </a:custGeom>
            <a:solidFill>
              <a:srgbClr val="FFD8BD"/>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1" name="Rectangle 11">
              <a:extLst>
                <a:ext uri="{FF2B5EF4-FFF2-40B4-BE49-F238E27FC236}">
                  <a16:creationId xmlns:a16="http://schemas.microsoft.com/office/drawing/2014/main" id="{65161C46-6163-44E6-A705-2D4AB728618C}"/>
                </a:ext>
              </a:extLst>
            </p:cNvPr>
            <p:cNvSpPr>
              <a:spLocks noChangeArrowheads="1"/>
            </p:cNvSpPr>
            <p:nvPr userDrawn="1"/>
          </p:nvSpPr>
          <p:spPr bwMode="auto">
            <a:xfrm>
              <a:off x="300037" y="5784850"/>
              <a:ext cx="1798638" cy="423863"/>
            </a:xfrm>
            <a:prstGeom prst="rect">
              <a:avLst/>
            </a:prstGeom>
            <a:solidFill>
              <a:srgbClr val="FFFFFF"/>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2" name="Rectangle 12">
              <a:extLst>
                <a:ext uri="{FF2B5EF4-FFF2-40B4-BE49-F238E27FC236}">
                  <a16:creationId xmlns:a16="http://schemas.microsoft.com/office/drawing/2014/main" id="{30802875-ACB1-4776-A9B0-4A356135850B}"/>
                </a:ext>
              </a:extLst>
            </p:cNvPr>
            <p:cNvSpPr>
              <a:spLocks noChangeArrowheads="1"/>
            </p:cNvSpPr>
            <p:nvPr userDrawn="1"/>
          </p:nvSpPr>
          <p:spPr bwMode="auto">
            <a:xfrm>
              <a:off x="179387" y="5970588"/>
              <a:ext cx="2073276" cy="2762250"/>
            </a:xfrm>
            <a:prstGeom prst="rect">
              <a:avLst/>
            </a:prstGeom>
            <a:solidFill>
              <a:srgbClr val="515A66"/>
            </a:solidFill>
            <a:ln>
              <a:noFill/>
            </a:ln>
          </p:spPr>
          <p:txBody>
            <a:bodyPr vert="horz" wrap="square" lIns="91440" tIns="45720" rIns="91440" bIns="45720" numCol="1" anchor="t" anchorCtr="0" compatLnSpc="1">
              <a:prstTxWarp prst="textNoShape">
                <a:avLst/>
              </a:prstTxWarp>
            </a:bodyPr>
            <a:lstStyle/>
            <a:p>
              <a:endParaRPr lang="zh-CN" altLang="en-US"/>
            </a:p>
          </p:txBody>
        </p:sp>
      </p:grpSp>
      <p:graphicFrame>
        <p:nvGraphicFramePr>
          <p:cNvPr id="13" name="表格 12">
            <a:extLst>
              <a:ext uri="{FF2B5EF4-FFF2-40B4-BE49-F238E27FC236}">
                <a16:creationId xmlns:a16="http://schemas.microsoft.com/office/drawing/2014/main" id="{6EEBC3B9-C173-4B57-8639-032A0440C492}"/>
              </a:ext>
            </a:extLst>
          </p:cNvPr>
          <p:cNvGraphicFramePr>
            <a:graphicFrameLocks noGrp="1"/>
          </p:cNvGraphicFramePr>
          <p:nvPr>
            <p:extLst>
              <p:ext uri="{D42A27DB-BD31-4B8C-83A1-F6EECF244321}">
                <p14:modId xmlns:p14="http://schemas.microsoft.com/office/powerpoint/2010/main" val="1577938681"/>
              </p:ext>
            </p:extLst>
          </p:nvPr>
        </p:nvGraphicFramePr>
        <p:xfrm>
          <a:off x="248387" y="1019864"/>
          <a:ext cx="7157855" cy="2674311"/>
        </p:xfrm>
        <a:graphic>
          <a:graphicData uri="http://schemas.openxmlformats.org/drawingml/2006/table">
            <a:tbl>
              <a:tblPr>
                <a:tableStyleId>{3C2FFA5D-87B4-456A-9821-1D502468CF0F}</a:tableStyleId>
              </a:tblPr>
              <a:tblGrid>
                <a:gridCol w="697930">
                  <a:extLst>
                    <a:ext uri="{9D8B030D-6E8A-4147-A177-3AD203B41FA5}">
                      <a16:colId xmlns:a16="http://schemas.microsoft.com/office/drawing/2014/main" val="20000"/>
                    </a:ext>
                  </a:extLst>
                </a:gridCol>
                <a:gridCol w="806283">
                  <a:extLst>
                    <a:ext uri="{9D8B030D-6E8A-4147-A177-3AD203B41FA5}">
                      <a16:colId xmlns:a16="http://schemas.microsoft.com/office/drawing/2014/main" val="20001"/>
                    </a:ext>
                  </a:extLst>
                </a:gridCol>
                <a:gridCol w="2231367">
                  <a:extLst>
                    <a:ext uri="{9D8B030D-6E8A-4147-A177-3AD203B41FA5}">
                      <a16:colId xmlns:a16="http://schemas.microsoft.com/office/drawing/2014/main" val="20002"/>
                    </a:ext>
                  </a:extLst>
                </a:gridCol>
                <a:gridCol w="1807233">
                  <a:extLst>
                    <a:ext uri="{9D8B030D-6E8A-4147-A177-3AD203B41FA5}">
                      <a16:colId xmlns:a16="http://schemas.microsoft.com/office/drawing/2014/main" val="20003"/>
                    </a:ext>
                  </a:extLst>
                </a:gridCol>
                <a:gridCol w="1615042">
                  <a:extLst>
                    <a:ext uri="{9D8B030D-6E8A-4147-A177-3AD203B41FA5}">
                      <a16:colId xmlns:a16="http://schemas.microsoft.com/office/drawing/2014/main" val="20004"/>
                    </a:ext>
                  </a:extLst>
                </a:gridCol>
              </a:tblGrid>
              <a:tr h="266638">
                <a:tc gridSpan="2">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分类</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hMerge="1">
                  <a:txBody>
                    <a:bodyPr/>
                    <a:lstStyle/>
                    <a:p>
                      <a:endParaRPr lang="zh-CN" altLang="en-US"/>
                    </a:p>
                  </a:txBody>
                  <a:tcP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基本要求</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说明及技术方案</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a:txBody>
                    <a:bodyPr/>
                    <a:lstStyle/>
                    <a:p>
                      <a:pPr algn="ctr" fontAlgn="ctr"/>
                      <a:r>
                        <a:rPr lang="zh-CN" altLang="en-US" sz="1600" b="1" u="none" strike="noStrike" dirty="0">
                          <a:effectLst/>
                          <a:latin typeface="微软雅黑" panose="020B0503020204020204" pitchFamily="34" charset="-122"/>
                          <a:ea typeface="微软雅黑" panose="020B0503020204020204" pitchFamily="34" charset="-122"/>
                        </a:rPr>
                        <a:t>产品部署</a:t>
                      </a:r>
                      <a:endParaRPr lang="zh-CN" altLang="en-US" sz="1600" b="1"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extLst>
                  <a:ext uri="{0D108BD9-81ED-4DB2-BD59-A6C34878D82A}">
                    <a16:rowId xmlns:a16="http://schemas.microsoft.com/office/drawing/2014/main" val="10000"/>
                  </a:ext>
                </a:extLst>
              </a:tr>
              <a:tr h="620044">
                <a:tc rowSpan="4">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数据安全</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8339" marR="8339" marT="8341" marB="0" anchor="ctr"/>
                </a:tc>
                <a:tc rowSpan="4">
                  <a:txBody>
                    <a:bodyPr/>
                    <a:lstStyle/>
                    <a:p>
                      <a:pPr algn="ctr" fontAlgn="ctr"/>
                      <a:r>
                        <a:rPr lang="zh-CN" altLang="en-US" sz="1200" u="none" strike="noStrike" dirty="0">
                          <a:effectLst/>
                          <a:latin typeface="微软雅黑" panose="020B0503020204020204" pitchFamily="34" charset="-122"/>
                          <a:ea typeface="微软雅黑" panose="020B0503020204020204" pitchFamily="34" charset="-122"/>
                        </a:rPr>
                        <a:t>备份和恢复（</a:t>
                      </a:r>
                      <a:r>
                        <a:rPr lang="en-US" altLang="zh-CN" sz="1200" u="none" strike="noStrike" dirty="0">
                          <a:effectLst/>
                          <a:latin typeface="微软雅黑" panose="020B0503020204020204" pitchFamily="34" charset="-122"/>
                          <a:ea typeface="微软雅黑" panose="020B0503020204020204" pitchFamily="34" charset="-122"/>
                        </a:rPr>
                        <a:t>A3</a:t>
                      </a:r>
                      <a:r>
                        <a:rPr lang="zh-CN" altLang="en-US" sz="1200" u="none" strike="noStrike" dirty="0">
                          <a:effectLst/>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a)  </a:t>
                      </a:r>
                      <a:r>
                        <a:rPr lang="zh-CN" altLang="en-US" sz="1200" u="none" strike="noStrike">
                          <a:effectLst/>
                          <a:latin typeface="微软雅黑" panose="020B0503020204020204" pitchFamily="34" charset="-122"/>
                          <a:ea typeface="微软雅黑" panose="020B0503020204020204" pitchFamily="34" charset="-122"/>
                        </a:rPr>
                        <a:t>应提供本地数据备份与恢复功能，完全数据备份至少每天一次，备份介质场外存放；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管理要求</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每天进行完全数据备份，本地实时镜像备份</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1"/>
                  </a:ext>
                </a:extLst>
              </a:tr>
              <a:tr h="484533">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b)  </a:t>
                      </a:r>
                      <a:r>
                        <a:rPr lang="zh-CN" altLang="en-US" sz="1200" u="none" strike="noStrike">
                          <a:effectLst/>
                          <a:latin typeface="微软雅黑" panose="020B0503020204020204" pitchFamily="34" charset="-122"/>
                          <a:ea typeface="微软雅黑" panose="020B0503020204020204" pitchFamily="34" charset="-122"/>
                        </a:rPr>
                        <a:t>应提供异地数据备份功能，利用通信网络将关键数据定时批量传送至备用场地； </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管理要求</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同城和异地准时备份，批量传送</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2"/>
                  </a:ext>
                </a:extLst>
              </a:tr>
              <a:tr h="400671">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dirty="0">
                          <a:effectLst/>
                          <a:latin typeface="微软雅黑" panose="020B0503020204020204" pitchFamily="34" charset="-122"/>
                          <a:ea typeface="微软雅黑" panose="020B0503020204020204" pitchFamily="34" charset="-122"/>
                        </a:rPr>
                        <a:t>c)  </a:t>
                      </a:r>
                      <a:r>
                        <a:rPr lang="zh-CN" altLang="en-US" sz="1200" u="none" strike="noStrike" dirty="0">
                          <a:effectLst/>
                          <a:latin typeface="微软雅黑" panose="020B0503020204020204" pitchFamily="34" charset="-122"/>
                          <a:ea typeface="微软雅黑" panose="020B0503020204020204" pitchFamily="34" charset="-122"/>
                        </a:rPr>
                        <a:t>应采用冗余技术设计网络拓扑结构，避免关键节点存在单点故障； </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管理要求</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重要设备、服务器均采用冗余设计</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3"/>
                  </a:ext>
                </a:extLst>
              </a:tr>
              <a:tr h="671299">
                <a:tc vMerge="1">
                  <a:txBody>
                    <a:bodyPr/>
                    <a:lstStyle/>
                    <a:p>
                      <a:endParaRPr lang="zh-CN" altLang="en-US"/>
                    </a:p>
                  </a:txBody>
                  <a:tcPr/>
                </a:tc>
                <a:tc vMerge="1">
                  <a:txBody>
                    <a:bodyPr/>
                    <a:lstStyle/>
                    <a:p>
                      <a:endParaRPr lang="zh-CN" altLang="en-US"/>
                    </a:p>
                  </a:txBody>
                  <a:tcPr/>
                </a:tc>
                <a:tc>
                  <a:txBody>
                    <a:bodyPr/>
                    <a:lstStyle/>
                    <a:p>
                      <a:pPr algn="l" fontAlgn="ctr"/>
                      <a:r>
                        <a:rPr lang="en-US" altLang="zh-CN" sz="1200" u="none" strike="noStrike">
                          <a:effectLst/>
                          <a:latin typeface="微软雅黑" panose="020B0503020204020204" pitchFamily="34" charset="-122"/>
                          <a:ea typeface="微软雅黑" panose="020B0503020204020204" pitchFamily="34" charset="-122"/>
                        </a:rPr>
                        <a:t>d)  </a:t>
                      </a:r>
                      <a:r>
                        <a:rPr lang="zh-CN" altLang="en-US" sz="1200" u="none" strike="noStrike">
                          <a:effectLst/>
                          <a:latin typeface="微软雅黑" panose="020B0503020204020204" pitchFamily="34" charset="-122"/>
                          <a:ea typeface="微软雅黑" panose="020B0503020204020204" pitchFamily="34" charset="-122"/>
                        </a:rPr>
                        <a:t>应提供主要网络设备、通信线路和数据处理系统的硬件冗余，保证系统的高可用性。</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a:effectLst/>
                          <a:latin typeface="微软雅黑" panose="020B0503020204020204" pitchFamily="34" charset="-122"/>
                          <a:ea typeface="微软雅黑" panose="020B0503020204020204" pitchFamily="34" charset="-122"/>
                        </a:rPr>
                        <a:t>管理要求</a:t>
                      </a:r>
                      <a:endParaRPr lang="zh-CN" altLang="en-US" sz="1200" b="0" i="0" u="none" strike="noStrike">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tc>
                  <a:txBody>
                    <a:bodyPr/>
                    <a:lstStyle/>
                    <a:p>
                      <a:pPr algn="l" fontAlgn="ctr"/>
                      <a:r>
                        <a:rPr lang="zh-CN" altLang="en-US" sz="1200" u="none" strike="noStrike" dirty="0">
                          <a:effectLst/>
                          <a:latin typeface="微软雅黑" panose="020B0503020204020204" pitchFamily="34" charset="-122"/>
                          <a:ea typeface="微软雅黑" panose="020B0503020204020204" pitchFamily="34" charset="-122"/>
                        </a:rPr>
                        <a:t>重要设备、服务器均采用冗余设计</a:t>
                      </a:r>
                      <a:endParaRPr lang="zh-CN" altLang="en-US" sz="1200" b="0" i="0" u="none" strike="noStrike" dirty="0">
                        <a:solidFill>
                          <a:srgbClr val="000000"/>
                        </a:solidFill>
                        <a:effectLst/>
                        <a:latin typeface="微软雅黑" panose="020B0503020204020204" pitchFamily="34" charset="-122"/>
                        <a:ea typeface="微软雅黑" panose="020B0503020204020204" pitchFamily="34" charset="-122"/>
                      </a:endParaRPr>
                    </a:p>
                  </a:txBody>
                  <a:tcPr marL="9523" marR="9523" marT="9525" marB="0" anchor="ct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185506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cs typeface="微软雅黑"/>
              </a:rPr>
              <a:t>等级保护安全技术方案</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13" name="组合 12">
            <a:extLst>
              <a:ext uri="{FF2B5EF4-FFF2-40B4-BE49-F238E27FC236}">
                <a16:creationId xmlns:a16="http://schemas.microsoft.com/office/drawing/2014/main" id="{549B3893-621D-44D7-9D46-AC6241B78A9F}"/>
              </a:ext>
            </a:extLst>
          </p:cNvPr>
          <p:cNvGrpSpPr/>
          <p:nvPr/>
        </p:nvGrpSpPr>
        <p:grpSpPr>
          <a:xfrm>
            <a:off x="506897" y="794384"/>
            <a:ext cx="8338236" cy="3993516"/>
            <a:chOff x="323528" y="810446"/>
            <a:chExt cx="8521713" cy="4185019"/>
          </a:xfrm>
        </p:grpSpPr>
        <p:cxnSp>
          <p:nvCxnSpPr>
            <p:cNvPr id="14" name="直接连接符 13">
              <a:extLst>
                <a:ext uri="{FF2B5EF4-FFF2-40B4-BE49-F238E27FC236}">
                  <a16:creationId xmlns:a16="http://schemas.microsoft.com/office/drawing/2014/main" id="{72BBCB63-9CC6-446D-A347-4E611B2AEA71}"/>
                </a:ext>
              </a:extLst>
            </p:cNvPr>
            <p:cNvCxnSpPr>
              <a:stCxn id="37" idx="0"/>
              <a:endCxn id="79" idx="2"/>
            </p:cNvCxnSpPr>
            <p:nvPr/>
          </p:nvCxnSpPr>
          <p:spPr bwMode="auto">
            <a:xfrm flipH="1" flipV="1">
              <a:off x="2247255" y="2604496"/>
              <a:ext cx="140783" cy="134116"/>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 name="直接连接符 14">
              <a:extLst>
                <a:ext uri="{FF2B5EF4-FFF2-40B4-BE49-F238E27FC236}">
                  <a16:creationId xmlns:a16="http://schemas.microsoft.com/office/drawing/2014/main" id="{9C67E3A6-9C39-4A1E-A191-556EC4FE1807}"/>
                </a:ext>
              </a:extLst>
            </p:cNvPr>
            <p:cNvCxnSpPr/>
            <p:nvPr/>
          </p:nvCxnSpPr>
          <p:spPr bwMode="auto">
            <a:xfrm flipV="1">
              <a:off x="2481023" y="1780928"/>
              <a:ext cx="0" cy="274595"/>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直接连接符 15">
              <a:extLst>
                <a:ext uri="{FF2B5EF4-FFF2-40B4-BE49-F238E27FC236}">
                  <a16:creationId xmlns:a16="http://schemas.microsoft.com/office/drawing/2014/main" id="{E9ED3DA9-4001-46F4-BA5C-3461D631608D}"/>
                </a:ext>
              </a:extLst>
            </p:cNvPr>
            <p:cNvCxnSpPr/>
            <p:nvPr/>
          </p:nvCxnSpPr>
          <p:spPr bwMode="auto">
            <a:xfrm>
              <a:off x="3893376" y="3192265"/>
              <a:ext cx="696996" cy="0"/>
            </a:xfrm>
            <a:prstGeom prst="line">
              <a:avLst/>
            </a:prstGeom>
            <a:noFill/>
            <a:ln w="6350" cap="flat" cmpd="sng" algn="ctr">
              <a:solidFill>
                <a:srgbClr val="808080"/>
              </a:solidFill>
              <a:prstDash val="solid"/>
              <a:round/>
              <a:headEnd type="none" w="med" len="med"/>
              <a:tailEnd type="none" w="med" len="med"/>
            </a:ln>
            <a:effectLst/>
          </p:spPr>
        </p:cxnSp>
        <p:sp>
          <p:nvSpPr>
            <p:cNvPr id="17" name="TextBox 547">
              <a:extLst>
                <a:ext uri="{FF2B5EF4-FFF2-40B4-BE49-F238E27FC236}">
                  <a16:creationId xmlns:a16="http://schemas.microsoft.com/office/drawing/2014/main" id="{3FB1C6D8-ECEA-4852-994C-48044671E282}"/>
                </a:ext>
              </a:extLst>
            </p:cNvPr>
            <p:cNvSpPr txBox="1"/>
            <p:nvPr/>
          </p:nvSpPr>
          <p:spPr>
            <a:xfrm>
              <a:off x="3113067" y="1286744"/>
              <a:ext cx="545528" cy="257973"/>
            </a:xfrm>
            <a:prstGeom prst="rect">
              <a:avLst/>
            </a:prstGeom>
            <a:noFill/>
          </p:spPr>
          <p:txBody>
            <a:bodyPr wrap="square" lIns="35988" tIns="45705" rIns="35988" bIns="45705" rtlCol="0" anchor="ctr" anchorCtr="0">
              <a:noAutofit/>
            </a:bodyPr>
            <a:lstStyle/>
            <a:p>
              <a:r>
                <a:rPr lang="zh-CN" altLang="en-US" sz="1200" b="1" dirty="0">
                  <a:solidFill>
                    <a:srgbClr val="000000"/>
                  </a:solidFill>
                  <a:latin typeface="微软雅黑" pitchFamily="34" charset="-122"/>
                  <a:ea typeface="微软雅黑" pitchFamily="34" charset="-122"/>
                </a:rPr>
                <a:t>互联网接入区</a:t>
              </a:r>
            </a:p>
          </p:txBody>
        </p:sp>
        <p:cxnSp>
          <p:nvCxnSpPr>
            <p:cNvPr id="18" name="直接连接符 17">
              <a:extLst>
                <a:ext uri="{FF2B5EF4-FFF2-40B4-BE49-F238E27FC236}">
                  <a16:creationId xmlns:a16="http://schemas.microsoft.com/office/drawing/2014/main" id="{AE8666D9-60B0-47BF-BF3A-D0E66DC771E7}"/>
                </a:ext>
              </a:extLst>
            </p:cNvPr>
            <p:cNvCxnSpPr/>
            <p:nvPr/>
          </p:nvCxnSpPr>
          <p:spPr bwMode="auto">
            <a:xfrm flipH="1">
              <a:off x="4561617" y="976523"/>
              <a:ext cx="4053" cy="804204"/>
            </a:xfrm>
            <a:prstGeom prst="line">
              <a:avLst/>
            </a:prstGeom>
            <a:noFill/>
            <a:ln w="6350" cap="flat" cmpd="sng" algn="ctr">
              <a:solidFill>
                <a:srgbClr val="808080"/>
              </a:solidFill>
              <a:prstDash val="solid"/>
              <a:round/>
              <a:headEnd type="none" w="med" len="med"/>
              <a:tailEnd type="none" w="med" len="med"/>
            </a:ln>
            <a:effectLst/>
          </p:spPr>
        </p:cxnSp>
        <p:cxnSp>
          <p:nvCxnSpPr>
            <p:cNvPr id="19" name="直接连接符 18">
              <a:extLst>
                <a:ext uri="{FF2B5EF4-FFF2-40B4-BE49-F238E27FC236}">
                  <a16:creationId xmlns:a16="http://schemas.microsoft.com/office/drawing/2014/main" id="{49D4EC6A-0B24-4D0F-B73C-2EBE8E73E29E}"/>
                </a:ext>
              </a:extLst>
            </p:cNvPr>
            <p:cNvCxnSpPr/>
            <p:nvPr/>
          </p:nvCxnSpPr>
          <p:spPr bwMode="auto">
            <a:xfrm flipH="1">
              <a:off x="3944296" y="976523"/>
              <a:ext cx="1359" cy="803243"/>
            </a:xfrm>
            <a:prstGeom prst="line">
              <a:avLst/>
            </a:prstGeom>
            <a:noFill/>
            <a:ln w="6350" cap="flat" cmpd="sng" algn="ctr">
              <a:solidFill>
                <a:srgbClr val="808080"/>
              </a:solidFill>
              <a:prstDash val="solid"/>
              <a:round/>
              <a:headEnd type="none" w="med" len="med"/>
              <a:tailEnd type="none" w="med" len="med"/>
            </a:ln>
            <a:effectLst/>
          </p:spPr>
        </p:cxnSp>
        <p:cxnSp>
          <p:nvCxnSpPr>
            <p:cNvPr id="20" name="直接连接符 19">
              <a:extLst>
                <a:ext uri="{FF2B5EF4-FFF2-40B4-BE49-F238E27FC236}">
                  <a16:creationId xmlns:a16="http://schemas.microsoft.com/office/drawing/2014/main" id="{D24DB59D-6B2D-4B44-B142-92600443CC09}"/>
                </a:ext>
              </a:extLst>
            </p:cNvPr>
            <p:cNvCxnSpPr/>
            <p:nvPr/>
          </p:nvCxnSpPr>
          <p:spPr bwMode="auto">
            <a:xfrm>
              <a:off x="4039074" y="2872016"/>
              <a:ext cx="405667" cy="0"/>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矩形 20">
              <a:extLst>
                <a:ext uri="{FF2B5EF4-FFF2-40B4-BE49-F238E27FC236}">
                  <a16:creationId xmlns:a16="http://schemas.microsoft.com/office/drawing/2014/main" id="{4255B3DF-BE22-4206-9968-7619D9AFC681}"/>
                </a:ext>
              </a:extLst>
            </p:cNvPr>
            <p:cNvSpPr/>
            <p:nvPr/>
          </p:nvSpPr>
          <p:spPr>
            <a:xfrm>
              <a:off x="5005942" y="2269787"/>
              <a:ext cx="885871" cy="174705"/>
            </a:xfrm>
            <a:prstGeom prst="rect">
              <a:avLst/>
            </a:prstGeom>
          </p:spPr>
          <p:txBody>
            <a:bodyPr wrap="square" lIns="91409" tIns="45705" rIns="91409" bIns="45705">
              <a:noAutofit/>
            </a:bodyPr>
            <a:lstStyle/>
            <a:p>
              <a:r>
                <a:rPr lang="en-US" altLang="zh-CN" sz="800" b="1" dirty="0">
                  <a:solidFill>
                    <a:srgbClr val="C00000"/>
                  </a:solidFill>
                  <a:latin typeface="微软雅黑" pitchFamily="34" charset="-122"/>
                  <a:ea typeface="微软雅黑" pitchFamily="34" charset="-122"/>
                </a:rPr>
                <a:t>SSL VPN</a:t>
              </a:r>
              <a:r>
                <a:rPr lang="zh-CN" altLang="en-US" sz="800" b="1" dirty="0">
                  <a:solidFill>
                    <a:srgbClr val="C00000"/>
                  </a:solidFill>
                  <a:latin typeface="微软雅黑" pitchFamily="34" charset="-122"/>
                  <a:ea typeface="微软雅黑" pitchFamily="34" charset="-122"/>
                </a:rPr>
                <a:t>网关</a:t>
              </a:r>
            </a:p>
          </p:txBody>
        </p:sp>
        <p:cxnSp>
          <p:nvCxnSpPr>
            <p:cNvPr id="22" name="直接连接符 21">
              <a:extLst>
                <a:ext uri="{FF2B5EF4-FFF2-40B4-BE49-F238E27FC236}">
                  <a16:creationId xmlns:a16="http://schemas.microsoft.com/office/drawing/2014/main" id="{586D4CDA-A360-447A-9F76-99F16CDEEF9E}"/>
                </a:ext>
              </a:extLst>
            </p:cNvPr>
            <p:cNvCxnSpPr/>
            <p:nvPr/>
          </p:nvCxnSpPr>
          <p:spPr bwMode="auto">
            <a:xfrm flipV="1">
              <a:off x="3635998" y="2338635"/>
              <a:ext cx="180617" cy="1"/>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23" name="直接连接符 22">
              <a:extLst>
                <a:ext uri="{FF2B5EF4-FFF2-40B4-BE49-F238E27FC236}">
                  <a16:creationId xmlns:a16="http://schemas.microsoft.com/office/drawing/2014/main" id="{9382D8D5-4484-4303-8CEA-23D96CFD4C1F}"/>
                </a:ext>
              </a:extLst>
            </p:cNvPr>
            <p:cNvCxnSpPr/>
            <p:nvPr/>
          </p:nvCxnSpPr>
          <p:spPr bwMode="auto">
            <a:xfrm>
              <a:off x="4707481" y="2329910"/>
              <a:ext cx="179551" cy="1"/>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24" name="直接连接符 23">
              <a:extLst>
                <a:ext uri="{FF2B5EF4-FFF2-40B4-BE49-F238E27FC236}">
                  <a16:creationId xmlns:a16="http://schemas.microsoft.com/office/drawing/2014/main" id="{A8AB8E3E-91CE-4219-A92E-712DCCFD699A}"/>
                </a:ext>
              </a:extLst>
            </p:cNvPr>
            <p:cNvCxnSpPr/>
            <p:nvPr/>
          </p:nvCxnSpPr>
          <p:spPr>
            <a:xfrm>
              <a:off x="4064063" y="2345212"/>
              <a:ext cx="388483" cy="0"/>
            </a:xfrm>
            <a:prstGeom prst="line">
              <a:avLst/>
            </a:prstGeom>
            <a:noFill/>
            <a:ln w="6350" cap="flat" cmpd="sng" algn="ctr">
              <a:solidFill>
                <a:srgbClr val="808080"/>
              </a:solidFill>
              <a:prstDash val="solid"/>
              <a:round/>
              <a:headEnd type="none" w="med" len="med"/>
              <a:tailEnd type="none" w="med" len="med"/>
            </a:ln>
            <a:effectLst/>
          </p:spPr>
        </p:cxnSp>
        <p:cxnSp>
          <p:nvCxnSpPr>
            <p:cNvPr id="25" name="直接连接符 24">
              <a:extLst>
                <a:ext uri="{FF2B5EF4-FFF2-40B4-BE49-F238E27FC236}">
                  <a16:creationId xmlns:a16="http://schemas.microsoft.com/office/drawing/2014/main" id="{BE384405-724C-4924-9A80-47196F38A0A6}"/>
                </a:ext>
              </a:extLst>
            </p:cNvPr>
            <p:cNvCxnSpPr>
              <a:stCxn id="89" idx="1"/>
              <a:endCxn id="40" idx="3"/>
            </p:cNvCxnSpPr>
            <p:nvPr/>
          </p:nvCxnSpPr>
          <p:spPr bwMode="auto">
            <a:xfrm flipH="1">
              <a:off x="4080775" y="2271461"/>
              <a:ext cx="2698621" cy="902753"/>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26" name="直接连接符 25">
              <a:extLst>
                <a:ext uri="{FF2B5EF4-FFF2-40B4-BE49-F238E27FC236}">
                  <a16:creationId xmlns:a16="http://schemas.microsoft.com/office/drawing/2014/main" id="{A202B2E7-E7C0-4459-BE1B-C00D7BF12C52}"/>
                </a:ext>
              </a:extLst>
            </p:cNvPr>
            <p:cNvCxnSpPr>
              <a:stCxn id="88" idx="0"/>
              <a:endCxn id="39" idx="3"/>
            </p:cNvCxnSpPr>
            <p:nvPr/>
          </p:nvCxnSpPr>
          <p:spPr bwMode="auto">
            <a:xfrm flipH="1">
              <a:off x="4697068" y="2446218"/>
              <a:ext cx="2202945" cy="727996"/>
            </a:xfrm>
            <a:prstGeom prst="line">
              <a:avLst/>
            </a:prstGeom>
            <a:noFill/>
            <a:ln w="9525" cap="flat" cmpd="sng" algn="ctr">
              <a:solidFill>
                <a:schemeClr val="bg1">
                  <a:lumMod val="50000"/>
                </a:schemeClr>
              </a:solidFill>
              <a:prstDash val="solid"/>
              <a:round/>
              <a:headEnd type="none" w="med" len="med"/>
              <a:tailEnd type="none" w="med" len="med"/>
            </a:ln>
            <a:effectLst/>
          </p:spPr>
        </p:cxnSp>
        <p:sp>
          <p:nvSpPr>
            <p:cNvPr id="27" name="圆角矩形 125">
              <a:extLst>
                <a:ext uri="{FF2B5EF4-FFF2-40B4-BE49-F238E27FC236}">
                  <a16:creationId xmlns:a16="http://schemas.microsoft.com/office/drawing/2014/main" id="{9281A769-892B-43FD-B57E-815C58D96F5E}"/>
                </a:ext>
              </a:extLst>
            </p:cNvPr>
            <p:cNvSpPr/>
            <p:nvPr/>
          </p:nvSpPr>
          <p:spPr>
            <a:xfrm>
              <a:off x="3015672" y="1185192"/>
              <a:ext cx="3329483" cy="2269513"/>
            </a:xfrm>
            <a:prstGeom prst="roundRect">
              <a:avLst>
                <a:gd name="adj" fmla="val 8609"/>
              </a:avLst>
            </a:prstGeom>
            <a:noFill/>
            <a:ln>
              <a:solidFill>
                <a:schemeClr val="tx1"/>
              </a:solidFill>
              <a:prstDash val="dash"/>
            </a:ln>
            <a:effectLst/>
          </p:spPr>
          <p:txBody>
            <a:bodyPr vert="horz" wrap="square" lIns="121912" tIns="60956" rIns="121912" bIns="60956" numCol="1" rtlCol="0" anchor="t" anchorCtr="0" compatLnSpc="1">
              <a:prstTxWarp prst="textNoShape">
                <a:avLst/>
              </a:prstTxWarp>
            </a:bodyPr>
            <a:lstStyle/>
            <a:p>
              <a:pPr defTabSz="914072">
                <a:buClr>
                  <a:srgbClr val="CC9900"/>
                </a:buClr>
                <a:buFont typeface="Wingdings" pitchFamily="2" charset="2"/>
                <a:buChar char="n"/>
              </a:pPr>
              <a:endParaRPr lang="en-US" dirty="0">
                <a:solidFill>
                  <a:srgbClr val="000000"/>
                </a:solidFill>
                <a:latin typeface="微软雅黑" pitchFamily="34" charset="-122"/>
                <a:ea typeface="微软雅黑" pitchFamily="34" charset="-122"/>
              </a:endParaRPr>
            </a:p>
          </p:txBody>
        </p:sp>
        <p:cxnSp>
          <p:nvCxnSpPr>
            <p:cNvPr id="28" name="直接连接符 27">
              <a:extLst>
                <a:ext uri="{FF2B5EF4-FFF2-40B4-BE49-F238E27FC236}">
                  <a16:creationId xmlns:a16="http://schemas.microsoft.com/office/drawing/2014/main" id="{72D56CAE-D72B-4774-B18D-120F16E29E3F}"/>
                </a:ext>
              </a:extLst>
            </p:cNvPr>
            <p:cNvCxnSpPr>
              <a:stCxn id="39" idx="0"/>
              <a:endCxn id="37" idx="3"/>
            </p:cNvCxnSpPr>
            <p:nvPr/>
          </p:nvCxnSpPr>
          <p:spPr bwMode="auto">
            <a:xfrm flipH="1" flipV="1">
              <a:off x="2517913" y="2832426"/>
              <a:ext cx="2043286" cy="240176"/>
            </a:xfrm>
            <a:prstGeom prst="line">
              <a:avLst/>
            </a:prstGeom>
            <a:noFill/>
            <a:ln w="6350" cap="flat" cmpd="sng" algn="ctr">
              <a:solidFill>
                <a:srgbClr val="808080"/>
              </a:solidFill>
              <a:prstDash val="solid"/>
              <a:round/>
              <a:headEnd type="none" w="med" len="med"/>
              <a:tailEnd type="none" w="med" len="med"/>
            </a:ln>
            <a:effectLst/>
          </p:spPr>
        </p:cxnSp>
        <p:cxnSp>
          <p:nvCxnSpPr>
            <p:cNvPr id="29" name="直接连接符 28">
              <a:extLst>
                <a:ext uri="{FF2B5EF4-FFF2-40B4-BE49-F238E27FC236}">
                  <a16:creationId xmlns:a16="http://schemas.microsoft.com/office/drawing/2014/main" id="{6FEFDDE5-A369-47D9-A75D-0CC466B0218F}"/>
                </a:ext>
              </a:extLst>
            </p:cNvPr>
            <p:cNvCxnSpPr>
              <a:stCxn id="40" idx="1"/>
              <a:endCxn id="36" idx="3"/>
            </p:cNvCxnSpPr>
            <p:nvPr/>
          </p:nvCxnSpPr>
          <p:spPr bwMode="auto">
            <a:xfrm flipH="1" flipV="1">
              <a:off x="2493437" y="3143308"/>
              <a:ext cx="1315600" cy="30905"/>
            </a:xfrm>
            <a:prstGeom prst="line">
              <a:avLst/>
            </a:prstGeom>
            <a:noFill/>
            <a:ln w="6350" cap="flat" cmpd="sng" algn="ctr">
              <a:solidFill>
                <a:srgbClr val="808080"/>
              </a:solidFill>
              <a:prstDash val="solid"/>
              <a:round/>
              <a:headEnd type="none" w="med" len="med"/>
              <a:tailEnd type="none" w="med" len="med"/>
            </a:ln>
            <a:effectLst/>
          </p:spPr>
        </p:cxnSp>
        <p:cxnSp>
          <p:nvCxnSpPr>
            <p:cNvPr id="30" name="直接连接符 29">
              <a:extLst>
                <a:ext uri="{FF2B5EF4-FFF2-40B4-BE49-F238E27FC236}">
                  <a16:creationId xmlns:a16="http://schemas.microsoft.com/office/drawing/2014/main" id="{2A54A728-3754-4777-9430-62E6FC236D9D}"/>
                </a:ext>
              </a:extLst>
            </p:cNvPr>
            <p:cNvCxnSpPr/>
            <p:nvPr/>
          </p:nvCxnSpPr>
          <p:spPr bwMode="auto">
            <a:xfrm flipV="1">
              <a:off x="6884494" y="2338470"/>
              <a:ext cx="539" cy="114944"/>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连接符 30">
              <a:extLst>
                <a:ext uri="{FF2B5EF4-FFF2-40B4-BE49-F238E27FC236}">
                  <a16:creationId xmlns:a16="http://schemas.microsoft.com/office/drawing/2014/main" id="{BA63E364-7FBC-4316-AEE9-B841C084E7F0}"/>
                </a:ext>
              </a:extLst>
            </p:cNvPr>
            <p:cNvCxnSpPr/>
            <p:nvPr/>
          </p:nvCxnSpPr>
          <p:spPr bwMode="auto">
            <a:xfrm>
              <a:off x="7003665" y="2249559"/>
              <a:ext cx="223024" cy="0"/>
            </a:xfrm>
            <a:prstGeom prst="line">
              <a:avLst/>
            </a:prstGeom>
            <a:noFill/>
            <a:ln w="6350" cap="flat" cmpd="sng" algn="ctr">
              <a:solidFill>
                <a:srgbClr val="808080"/>
              </a:solidFill>
              <a:prstDash val="solid"/>
              <a:round/>
              <a:headEnd type="none" w="med" len="med"/>
              <a:tailEnd type="none" w="med" len="med"/>
            </a:ln>
            <a:effectLst/>
          </p:spPr>
        </p:cxnSp>
        <p:cxnSp>
          <p:nvCxnSpPr>
            <p:cNvPr id="32" name="直接连接符 31">
              <a:extLst>
                <a:ext uri="{FF2B5EF4-FFF2-40B4-BE49-F238E27FC236}">
                  <a16:creationId xmlns:a16="http://schemas.microsoft.com/office/drawing/2014/main" id="{DA7552B1-0B3D-4823-B312-19F9396486CC}"/>
                </a:ext>
              </a:extLst>
            </p:cNvPr>
            <p:cNvCxnSpPr/>
            <p:nvPr/>
          </p:nvCxnSpPr>
          <p:spPr bwMode="auto">
            <a:xfrm>
              <a:off x="7003127" y="2542323"/>
              <a:ext cx="223562" cy="0"/>
            </a:xfrm>
            <a:prstGeom prst="line">
              <a:avLst/>
            </a:prstGeom>
            <a:noFill/>
            <a:ln w="6350" cap="flat" cmpd="sng" algn="ctr">
              <a:solidFill>
                <a:srgbClr val="808080"/>
              </a:solidFill>
              <a:prstDash val="solid"/>
              <a:round/>
              <a:headEnd type="none" w="med" len="med"/>
              <a:tailEnd type="none" w="med" len="med"/>
            </a:ln>
            <a:effectLst/>
          </p:spPr>
        </p:cxnSp>
        <p:sp>
          <p:nvSpPr>
            <p:cNvPr id="33" name="TextBox 571">
              <a:extLst>
                <a:ext uri="{FF2B5EF4-FFF2-40B4-BE49-F238E27FC236}">
                  <a16:creationId xmlns:a16="http://schemas.microsoft.com/office/drawing/2014/main" id="{F00A1B82-8F86-415A-84FA-ABC5903598A7}"/>
                </a:ext>
              </a:extLst>
            </p:cNvPr>
            <p:cNvSpPr txBox="1"/>
            <p:nvPr/>
          </p:nvSpPr>
          <p:spPr>
            <a:xfrm>
              <a:off x="6732241" y="1323057"/>
              <a:ext cx="576062" cy="286925"/>
            </a:xfrm>
            <a:prstGeom prst="rect">
              <a:avLst/>
            </a:prstGeom>
            <a:noFill/>
          </p:spPr>
          <p:txBody>
            <a:bodyPr wrap="square" lIns="35988" tIns="45705" rIns="35988" bIns="45705" rtlCol="0" anchor="ctr" anchorCtr="0">
              <a:noAutofit/>
            </a:bodyPr>
            <a:lstStyle/>
            <a:p>
              <a:r>
                <a:rPr lang="zh-CN" altLang="en-US" sz="1200" b="1" dirty="0">
                  <a:solidFill>
                    <a:srgbClr val="000000"/>
                  </a:solidFill>
                  <a:latin typeface="微软雅黑" pitchFamily="34" charset="-122"/>
                  <a:ea typeface="微软雅黑" pitchFamily="34" charset="-122"/>
                </a:rPr>
                <a:t>管理区</a:t>
              </a:r>
            </a:p>
          </p:txBody>
        </p:sp>
        <p:sp>
          <p:nvSpPr>
            <p:cNvPr id="34" name="TextBox 572">
              <a:extLst>
                <a:ext uri="{FF2B5EF4-FFF2-40B4-BE49-F238E27FC236}">
                  <a16:creationId xmlns:a16="http://schemas.microsoft.com/office/drawing/2014/main" id="{2457A941-F297-4E5B-839D-BF194A7434B2}"/>
                </a:ext>
              </a:extLst>
            </p:cNvPr>
            <p:cNvSpPr txBox="1"/>
            <p:nvPr/>
          </p:nvSpPr>
          <p:spPr>
            <a:xfrm>
              <a:off x="417454" y="2329911"/>
              <a:ext cx="1188183" cy="182666"/>
            </a:xfrm>
            <a:prstGeom prst="rect">
              <a:avLst/>
            </a:prstGeom>
            <a:noFill/>
          </p:spPr>
          <p:txBody>
            <a:bodyPr wrap="square" lIns="35988" tIns="45705" rIns="35988" bIns="45705" rtlCol="0" anchor="ctr" anchorCtr="0">
              <a:noAutofit/>
            </a:bodyPr>
            <a:lstStyle/>
            <a:p>
              <a:r>
                <a:rPr lang="zh-CN" altLang="en-US" sz="1200" b="1" dirty="0">
                  <a:solidFill>
                    <a:srgbClr val="000000"/>
                  </a:solidFill>
                  <a:latin typeface="微软雅黑" pitchFamily="34" charset="-122"/>
                  <a:ea typeface="微软雅黑" pitchFamily="34" charset="-122"/>
                </a:rPr>
                <a:t>数据中心区</a:t>
              </a:r>
            </a:p>
          </p:txBody>
        </p:sp>
        <p:sp>
          <p:nvSpPr>
            <p:cNvPr id="35" name="圆角矩形 133">
              <a:extLst>
                <a:ext uri="{FF2B5EF4-FFF2-40B4-BE49-F238E27FC236}">
                  <a16:creationId xmlns:a16="http://schemas.microsoft.com/office/drawing/2014/main" id="{B406A5BA-0CBB-4090-91DB-89F50C400101}"/>
                </a:ext>
              </a:extLst>
            </p:cNvPr>
            <p:cNvSpPr/>
            <p:nvPr/>
          </p:nvSpPr>
          <p:spPr>
            <a:xfrm>
              <a:off x="323528" y="2288614"/>
              <a:ext cx="2409037" cy="1297681"/>
            </a:xfrm>
            <a:prstGeom prst="roundRect">
              <a:avLst>
                <a:gd name="adj" fmla="val 11258"/>
              </a:avLst>
            </a:prstGeom>
            <a:noFill/>
            <a:ln>
              <a:solidFill>
                <a:schemeClr val="tx1"/>
              </a:solidFill>
              <a:prstDash val="dash"/>
            </a:ln>
            <a:effectLst/>
          </p:spPr>
          <p:txBody>
            <a:bodyPr vert="horz" wrap="square" lIns="121912" tIns="60956" rIns="121912" bIns="60956" numCol="1" rtlCol="0" anchor="t" anchorCtr="0" compatLnSpc="1">
              <a:prstTxWarp prst="textNoShape">
                <a:avLst/>
              </a:prstTxWarp>
            </a:bodyPr>
            <a:lstStyle/>
            <a:p>
              <a:pPr defTabSz="914072">
                <a:buClr>
                  <a:srgbClr val="CC9900"/>
                </a:buClr>
                <a:buFont typeface="Wingdings" pitchFamily="2" charset="2"/>
                <a:buChar char="n"/>
              </a:pPr>
              <a:endParaRPr lang="en-US" dirty="0">
                <a:solidFill>
                  <a:srgbClr val="000000"/>
                </a:solidFill>
                <a:latin typeface="微软雅黑" pitchFamily="34" charset="-122"/>
                <a:ea typeface="微软雅黑" pitchFamily="34" charset="-122"/>
              </a:endParaRPr>
            </a:p>
          </p:txBody>
        </p:sp>
        <p:pic>
          <p:nvPicPr>
            <p:cNvPr id="36" name="Picture 461" descr="图片240">
              <a:extLst>
                <a:ext uri="{FF2B5EF4-FFF2-40B4-BE49-F238E27FC236}">
                  <a16:creationId xmlns:a16="http://schemas.microsoft.com/office/drawing/2014/main" id="{341D64A7-BAFD-49ED-8CF2-5146FBAC03B9}"/>
                </a:ext>
              </a:extLst>
            </p:cNvPr>
            <p:cNvPicPr>
              <a:picLocks noChangeAspect="1" noChangeArrowheads="1"/>
            </p:cNvPicPr>
            <p:nvPr/>
          </p:nvPicPr>
          <p:blipFill>
            <a:blip r:embed="rId2" cstate="print"/>
            <a:srcRect/>
            <a:stretch>
              <a:fillRect/>
            </a:stretch>
          </p:blipFill>
          <p:spPr bwMode="auto">
            <a:xfrm>
              <a:off x="2233686" y="3049494"/>
              <a:ext cx="259750" cy="187626"/>
            </a:xfrm>
            <a:prstGeom prst="rect">
              <a:avLst/>
            </a:prstGeom>
            <a:noFill/>
            <a:effectLst/>
          </p:spPr>
        </p:pic>
        <p:pic>
          <p:nvPicPr>
            <p:cNvPr id="37" name="Picture 461" descr="图片240">
              <a:extLst>
                <a:ext uri="{FF2B5EF4-FFF2-40B4-BE49-F238E27FC236}">
                  <a16:creationId xmlns:a16="http://schemas.microsoft.com/office/drawing/2014/main" id="{DD1F54FF-ECAC-46BC-BB5A-F5D5662D102D}"/>
                </a:ext>
              </a:extLst>
            </p:cNvPr>
            <p:cNvPicPr>
              <a:picLocks noChangeAspect="1" noChangeArrowheads="1"/>
            </p:cNvPicPr>
            <p:nvPr/>
          </p:nvPicPr>
          <p:blipFill>
            <a:blip r:embed="rId2" cstate="print"/>
            <a:srcRect/>
            <a:stretch>
              <a:fillRect/>
            </a:stretch>
          </p:blipFill>
          <p:spPr bwMode="auto">
            <a:xfrm>
              <a:off x="2258163" y="2738612"/>
              <a:ext cx="259750" cy="187626"/>
            </a:xfrm>
            <a:prstGeom prst="rect">
              <a:avLst/>
            </a:prstGeom>
            <a:noFill/>
            <a:effectLst/>
          </p:spPr>
        </p:pic>
        <p:sp>
          <p:nvSpPr>
            <p:cNvPr id="38" name="TextBox 576">
              <a:extLst>
                <a:ext uri="{FF2B5EF4-FFF2-40B4-BE49-F238E27FC236}">
                  <a16:creationId xmlns:a16="http://schemas.microsoft.com/office/drawing/2014/main" id="{BCA61F2E-C4D6-4A0E-A787-C634256A9D83}"/>
                </a:ext>
              </a:extLst>
            </p:cNvPr>
            <p:cNvSpPr txBox="1"/>
            <p:nvPr/>
          </p:nvSpPr>
          <p:spPr>
            <a:xfrm>
              <a:off x="6580074" y="1982120"/>
              <a:ext cx="728229" cy="181692"/>
            </a:xfrm>
            <a:prstGeom prst="rect">
              <a:avLst/>
            </a:prstGeom>
          </p:spPr>
          <p:txBody>
            <a:bodyPr wrap="square" lIns="91409" tIns="45705" rIns="91409" bIns="45705">
              <a:noAutofit/>
            </a:bodyPr>
            <a:lstStyle/>
            <a:p>
              <a:r>
                <a:rPr lang="zh-CN" altLang="en-US" sz="900" b="1" dirty="0">
                  <a:solidFill>
                    <a:srgbClr val="C00000"/>
                  </a:solidFill>
                  <a:latin typeface="微软雅黑" pitchFamily="34" charset="-122"/>
                  <a:ea typeface="微软雅黑" pitchFamily="34" charset="-122"/>
                </a:rPr>
                <a:t>管理区</a:t>
              </a:r>
              <a:r>
                <a:rPr lang="en-US" altLang="zh-CN" sz="900" b="1" dirty="0">
                  <a:solidFill>
                    <a:srgbClr val="C00000"/>
                  </a:solidFill>
                  <a:latin typeface="微软雅黑" pitchFamily="34" charset="-122"/>
                  <a:ea typeface="微软雅黑" pitchFamily="34" charset="-122"/>
                </a:rPr>
                <a:t>FW</a:t>
              </a:r>
              <a:endParaRPr lang="zh-CN" altLang="en-US" sz="900" b="1" dirty="0">
                <a:solidFill>
                  <a:srgbClr val="C00000"/>
                </a:solidFill>
                <a:latin typeface="微软雅黑" pitchFamily="34" charset="-122"/>
                <a:ea typeface="微软雅黑" pitchFamily="34" charset="-122"/>
              </a:endParaRPr>
            </a:p>
          </p:txBody>
        </p:sp>
        <p:pic>
          <p:nvPicPr>
            <p:cNvPr id="39" name="Picture 460" descr="图片239">
              <a:extLst>
                <a:ext uri="{FF2B5EF4-FFF2-40B4-BE49-F238E27FC236}">
                  <a16:creationId xmlns:a16="http://schemas.microsoft.com/office/drawing/2014/main" id="{A8EC1425-BC2E-4F24-B361-CA9766A01FF9}"/>
                </a:ext>
              </a:extLst>
            </p:cNvPr>
            <p:cNvPicPr>
              <a:picLocks noChangeAspect="1" noChangeArrowheads="1"/>
            </p:cNvPicPr>
            <p:nvPr/>
          </p:nvPicPr>
          <p:blipFill>
            <a:blip r:embed="rId3" cstate="print"/>
            <a:srcRect/>
            <a:stretch>
              <a:fillRect/>
            </a:stretch>
          </p:blipFill>
          <p:spPr bwMode="auto">
            <a:xfrm>
              <a:off x="4425330" y="3072602"/>
              <a:ext cx="271738" cy="203223"/>
            </a:xfrm>
            <a:prstGeom prst="rect">
              <a:avLst/>
            </a:prstGeom>
            <a:noFill/>
            <a:effectLst/>
          </p:spPr>
        </p:pic>
        <p:pic>
          <p:nvPicPr>
            <p:cNvPr id="40" name="Picture 460" descr="图片239">
              <a:extLst>
                <a:ext uri="{FF2B5EF4-FFF2-40B4-BE49-F238E27FC236}">
                  <a16:creationId xmlns:a16="http://schemas.microsoft.com/office/drawing/2014/main" id="{BB3AD50E-B287-441C-8C5D-3D519D973DA3}"/>
                </a:ext>
              </a:extLst>
            </p:cNvPr>
            <p:cNvPicPr>
              <a:picLocks noChangeAspect="1" noChangeArrowheads="1"/>
            </p:cNvPicPr>
            <p:nvPr/>
          </p:nvPicPr>
          <p:blipFill>
            <a:blip r:embed="rId3" cstate="print"/>
            <a:srcRect/>
            <a:stretch>
              <a:fillRect/>
            </a:stretch>
          </p:blipFill>
          <p:spPr bwMode="auto">
            <a:xfrm>
              <a:off x="3809037" y="3072602"/>
              <a:ext cx="271738" cy="203223"/>
            </a:xfrm>
            <a:prstGeom prst="rect">
              <a:avLst/>
            </a:prstGeom>
            <a:noFill/>
            <a:effectLst/>
          </p:spPr>
        </p:pic>
        <p:pic>
          <p:nvPicPr>
            <p:cNvPr id="41" name="Picture 15" descr="E:\1华赛设计夹\2010-8\朱冬晴\华赛新图标\华赛新图标 png\07 安全图标(二)\SSL VPN 2.png">
              <a:extLst>
                <a:ext uri="{FF2B5EF4-FFF2-40B4-BE49-F238E27FC236}">
                  <a16:creationId xmlns:a16="http://schemas.microsoft.com/office/drawing/2014/main" id="{E38C6FA0-0968-471D-9C72-2A4171A98F93}"/>
                </a:ext>
              </a:extLst>
            </p:cNvPr>
            <p:cNvPicPr>
              <a:picLocks noChangeAspect="1" noChangeArrowheads="1"/>
            </p:cNvPicPr>
            <p:nvPr/>
          </p:nvPicPr>
          <p:blipFill>
            <a:blip r:embed="rId4" cstate="print"/>
            <a:srcRect/>
            <a:stretch>
              <a:fillRect/>
            </a:stretch>
          </p:blipFill>
          <p:spPr bwMode="auto">
            <a:xfrm>
              <a:off x="4860115" y="2274927"/>
              <a:ext cx="217407" cy="156634"/>
            </a:xfrm>
            <a:prstGeom prst="rect">
              <a:avLst/>
            </a:prstGeom>
            <a:noFill/>
            <a:ln w="9525">
              <a:noFill/>
              <a:miter lim="800000"/>
              <a:headEnd/>
              <a:tailEnd/>
            </a:ln>
          </p:spPr>
        </p:pic>
        <p:pic>
          <p:nvPicPr>
            <p:cNvPr id="42" name="Picture 15" descr="E:\1华赛设计夹\2010-8\朱冬晴\华赛新图标\华赛新图标 png\07 安全图标(二)\SSL VPN 2.png">
              <a:extLst>
                <a:ext uri="{FF2B5EF4-FFF2-40B4-BE49-F238E27FC236}">
                  <a16:creationId xmlns:a16="http://schemas.microsoft.com/office/drawing/2014/main" id="{AD61FA16-F31B-40E9-BF57-312E0B2404EE}"/>
                </a:ext>
              </a:extLst>
            </p:cNvPr>
            <p:cNvPicPr>
              <a:picLocks noChangeAspect="1" noChangeArrowheads="1"/>
            </p:cNvPicPr>
            <p:nvPr/>
          </p:nvPicPr>
          <p:blipFill>
            <a:blip r:embed="rId4" cstate="print"/>
            <a:srcRect/>
            <a:stretch>
              <a:fillRect/>
            </a:stretch>
          </p:blipFill>
          <p:spPr bwMode="auto">
            <a:xfrm>
              <a:off x="3416121" y="2274927"/>
              <a:ext cx="217407" cy="156634"/>
            </a:xfrm>
            <a:prstGeom prst="rect">
              <a:avLst/>
            </a:prstGeom>
            <a:noFill/>
            <a:ln w="9525">
              <a:noFill/>
              <a:miter lim="800000"/>
              <a:headEnd/>
              <a:tailEnd/>
            </a:ln>
          </p:spPr>
        </p:pic>
        <p:sp>
          <p:nvSpPr>
            <p:cNvPr id="43" name="TextBox 581">
              <a:extLst>
                <a:ext uri="{FF2B5EF4-FFF2-40B4-BE49-F238E27FC236}">
                  <a16:creationId xmlns:a16="http://schemas.microsoft.com/office/drawing/2014/main" id="{538EB9EE-6104-4FE2-88C7-A475DFA5A70C}"/>
                </a:ext>
              </a:extLst>
            </p:cNvPr>
            <p:cNvSpPr txBox="1"/>
            <p:nvPr/>
          </p:nvSpPr>
          <p:spPr>
            <a:xfrm>
              <a:off x="4705602" y="2741751"/>
              <a:ext cx="751086" cy="274826"/>
            </a:xfrm>
            <a:prstGeom prst="rect">
              <a:avLst/>
            </a:prstGeom>
            <a:noFill/>
          </p:spPr>
          <p:txBody>
            <a:bodyPr wrap="square" lIns="35988" tIns="45705" rIns="35988" bIns="45705" rtlCol="0" anchor="ctr" anchorCtr="0">
              <a:noAutofit/>
            </a:bodyPr>
            <a:lstStyle/>
            <a:p>
              <a:r>
                <a:rPr lang="zh-CN" altLang="en-US" sz="800" b="1" dirty="0">
                  <a:solidFill>
                    <a:srgbClr val="C00000"/>
                  </a:solidFill>
                  <a:latin typeface="微软雅黑" pitchFamily="34" charset="-122"/>
                  <a:ea typeface="微软雅黑" pitchFamily="34" charset="-122"/>
                </a:rPr>
                <a:t>上网行为管理</a:t>
              </a:r>
            </a:p>
          </p:txBody>
        </p:sp>
        <p:sp>
          <p:nvSpPr>
            <p:cNvPr id="44" name="TextBox 582">
              <a:extLst>
                <a:ext uri="{FF2B5EF4-FFF2-40B4-BE49-F238E27FC236}">
                  <a16:creationId xmlns:a16="http://schemas.microsoft.com/office/drawing/2014/main" id="{41DB835F-89FC-43A4-817F-20B646C51D12}"/>
                </a:ext>
              </a:extLst>
            </p:cNvPr>
            <p:cNvSpPr txBox="1"/>
            <p:nvPr/>
          </p:nvSpPr>
          <p:spPr>
            <a:xfrm>
              <a:off x="4021861" y="2112394"/>
              <a:ext cx="732672" cy="128283"/>
            </a:xfrm>
            <a:prstGeom prst="rect">
              <a:avLst/>
            </a:prstGeom>
            <a:noFill/>
          </p:spPr>
          <p:txBody>
            <a:bodyPr wrap="square" lIns="35988" tIns="45705" rIns="35988" bIns="45705" rtlCol="0" anchor="ctr" anchorCtr="0">
              <a:noAutofit/>
            </a:bodyPr>
            <a:lstStyle/>
            <a:p>
              <a:r>
                <a:rPr lang="zh-CN" altLang="en-US" sz="800" b="1" dirty="0">
                  <a:solidFill>
                    <a:srgbClr val="C00000"/>
                  </a:solidFill>
                  <a:latin typeface="微软雅黑" pitchFamily="34" charset="-122"/>
                  <a:ea typeface="微软雅黑" pitchFamily="34" charset="-122"/>
                </a:rPr>
                <a:t>边界</a:t>
              </a:r>
              <a:r>
                <a:rPr lang="en-US" altLang="zh-CN" sz="900" b="1" dirty="0">
                  <a:solidFill>
                    <a:srgbClr val="C00000"/>
                  </a:solidFill>
                  <a:latin typeface="微软雅黑" pitchFamily="34" charset="-122"/>
                  <a:ea typeface="微软雅黑" pitchFamily="34" charset="-122"/>
                </a:rPr>
                <a:t>FW</a:t>
              </a:r>
              <a:endParaRPr lang="zh-CN" altLang="en-US" sz="900" b="1" dirty="0">
                <a:solidFill>
                  <a:srgbClr val="C00000"/>
                </a:solidFill>
                <a:latin typeface="微软雅黑" pitchFamily="34" charset="-122"/>
                <a:ea typeface="微软雅黑" pitchFamily="34" charset="-122"/>
              </a:endParaRPr>
            </a:p>
          </p:txBody>
        </p:sp>
        <p:pic>
          <p:nvPicPr>
            <p:cNvPr id="45" name="Picture 461" descr="图片240">
              <a:extLst>
                <a:ext uri="{FF2B5EF4-FFF2-40B4-BE49-F238E27FC236}">
                  <a16:creationId xmlns:a16="http://schemas.microsoft.com/office/drawing/2014/main" id="{20D52A2F-5AFF-4E4F-A6FC-383FAD7CA1A0}"/>
                </a:ext>
              </a:extLst>
            </p:cNvPr>
            <p:cNvPicPr>
              <a:picLocks noChangeAspect="1" noChangeArrowheads="1"/>
            </p:cNvPicPr>
            <p:nvPr/>
          </p:nvPicPr>
          <p:blipFill>
            <a:blip r:embed="rId2" cstate="print"/>
            <a:srcRect/>
            <a:stretch>
              <a:fillRect/>
            </a:stretch>
          </p:blipFill>
          <p:spPr bwMode="auto">
            <a:xfrm>
              <a:off x="7169980" y="2179468"/>
              <a:ext cx="259750" cy="187626"/>
            </a:xfrm>
            <a:prstGeom prst="rect">
              <a:avLst/>
            </a:prstGeom>
            <a:noFill/>
            <a:effectLst/>
          </p:spPr>
        </p:pic>
        <p:pic>
          <p:nvPicPr>
            <p:cNvPr id="46" name="Picture 461" descr="图片240">
              <a:extLst>
                <a:ext uri="{FF2B5EF4-FFF2-40B4-BE49-F238E27FC236}">
                  <a16:creationId xmlns:a16="http://schemas.microsoft.com/office/drawing/2014/main" id="{34C4CD0D-BA4C-4C97-9947-3CFF2C0FD1AC}"/>
                </a:ext>
              </a:extLst>
            </p:cNvPr>
            <p:cNvPicPr>
              <a:picLocks noChangeAspect="1" noChangeArrowheads="1"/>
            </p:cNvPicPr>
            <p:nvPr/>
          </p:nvPicPr>
          <p:blipFill>
            <a:blip r:embed="rId2" cstate="print"/>
            <a:srcRect/>
            <a:stretch>
              <a:fillRect/>
            </a:stretch>
          </p:blipFill>
          <p:spPr bwMode="auto">
            <a:xfrm>
              <a:off x="7169980" y="2454390"/>
              <a:ext cx="259750" cy="187626"/>
            </a:xfrm>
            <a:prstGeom prst="rect">
              <a:avLst/>
            </a:prstGeom>
            <a:noFill/>
            <a:effectLst/>
          </p:spPr>
        </p:pic>
        <p:cxnSp>
          <p:nvCxnSpPr>
            <p:cNvPr id="47" name="直接连接符 46">
              <a:extLst>
                <a:ext uri="{FF2B5EF4-FFF2-40B4-BE49-F238E27FC236}">
                  <a16:creationId xmlns:a16="http://schemas.microsoft.com/office/drawing/2014/main" id="{1EA83D07-83A9-428C-A4C9-3A9AA822A540}"/>
                </a:ext>
              </a:extLst>
            </p:cNvPr>
            <p:cNvCxnSpPr/>
            <p:nvPr/>
          </p:nvCxnSpPr>
          <p:spPr bwMode="auto">
            <a:xfrm flipV="1">
              <a:off x="7292644" y="2344420"/>
              <a:ext cx="539" cy="114944"/>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8" name="TextBox 586">
              <a:extLst>
                <a:ext uri="{FF2B5EF4-FFF2-40B4-BE49-F238E27FC236}">
                  <a16:creationId xmlns:a16="http://schemas.microsoft.com/office/drawing/2014/main" id="{5321B90E-8A3C-4DF6-88C6-6A2538491E16}"/>
                </a:ext>
              </a:extLst>
            </p:cNvPr>
            <p:cNvSpPr txBox="1"/>
            <p:nvPr/>
          </p:nvSpPr>
          <p:spPr>
            <a:xfrm>
              <a:off x="1761949" y="2526037"/>
              <a:ext cx="648071" cy="150541"/>
            </a:xfrm>
            <a:prstGeom prst="rect">
              <a:avLst/>
            </a:prstGeom>
            <a:noFill/>
          </p:spPr>
          <p:txBody>
            <a:bodyPr wrap="square" lIns="35988" tIns="45705" rIns="35988" bIns="45705" rtlCol="0" anchor="ctr" anchorCtr="0">
              <a:noAutofit/>
            </a:bodyPr>
            <a:lstStyle/>
            <a:p>
              <a:r>
                <a:rPr lang="zh-CN" altLang="en-US" sz="800" b="1" dirty="0">
                  <a:solidFill>
                    <a:srgbClr val="C00000"/>
                  </a:solidFill>
                  <a:latin typeface="微软雅黑" pitchFamily="34" charset="-122"/>
                  <a:ea typeface="微软雅黑" pitchFamily="34" charset="-122"/>
                </a:rPr>
                <a:t>核心</a:t>
              </a:r>
              <a:r>
                <a:rPr lang="en-US" altLang="zh-CN" sz="800" b="1" dirty="0">
                  <a:solidFill>
                    <a:srgbClr val="C00000"/>
                  </a:solidFill>
                  <a:latin typeface="微软雅黑" pitchFamily="34" charset="-122"/>
                  <a:ea typeface="微软雅黑" pitchFamily="34" charset="-122"/>
                </a:rPr>
                <a:t>FW/IPS</a:t>
              </a:r>
            </a:p>
          </p:txBody>
        </p:sp>
        <p:sp>
          <p:nvSpPr>
            <p:cNvPr id="49" name="云形 48">
              <a:extLst>
                <a:ext uri="{FF2B5EF4-FFF2-40B4-BE49-F238E27FC236}">
                  <a16:creationId xmlns:a16="http://schemas.microsoft.com/office/drawing/2014/main" id="{22D12092-E60A-4DBF-BA7C-22FB8CB45883}"/>
                </a:ext>
              </a:extLst>
            </p:cNvPr>
            <p:cNvSpPr/>
            <p:nvPr/>
          </p:nvSpPr>
          <p:spPr bwMode="auto">
            <a:xfrm>
              <a:off x="3212281" y="810446"/>
              <a:ext cx="2136171" cy="324804"/>
            </a:xfrm>
            <a:prstGeom prst="cloud">
              <a:avLst/>
            </a:prstGeom>
            <a:solidFill>
              <a:schemeClr val="bg1">
                <a:alpha val="70000"/>
              </a:schemeClr>
            </a:solidFill>
            <a:ln w="9525" cap="flat" cmpd="sng" algn="ctr">
              <a:noFill/>
              <a:prstDash val="solid"/>
            </a:ln>
            <a:effectLst>
              <a:glow rad="139700">
                <a:srgbClr val="0070C0">
                  <a:alpha val="40000"/>
                </a:srgbClr>
              </a:glow>
              <a:outerShdw blurRad="40000" dist="23000" dir="5400000" rotWithShape="0">
                <a:schemeClr val="bg2">
                  <a:alpha val="35000"/>
                </a:schemeClr>
              </a:outerShdw>
            </a:effectLst>
            <a:scene3d>
              <a:camera prst="orthographicFront"/>
              <a:lightRig rig="threePt" dir="t"/>
            </a:scene3d>
            <a:sp3d extrusionH="76200">
              <a:extrusionClr>
                <a:schemeClr val="bg2"/>
              </a:extrusionClr>
            </a:sp3d>
          </p:spPr>
          <p:txBody>
            <a:bodyPr rtlCol="0" anchor="ctr"/>
            <a:lstStyle/>
            <a:p>
              <a:pPr algn="ctr"/>
              <a:r>
                <a:rPr lang="en-US" altLang="zh-CN" sz="1600" b="1" dirty="0">
                  <a:solidFill>
                    <a:srgbClr val="000000"/>
                  </a:solidFill>
                  <a:latin typeface="微软雅黑" pitchFamily="34" charset="-122"/>
                  <a:ea typeface="微软雅黑" pitchFamily="34" charset="-122"/>
                </a:rPr>
                <a:t>Internet</a:t>
              </a:r>
              <a:endParaRPr lang="zh-CN" altLang="en-US" sz="1600" b="1" dirty="0">
                <a:solidFill>
                  <a:srgbClr val="000000"/>
                </a:solidFill>
                <a:latin typeface="微软雅黑" pitchFamily="34" charset="-122"/>
                <a:ea typeface="微软雅黑" pitchFamily="34" charset="-122"/>
              </a:endParaRPr>
            </a:p>
          </p:txBody>
        </p:sp>
        <p:cxnSp>
          <p:nvCxnSpPr>
            <p:cNvPr id="50" name="直接连接符 351">
              <a:extLst>
                <a:ext uri="{FF2B5EF4-FFF2-40B4-BE49-F238E27FC236}">
                  <a16:creationId xmlns:a16="http://schemas.microsoft.com/office/drawing/2014/main" id="{29565F78-EC0A-4CE9-8D30-463011E92674}"/>
                </a:ext>
              </a:extLst>
            </p:cNvPr>
            <p:cNvCxnSpPr>
              <a:cxnSpLocks noChangeShapeType="1"/>
              <a:endCxn id="54" idx="0"/>
            </p:cNvCxnSpPr>
            <p:nvPr/>
          </p:nvCxnSpPr>
          <p:spPr bwMode="auto">
            <a:xfrm>
              <a:off x="4590854" y="1376679"/>
              <a:ext cx="520574" cy="164188"/>
            </a:xfrm>
            <a:prstGeom prst="line">
              <a:avLst/>
            </a:prstGeom>
            <a:noFill/>
            <a:ln w="6350" algn="ctr">
              <a:solidFill>
                <a:srgbClr val="808080"/>
              </a:solidFill>
              <a:round/>
              <a:headEnd/>
              <a:tailEnd/>
            </a:ln>
          </p:spPr>
        </p:cxnSp>
        <p:cxnSp>
          <p:nvCxnSpPr>
            <p:cNvPr id="51" name="直接连接符 352">
              <a:extLst>
                <a:ext uri="{FF2B5EF4-FFF2-40B4-BE49-F238E27FC236}">
                  <a16:creationId xmlns:a16="http://schemas.microsoft.com/office/drawing/2014/main" id="{C3E6D548-2DA7-475B-8C86-C5CFB2ACBD55}"/>
                </a:ext>
              </a:extLst>
            </p:cNvPr>
            <p:cNvCxnSpPr>
              <a:cxnSpLocks noChangeShapeType="1"/>
              <a:endCxn id="54" idx="0"/>
            </p:cNvCxnSpPr>
            <p:nvPr/>
          </p:nvCxnSpPr>
          <p:spPr bwMode="auto">
            <a:xfrm>
              <a:off x="3944299" y="1401513"/>
              <a:ext cx="1167129" cy="139354"/>
            </a:xfrm>
            <a:prstGeom prst="line">
              <a:avLst/>
            </a:prstGeom>
            <a:noFill/>
            <a:ln w="6350" algn="ctr">
              <a:solidFill>
                <a:srgbClr val="808080"/>
              </a:solidFill>
              <a:round/>
              <a:headEnd/>
              <a:tailEnd/>
            </a:ln>
          </p:spPr>
        </p:cxnSp>
        <p:grpSp>
          <p:nvGrpSpPr>
            <p:cNvPr id="52" name="Group 15">
              <a:extLst>
                <a:ext uri="{FF2B5EF4-FFF2-40B4-BE49-F238E27FC236}">
                  <a16:creationId xmlns:a16="http://schemas.microsoft.com/office/drawing/2014/main" id="{002D34E7-59A6-4A8F-B5A6-53FFF987E3AE}"/>
                </a:ext>
              </a:extLst>
            </p:cNvPr>
            <p:cNvGrpSpPr>
              <a:grpSpLocks/>
            </p:cNvGrpSpPr>
            <p:nvPr/>
          </p:nvGrpSpPr>
          <p:grpSpPr bwMode="auto">
            <a:xfrm>
              <a:off x="3912133" y="1375609"/>
              <a:ext cx="79451" cy="55741"/>
              <a:chOff x="3531" y="238"/>
              <a:chExt cx="489" cy="489"/>
            </a:xfrm>
          </p:grpSpPr>
          <p:sp>
            <p:nvSpPr>
              <p:cNvPr id="167" name="Freeform 16">
                <a:extLst>
                  <a:ext uri="{FF2B5EF4-FFF2-40B4-BE49-F238E27FC236}">
                    <a16:creationId xmlns:a16="http://schemas.microsoft.com/office/drawing/2014/main" id="{ABB5E0E4-43D4-42CE-A049-F178BD767A3C}"/>
                  </a:ext>
                </a:extLst>
              </p:cNvPr>
              <p:cNvSpPr>
                <a:spLocks/>
              </p:cNvSpPr>
              <p:nvPr/>
            </p:nvSpPr>
            <p:spPr bwMode="auto">
              <a:xfrm>
                <a:off x="3531" y="238"/>
                <a:ext cx="489" cy="489"/>
              </a:xfrm>
              <a:custGeom>
                <a:avLst/>
                <a:gdLst/>
                <a:ahLst/>
                <a:cxnLst>
                  <a:cxn ang="0">
                    <a:pos x="1616" y="2928"/>
                  </a:cxn>
                  <a:cxn ang="0">
                    <a:pos x="1832" y="2889"/>
                  </a:cxn>
                  <a:cxn ang="0">
                    <a:pos x="2036" y="2820"/>
                  </a:cxn>
                  <a:cxn ang="0">
                    <a:pos x="2225" y="2722"/>
                  </a:cxn>
                  <a:cxn ang="0">
                    <a:pos x="2397" y="2599"/>
                  </a:cxn>
                  <a:cxn ang="0">
                    <a:pos x="2551" y="2454"/>
                  </a:cxn>
                  <a:cxn ang="0">
                    <a:pos x="2681" y="2287"/>
                  </a:cxn>
                  <a:cxn ang="0">
                    <a:pos x="2787" y="2103"/>
                  </a:cxn>
                  <a:cxn ang="0">
                    <a:pos x="2866" y="1903"/>
                  </a:cxn>
                  <a:cxn ang="0">
                    <a:pos x="2916" y="1690"/>
                  </a:cxn>
                  <a:cxn ang="0">
                    <a:pos x="2932" y="1467"/>
                  </a:cxn>
                  <a:cxn ang="0">
                    <a:pos x="2916" y="1244"/>
                  </a:cxn>
                  <a:cxn ang="0">
                    <a:pos x="2866" y="1032"/>
                  </a:cxn>
                  <a:cxn ang="0">
                    <a:pos x="2787" y="832"/>
                  </a:cxn>
                  <a:cxn ang="0">
                    <a:pos x="2681" y="648"/>
                  </a:cxn>
                  <a:cxn ang="0">
                    <a:pos x="2551" y="482"/>
                  </a:cxn>
                  <a:cxn ang="0">
                    <a:pos x="2397" y="335"/>
                  </a:cxn>
                  <a:cxn ang="0">
                    <a:pos x="2225" y="213"/>
                  </a:cxn>
                  <a:cxn ang="0">
                    <a:pos x="2036" y="116"/>
                  </a:cxn>
                  <a:cxn ang="0">
                    <a:pos x="1832" y="47"/>
                  </a:cxn>
                  <a:cxn ang="0">
                    <a:pos x="1616" y="8"/>
                  </a:cxn>
                  <a:cxn ang="0">
                    <a:pos x="1391" y="2"/>
                  </a:cxn>
                  <a:cxn ang="0">
                    <a:pos x="1171" y="30"/>
                  </a:cxn>
                  <a:cxn ang="0">
                    <a:pos x="963" y="89"/>
                  </a:cxn>
                  <a:cxn ang="0">
                    <a:pos x="768" y="178"/>
                  </a:cxn>
                  <a:cxn ang="0">
                    <a:pos x="590" y="292"/>
                  </a:cxn>
                  <a:cxn ang="0">
                    <a:pos x="430" y="430"/>
                  </a:cxn>
                  <a:cxn ang="0">
                    <a:pos x="292" y="590"/>
                  </a:cxn>
                  <a:cxn ang="0">
                    <a:pos x="177" y="769"/>
                  </a:cxn>
                  <a:cxn ang="0">
                    <a:pos x="89" y="964"/>
                  </a:cxn>
                  <a:cxn ang="0">
                    <a:pos x="30" y="1173"/>
                  </a:cxn>
                  <a:cxn ang="0">
                    <a:pos x="2" y="1392"/>
                  </a:cxn>
                  <a:cxn ang="0">
                    <a:pos x="8" y="1618"/>
                  </a:cxn>
                  <a:cxn ang="0">
                    <a:pos x="46" y="1834"/>
                  </a:cxn>
                  <a:cxn ang="0">
                    <a:pos x="116" y="2038"/>
                  </a:cxn>
                  <a:cxn ang="0">
                    <a:pos x="213" y="2227"/>
                  </a:cxn>
                  <a:cxn ang="0">
                    <a:pos x="335" y="2400"/>
                  </a:cxn>
                  <a:cxn ang="0">
                    <a:pos x="480" y="2553"/>
                  </a:cxn>
                  <a:cxn ang="0">
                    <a:pos x="647" y="2684"/>
                  </a:cxn>
                  <a:cxn ang="0">
                    <a:pos x="831" y="2789"/>
                  </a:cxn>
                  <a:cxn ang="0">
                    <a:pos x="1031" y="2869"/>
                  </a:cxn>
                  <a:cxn ang="0">
                    <a:pos x="1243" y="2919"/>
                  </a:cxn>
                  <a:cxn ang="0">
                    <a:pos x="1466" y="2935"/>
                  </a:cxn>
                </a:cxnLst>
                <a:rect l="0" t="0" r="r" b="b"/>
                <a:pathLst>
                  <a:path w="2932" h="2935">
                    <a:moveTo>
                      <a:pt x="1466" y="2935"/>
                    </a:moveTo>
                    <a:lnTo>
                      <a:pt x="1541" y="2933"/>
                    </a:lnTo>
                    <a:lnTo>
                      <a:pt x="1616" y="2928"/>
                    </a:lnTo>
                    <a:lnTo>
                      <a:pt x="1689" y="2919"/>
                    </a:lnTo>
                    <a:lnTo>
                      <a:pt x="1760" y="2906"/>
                    </a:lnTo>
                    <a:lnTo>
                      <a:pt x="1832" y="2889"/>
                    </a:lnTo>
                    <a:lnTo>
                      <a:pt x="1901" y="2869"/>
                    </a:lnTo>
                    <a:lnTo>
                      <a:pt x="1969" y="2846"/>
                    </a:lnTo>
                    <a:lnTo>
                      <a:pt x="2036" y="2820"/>
                    </a:lnTo>
                    <a:lnTo>
                      <a:pt x="2100" y="2789"/>
                    </a:lnTo>
                    <a:lnTo>
                      <a:pt x="2164" y="2758"/>
                    </a:lnTo>
                    <a:lnTo>
                      <a:pt x="2225" y="2722"/>
                    </a:lnTo>
                    <a:lnTo>
                      <a:pt x="2285" y="2684"/>
                    </a:lnTo>
                    <a:lnTo>
                      <a:pt x="2342" y="2643"/>
                    </a:lnTo>
                    <a:lnTo>
                      <a:pt x="2397" y="2599"/>
                    </a:lnTo>
                    <a:lnTo>
                      <a:pt x="2451" y="2553"/>
                    </a:lnTo>
                    <a:lnTo>
                      <a:pt x="2502" y="2504"/>
                    </a:lnTo>
                    <a:lnTo>
                      <a:pt x="2551" y="2454"/>
                    </a:lnTo>
                    <a:lnTo>
                      <a:pt x="2597" y="2400"/>
                    </a:lnTo>
                    <a:lnTo>
                      <a:pt x="2640" y="2344"/>
                    </a:lnTo>
                    <a:lnTo>
                      <a:pt x="2681" y="2287"/>
                    </a:lnTo>
                    <a:lnTo>
                      <a:pt x="2720" y="2227"/>
                    </a:lnTo>
                    <a:lnTo>
                      <a:pt x="2755" y="2166"/>
                    </a:lnTo>
                    <a:lnTo>
                      <a:pt x="2787" y="2103"/>
                    </a:lnTo>
                    <a:lnTo>
                      <a:pt x="2817" y="2038"/>
                    </a:lnTo>
                    <a:lnTo>
                      <a:pt x="2843" y="1971"/>
                    </a:lnTo>
                    <a:lnTo>
                      <a:pt x="2866" y="1903"/>
                    </a:lnTo>
                    <a:lnTo>
                      <a:pt x="2886" y="1834"/>
                    </a:lnTo>
                    <a:lnTo>
                      <a:pt x="2903" y="1763"/>
                    </a:lnTo>
                    <a:lnTo>
                      <a:pt x="2916" y="1690"/>
                    </a:lnTo>
                    <a:lnTo>
                      <a:pt x="2925" y="1618"/>
                    </a:lnTo>
                    <a:lnTo>
                      <a:pt x="2930" y="1542"/>
                    </a:lnTo>
                    <a:lnTo>
                      <a:pt x="2932" y="1467"/>
                    </a:lnTo>
                    <a:lnTo>
                      <a:pt x="2930" y="1392"/>
                    </a:lnTo>
                    <a:lnTo>
                      <a:pt x="2925" y="1318"/>
                    </a:lnTo>
                    <a:lnTo>
                      <a:pt x="2916" y="1244"/>
                    </a:lnTo>
                    <a:lnTo>
                      <a:pt x="2903" y="1173"/>
                    </a:lnTo>
                    <a:lnTo>
                      <a:pt x="2886" y="1101"/>
                    </a:lnTo>
                    <a:lnTo>
                      <a:pt x="2866" y="1032"/>
                    </a:lnTo>
                    <a:lnTo>
                      <a:pt x="2843" y="964"/>
                    </a:lnTo>
                    <a:lnTo>
                      <a:pt x="2817" y="897"/>
                    </a:lnTo>
                    <a:lnTo>
                      <a:pt x="2787" y="832"/>
                    </a:lnTo>
                    <a:lnTo>
                      <a:pt x="2755" y="769"/>
                    </a:lnTo>
                    <a:lnTo>
                      <a:pt x="2720" y="708"/>
                    </a:lnTo>
                    <a:lnTo>
                      <a:pt x="2681" y="648"/>
                    </a:lnTo>
                    <a:lnTo>
                      <a:pt x="2640" y="590"/>
                    </a:lnTo>
                    <a:lnTo>
                      <a:pt x="2597" y="535"/>
                    </a:lnTo>
                    <a:lnTo>
                      <a:pt x="2551" y="482"/>
                    </a:lnTo>
                    <a:lnTo>
                      <a:pt x="2502" y="430"/>
                    </a:lnTo>
                    <a:lnTo>
                      <a:pt x="2451" y="382"/>
                    </a:lnTo>
                    <a:lnTo>
                      <a:pt x="2397" y="335"/>
                    </a:lnTo>
                    <a:lnTo>
                      <a:pt x="2342" y="292"/>
                    </a:lnTo>
                    <a:lnTo>
                      <a:pt x="2285" y="251"/>
                    </a:lnTo>
                    <a:lnTo>
                      <a:pt x="2225" y="213"/>
                    </a:lnTo>
                    <a:lnTo>
                      <a:pt x="2164" y="178"/>
                    </a:lnTo>
                    <a:lnTo>
                      <a:pt x="2100" y="145"/>
                    </a:lnTo>
                    <a:lnTo>
                      <a:pt x="2036" y="116"/>
                    </a:lnTo>
                    <a:lnTo>
                      <a:pt x="1969" y="89"/>
                    </a:lnTo>
                    <a:lnTo>
                      <a:pt x="1901" y="66"/>
                    </a:lnTo>
                    <a:lnTo>
                      <a:pt x="1832" y="47"/>
                    </a:lnTo>
                    <a:lnTo>
                      <a:pt x="1760" y="30"/>
                    </a:lnTo>
                    <a:lnTo>
                      <a:pt x="1689" y="17"/>
                    </a:lnTo>
                    <a:lnTo>
                      <a:pt x="1616" y="8"/>
                    </a:lnTo>
                    <a:lnTo>
                      <a:pt x="1541" y="2"/>
                    </a:lnTo>
                    <a:lnTo>
                      <a:pt x="1466" y="0"/>
                    </a:lnTo>
                    <a:lnTo>
                      <a:pt x="1391" y="2"/>
                    </a:lnTo>
                    <a:lnTo>
                      <a:pt x="1317" y="8"/>
                    </a:lnTo>
                    <a:lnTo>
                      <a:pt x="1243" y="17"/>
                    </a:lnTo>
                    <a:lnTo>
                      <a:pt x="1171" y="30"/>
                    </a:lnTo>
                    <a:lnTo>
                      <a:pt x="1100" y="47"/>
                    </a:lnTo>
                    <a:lnTo>
                      <a:pt x="1031" y="66"/>
                    </a:lnTo>
                    <a:lnTo>
                      <a:pt x="963" y="89"/>
                    </a:lnTo>
                    <a:lnTo>
                      <a:pt x="896" y="116"/>
                    </a:lnTo>
                    <a:lnTo>
                      <a:pt x="831" y="145"/>
                    </a:lnTo>
                    <a:lnTo>
                      <a:pt x="768" y="178"/>
                    </a:lnTo>
                    <a:lnTo>
                      <a:pt x="707" y="213"/>
                    </a:lnTo>
                    <a:lnTo>
                      <a:pt x="647" y="251"/>
                    </a:lnTo>
                    <a:lnTo>
                      <a:pt x="590" y="292"/>
                    </a:lnTo>
                    <a:lnTo>
                      <a:pt x="534" y="335"/>
                    </a:lnTo>
                    <a:lnTo>
                      <a:pt x="480" y="382"/>
                    </a:lnTo>
                    <a:lnTo>
                      <a:pt x="430" y="430"/>
                    </a:lnTo>
                    <a:lnTo>
                      <a:pt x="382" y="482"/>
                    </a:lnTo>
                    <a:lnTo>
                      <a:pt x="335" y="535"/>
                    </a:lnTo>
                    <a:lnTo>
                      <a:pt x="292" y="590"/>
                    </a:lnTo>
                    <a:lnTo>
                      <a:pt x="251" y="648"/>
                    </a:lnTo>
                    <a:lnTo>
                      <a:pt x="213" y="708"/>
                    </a:lnTo>
                    <a:lnTo>
                      <a:pt x="177" y="769"/>
                    </a:lnTo>
                    <a:lnTo>
                      <a:pt x="145" y="832"/>
                    </a:lnTo>
                    <a:lnTo>
                      <a:pt x="116" y="897"/>
                    </a:lnTo>
                    <a:lnTo>
                      <a:pt x="89" y="964"/>
                    </a:lnTo>
                    <a:lnTo>
                      <a:pt x="66" y="1032"/>
                    </a:lnTo>
                    <a:lnTo>
                      <a:pt x="46" y="1101"/>
                    </a:lnTo>
                    <a:lnTo>
                      <a:pt x="30" y="1173"/>
                    </a:lnTo>
                    <a:lnTo>
                      <a:pt x="17" y="1244"/>
                    </a:lnTo>
                    <a:lnTo>
                      <a:pt x="8" y="1318"/>
                    </a:lnTo>
                    <a:lnTo>
                      <a:pt x="2" y="1392"/>
                    </a:lnTo>
                    <a:lnTo>
                      <a:pt x="0" y="1467"/>
                    </a:lnTo>
                    <a:lnTo>
                      <a:pt x="2" y="1542"/>
                    </a:lnTo>
                    <a:lnTo>
                      <a:pt x="8" y="1618"/>
                    </a:lnTo>
                    <a:lnTo>
                      <a:pt x="17" y="1690"/>
                    </a:lnTo>
                    <a:lnTo>
                      <a:pt x="30" y="1763"/>
                    </a:lnTo>
                    <a:lnTo>
                      <a:pt x="46" y="1834"/>
                    </a:lnTo>
                    <a:lnTo>
                      <a:pt x="66" y="1903"/>
                    </a:lnTo>
                    <a:lnTo>
                      <a:pt x="89" y="1971"/>
                    </a:lnTo>
                    <a:lnTo>
                      <a:pt x="116" y="2038"/>
                    </a:lnTo>
                    <a:lnTo>
                      <a:pt x="145" y="2103"/>
                    </a:lnTo>
                    <a:lnTo>
                      <a:pt x="177" y="2166"/>
                    </a:lnTo>
                    <a:lnTo>
                      <a:pt x="213" y="2227"/>
                    </a:lnTo>
                    <a:lnTo>
                      <a:pt x="251" y="2287"/>
                    </a:lnTo>
                    <a:lnTo>
                      <a:pt x="292" y="2344"/>
                    </a:lnTo>
                    <a:lnTo>
                      <a:pt x="335" y="2400"/>
                    </a:lnTo>
                    <a:lnTo>
                      <a:pt x="382" y="2454"/>
                    </a:lnTo>
                    <a:lnTo>
                      <a:pt x="430" y="2504"/>
                    </a:lnTo>
                    <a:lnTo>
                      <a:pt x="480" y="2553"/>
                    </a:lnTo>
                    <a:lnTo>
                      <a:pt x="534" y="2599"/>
                    </a:lnTo>
                    <a:lnTo>
                      <a:pt x="590" y="2643"/>
                    </a:lnTo>
                    <a:lnTo>
                      <a:pt x="647" y="2684"/>
                    </a:lnTo>
                    <a:lnTo>
                      <a:pt x="707" y="2722"/>
                    </a:lnTo>
                    <a:lnTo>
                      <a:pt x="768" y="2758"/>
                    </a:lnTo>
                    <a:lnTo>
                      <a:pt x="831" y="2789"/>
                    </a:lnTo>
                    <a:lnTo>
                      <a:pt x="896" y="2820"/>
                    </a:lnTo>
                    <a:lnTo>
                      <a:pt x="963" y="2846"/>
                    </a:lnTo>
                    <a:lnTo>
                      <a:pt x="1031" y="2869"/>
                    </a:lnTo>
                    <a:lnTo>
                      <a:pt x="1100" y="2889"/>
                    </a:lnTo>
                    <a:lnTo>
                      <a:pt x="1171" y="2906"/>
                    </a:lnTo>
                    <a:lnTo>
                      <a:pt x="1243" y="2919"/>
                    </a:lnTo>
                    <a:lnTo>
                      <a:pt x="1317" y="2928"/>
                    </a:lnTo>
                    <a:lnTo>
                      <a:pt x="1391" y="2933"/>
                    </a:lnTo>
                    <a:lnTo>
                      <a:pt x="1466" y="2935"/>
                    </a:lnTo>
                    <a:close/>
                  </a:path>
                </a:pathLst>
              </a:custGeom>
              <a:solidFill>
                <a:srgbClr val="A27A3F"/>
              </a:solidFill>
              <a:ln w="9525">
                <a:noFill/>
                <a:round/>
                <a:headEnd/>
                <a:tailEnd/>
              </a:ln>
            </p:spPr>
            <p:txBody>
              <a:bodyPr/>
              <a:lstStyle/>
              <a:p>
                <a:pPr defTabSz="685371">
                  <a:defRPr/>
                </a:pPr>
                <a:endParaRPr lang="zh-CN" altLang="en-US" sz="1300" kern="0" dirty="0">
                  <a:solidFill>
                    <a:sysClr val="windowText" lastClr="000000"/>
                  </a:solidFill>
                  <a:latin typeface="微软雅黑" pitchFamily="34" charset="-122"/>
                  <a:ea typeface="微软雅黑" pitchFamily="34" charset="-122"/>
                </a:endParaRPr>
              </a:p>
            </p:txBody>
          </p:sp>
          <p:sp>
            <p:nvSpPr>
              <p:cNvPr id="168" name="Freeform 17">
                <a:extLst>
                  <a:ext uri="{FF2B5EF4-FFF2-40B4-BE49-F238E27FC236}">
                    <a16:creationId xmlns:a16="http://schemas.microsoft.com/office/drawing/2014/main" id="{C311BE04-CBF3-465F-8959-D25C99FB2B03}"/>
                  </a:ext>
                </a:extLst>
              </p:cNvPr>
              <p:cNvSpPr>
                <a:spLocks/>
              </p:cNvSpPr>
              <p:nvPr/>
            </p:nvSpPr>
            <p:spPr bwMode="auto">
              <a:xfrm>
                <a:off x="3578" y="270"/>
                <a:ext cx="225" cy="351"/>
              </a:xfrm>
              <a:custGeom>
                <a:avLst/>
                <a:gdLst/>
                <a:ahLst/>
                <a:cxnLst>
                  <a:cxn ang="0">
                    <a:pos x="1320" y="0"/>
                  </a:cxn>
                  <a:cxn ang="0">
                    <a:pos x="1328" y="483"/>
                  </a:cxn>
                  <a:cxn ang="0">
                    <a:pos x="1336" y="967"/>
                  </a:cxn>
                  <a:cxn ang="0">
                    <a:pos x="1001" y="780"/>
                  </a:cxn>
                  <a:cxn ang="0">
                    <a:pos x="412" y="2063"/>
                  </a:cxn>
                  <a:cxn ang="0">
                    <a:pos x="0" y="1833"/>
                  </a:cxn>
                  <a:cxn ang="0">
                    <a:pos x="821" y="680"/>
                  </a:cxn>
                  <a:cxn ang="0">
                    <a:pos x="491" y="497"/>
                  </a:cxn>
                  <a:cxn ang="0">
                    <a:pos x="906" y="248"/>
                  </a:cxn>
                  <a:cxn ang="0">
                    <a:pos x="1320" y="0"/>
                  </a:cxn>
                </a:cxnLst>
                <a:rect l="0" t="0" r="r" b="b"/>
                <a:pathLst>
                  <a:path w="1336" h="2063">
                    <a:moveTo>
                      <a:pt x="1320" y="0"/>
                    </a:moveTo>
                    <a:lnTo>
                      <a:pt x="1328" y="483"/>
                    </a:lnTo>
                    <a:lnTo>
                      <a:pt x="1336" y="967"/>
                    </a:lnTo>
                    <a:lnTo>
                      <a:pt x="1001" y="780"/>
                    </a:lnTo>
                    <a:lnTo>
                      <a:pt x="412" y="2063"/>
                    </a:lnTo>
                    <a:lnTo>
                      <a:pt x="0" y="1833"/>
                    </a:lnTo>
                    <a:lnTo>
                      <a:pt x="821" y="680"/>
                    </a:lnTo>
                    <a:lnTo>
                      <a:pt x="491" y="497"/>
                    </a:lnTo>
                    <a:lnTo>
                      <a:pt x="906" y="248"/>
                    </a:lnTo>
                    <a:lnTo>
                      <a:pt x="1320" y="0"/>
                    </a:lnTo>
                    <a:close/>
                  </a:path>
                </a:pathLst>
              </a:custGeom>
              <a:solidFill>
                <a:srgbClr val="FFFFFF"/>
              </a:solidFill>
              <a:ln w="9525">
                <a:noFill/>
                <a:round/>
                <a:headEnd/>
                <a:tailEnd/>
              </a:ln>
            </p:spPr>
            <p:txBody>
              <a:bodyPr/>
              <a:lstStyle/>
              <a:p>
                <a:pPr defTabSz="685371">
                  <a:defRPr/>
                </a:pPr>
                <a:endParaRPr lang="zh-CN" altLang="en-US" sz="1300" kern="0" dirty="0">
                  <a:solidFill>
                    <a:sysClr val="windowText" lastClr="000000"/>
                  </a:solidFill>
                  <a:latin typeface="微软雅黑" pitchFamily="34" charset="-122"/>
                  <a:ea typeface="微软雅黑" pitchFamily="34" charset="-122"/>
                </a:endParaRPr>
              </a:p>
            </p:txBody>
          </p:sp>
          <p:sp>
            <p:nvSpPr>
              <p:cNvPr id="169" name="Freeform 18">
                <a:extLst>
                  <a:ext uri="{FF2B5EF4-FFF2-40B4-BE49-F238E27FC236}">
                    <a16:creationId xmlns:a16="http://schemas.microsoft.com/office/drawing/2014/main" id="{5EE0445C-CFE5-42AB-A256-0FC07C1617DA}"/>
                  </a:ext>
                </a:extLst>
              </p:cNvPr>
              <p:cNvSpPr>
                <a:spLocks/>
              </p:cNvSpPr>
              <p:nvPr/>
            </p:nvSpPr>
            <p:spPr bwMode="auto">
              <a:xfrm>
                <a:off x="3733" y="355"/>
                <a:ext cx="225" cy="351"/>
              </a:xfrm>
              <a:custGeom>
                <a:avLst/>
                <a:gdLst/>
                <a:ahLst/>
                <a:cxnLst>
                  <a:cxn ang="0">
                    <a:pos x="1320" y="0"/>
                  </a:cxn>
                  <a:cxn ang="0">
                    <a:pos x="1328" y="483"/>
                  </a:cxn>
                  <a:cxn ang="0">
                    <a:pos x="1336" y="967"/>
                  </a:cxn>
                  <a:cxn ang="0">
                    <a:pos x="1001" y="780"/>
                  </a:cxn>
                  <a:cxn ang="0">
                    <a:pos x="412" y="2063"/>
                  </a:cxn>
                  <a:cxn ang="0">
                    <a:pos x="0" y="1833"/>
                  </a:cxn>
                  <a:cxn ang="0">
                    <a:pos x="821" y="680"/>
                  </a:cxn>
                  <a:cxn ang="0">
                    <a:pos x="492" y="497"/>
                  </a:cxn>
                  <a:cxn ang="0">
                    <a:pos x="906" y="248"/>
                  </a:cxn>
                  <a:cxn ang="0">
                    <a:pos x="1320" y="0"/>
                  </a:cxn>
                </a:cxnLst>
                <a:rect l="0" t="0" r="r" b="b"/>
                <a:pathLst>
                  <a:path w="1336" h="2063">
                    <a:moveTo>
                      <a:pt x="1320" y="0"/>
                    </a:moveTo>
                    <a:lnTo>
                      <a:pt x="1328" y="483"/>
                    </a:lnTo>
                    <a:lnTo>
                      <a:pt x="1336" y="967"/>
                    </a:lnTo>
                    <a:lnTo>
                      <a:pt x="1001" y="780"/>
                    </a:lnTo>
                    <a:lnTo>
                      <a:pt x="412" y="2063"/>
                    </a:lnTo>
                    <a:lnTo>
                      <a:pt x="0" y="1833"/>
                    </a:lnTo>
                    <a:lnTo>
                      <a:pt x="821" y="680"/>
                    </a:lnTo>
                    <a:lnTo>
                      <a:pt x="492" y="497"/>
                    </a:lnTo>
                    <a:lnTo>
                      <a:pt x="906" y="248"/>
                    </a:lnTo>
                    <a:lnTo>
                      <a:pt x="1320" y="0"/>
                    </a:lnTo>
                    <a:close/>
                  </a:path>
                </a:pathLst>
              </a:custGeom>
              <a:solidFill>
                <a:srgbClr val="FFFFFF"/>
              </a:solidFill>
              <a:ln w="9525">
                <a:noFill/>
                <a:round/>
                <a:headEnd/>
                <a:tailEnd/>
              </a:ln>
            </p:spPr>
            <p:txBody>
              <a:bodyPr/>
              <a:lstStyle/>
              <a:p>
                <a:pPr defTabSz="685371">
                  <a:defRPr/>
                </a:pPr>
                <a:endParaRPr lang="zh-CN" altLang="en-US" sz="1300" kern="0" dirty="0">
                  <a:solidFill>
                    <a:sysClr val="windowText" lastClr="000000"/>
                  </a:solidFill>
                  <a:latin typeface="微软雅黑" pitchFamily="34" charset="-122"/>
                  <a:ea typeface="微软雅黑" pitchFamily="34" charset="-122"/>
                </a:endParaRPr>
              </a:p>
            </p:txBody>
          </p:sp>
        </p:grpSp>
        <p:grpSp>
          <p:nvGrpSpPr>
            <p:cNvPr id="53" name="Group 15">
              <a:extLst>
                <a:ext uri="{FF2B5EF4-FFF2-40B4-BE49-F238E27FC236}">
                  <a16:creationId xmlns:a16="http://schemas.microsoft.com/office/drawing/2014/main" id="{D10064D1-6784-49CB-B4F4-2585EBF4C293}"/>
                </a:ext>
              </a:extLst>
            </p:cNvPr>
            <p:cNvGrpSpPr>
              <a:grpSpLocks/>
            </p:cNvGrpSpPr>
            <p:nvPr/>
          </p:nvGrpSpPr>
          <p:grpSpPr bwMode="auto">
            <a:xfrm>
              <a:off x="4521476" y="1343777"/>
              <a:ext cx="79451" cy="55741"/>
              <a:chOff x="3531" y="238"/>
              <a:chExt cx="489" cy="489"/>
            </a:xfrm>
          </p:grpSpPr>
          <p:sp>
            <p:nvSpPr>
              <p:cNvPr id="164" name="Freeform 16">
                <a:extLst>
                  <a:ext uri="{FF2B5EF4-FFF2-40B4-BE49-F238E27FC236}">
                    <a16:creationId xmlns:a16="http://schemas.microsoft.com/office/drawing/2014/main" id="{A9FC3701-D82A-47C7-927A-18DBE6BC0BB2}"/>
                  </a:ext>
                </a:extLst>
              </p:cNvPr>
              <p:cNvSpPr>
                <a:spLocks/>
              </p:cNvSpPr>
              <p:nvPr/>
            </p:nvSpPr>
            <p:spPr bwMode="auto">
              <a:xfrm>
                <a:off x="3531" y="238"/>
                <a:ext cx="489" cy="489"/>
              </a:xfrm>
              <a:custGeom>
                <a:avLst/>
                <a:gdLst/>
                <a:ahLst/>
                <a:cxnLst>
                  <a:cxn ang="0">
                    <a:pos x="1616" y="2928"/>
                  </a:cxn>
                  <a:cxn ang="0">
                    <a:pos x="1832" y="2889"/>
                  </a:cxn>
                  <a:cxn ang="0">
                    <a:pos x="2036" y="2820"/>
                  </a:cxn>
                  <a:cxn ang="0">
                    <a:pos x="2225" y="2722"/>
                  </a:cxn>
                  <a:cxn ang="0">
                    <a:pos x="2397" y="2599"/>
                  </a:cxn>
                  <a:cxn ang="0">
                    <a:pos x="2551" y="2454"/>
                  </a:cxn>
                  <a:cxn ang="0">
                    <a:pos x="2681" y="2287"/>
                  </a:cxn>
                  <a:cxn ang="0">
                    <a:pos x="2787" y="2103"/>
                  </a:cxn>
                  <a:cxn ang="0">
                    <a:pos x="2866" y="1903"/>
                  </a:cxn>
                  <a:cxn ang="0">
                    <a:pos x="2916" y="1690"/>
                  </a:cxn>
                  <a:cxn ang="0">
                    <a:pos x="2932" y="1467"/>
                  </a:cxn>
                  <a:cxn ang="0">
                    <a:pos x="2916" y="1244"/>
                  </a:cxn>
                  <a:cxn ang="0">
                    <a:pos x="2866" y="1032"/>
                  </a:cxn>
                  <a:cxn ang="0">
                    <a:pos x="2787" y="832"/>
                  </a:cxn>
                  <a:cxn ang="0">
                    <a:pos x="2681" y="648"/>
                  </a:cxn>
                  <a:cxn ang="0">
                    <a:pos x="2551" y="482"/>
                  </a:cxn>
                  <a:cxn ang="0">
                    <a:pos x="2397" y="335"/>
                  </a:cxn>
                  <a:cxn ang="0">
                    <a:pos x="2225" y="213"/>
                  </a:cxn>
                  <a:cxn ang="0">
                    <a:pos x="2036" y="116"/>
                  </a:cxn>
                  <a:cxn ang="0">
                    <a:pos x="1832" y="47"/>
                  </a:cxn>
                  <a:cxn ang="0">
                    <a:pos x="1616" y="8"/>
                  </a:cxn>
                  <a:cxn ang="0">
                    <a:pos x="1391" y="2"/>
                  </a:cxn>
                  <a:cxn ang="0">
                    <a:pos x="1171" y="30"/>
                  </a:cxn>
                  <a:cxn ang="0">
                    <a:pos x="963" y="89"/>
                  </a:cxn>
                  <a:cxn ang="0">
                    <a:pos x="768" y="178"/>
                  </a:cxn>
                  <a:cxn ang="0">
                    <a:pos x="590" y="292"/>
                  </a:cxn>
                  <a:cxn ang="0">
                    <a:pos x="430" y="430"/>
                  </a:cxn>
                  <a:cxn ang="0">
                    <a:pos x="292" y="590"/>
                  </a:cxn>
                  <a:cxn ang="0">
                    <a:pos x="177" y="769"/>
                  </a:cxn>
                  <a:cxn ang="0">
                    <a:pos x="89" y="964"/>
                  </a:cxn>
                  <a:cxn ang="0">
                    <a:pos x="30" y="1173"/>
                  </a:cxn>
                  <a:cxn ang="0">
                    <a:pos x="2" y="1392"/>
                  </a:cxn>
                  <a:cxn ang="0">
                    <a:pos x="8" y="1618"/>
                  </a:cxn>
                  <a:cxn ang="0">
                    <a:pos x="46" y="1834"/>
                  </a:cxn>
                  <a:cxn ang="0">
                    <a:pos x="116" y="2038"/>
                  </a:cxn>
                  <a:cxn ang="0">
                    <a:pos x="213" y="2227"/>
                  </a:cxn>
                  <a:cxn ang="0">
                    <a:pos x="335" y="2400"/>
                  </a:cxn>
                  <a:cxn ang="0">
                    <a:pos x="480" y="2553"/>
                  </a:cxn>
                  <a:cxn ang="0">
                    <a:pos x="647" y="2684"/>
                  </a:cxn>
                  <a:cxn ang="0">
                    <a:pos x="831" y="2789"/>
                  </a:cxn>
                  <a:cxn ang="0">
                    <a:pos x="1031" y="2869"/>
                  </a:cxn>
                  <a:cxn ang="0">
                    <a:pos x="1243" y="2919"/>
                  </a:cxn>
                  <a:cxn ang="0">
                    <a:pos x="1466" y="2935"/>
                  </a:cxn>
                </a:cxnLst>
                <a:rect l="0" t="0" r="r" b="b"/>
                <a:pathLst>
                  <a:path w="2932" h="2935">
                    <a:moveTo>
                      <a:pt x="1466" y="2935"/>
                    </a:moveTo>
                    <a:lnTo>
                      <a:pt x="1541" y="2933"/>
                    </a:lnTo>
                    <a:lnTo>
                      <a:pt x="1616" y="2928"/>
                    </a:lnTo>
                    <a:lnTo>
                      <a:pt x="1689" y="2919"/>
                    </a:lnTo>
                    <a:lnTo>
                      <a:pt x="1760" y="2906"/>
                    </a:lnTo>
                    <a:lnTo>
                      <a:pt x="1832" y="2889"/>
                    </a:lnTo>
                    <a:lnTo>
                      <a:pt x="1901" y="2869"/>
                    </a:lnTo>
                    <a:lnTo>
                      <a:pt x="1969" y="2846"/>
                    </a:lnTo>
                    <a:lnTo>
                      <a:pt x="2036" y="2820"/>
                    </a:lnTo>
                    <a:lnTo>
                      <a:pt x="2100" y="2789"/>
                    </a:lnTo>
                    <a:lnTo>
                      <a:pt x="2164" y="2758"/>
                    </a:lnTo>
                    <a:lnTo>
                      <a:pt x="2225" y="2722"/>
                    </a:lnTo>
                    <a:lnTo>
                      <a:pt x="2285" y="2684"/>
                    </a:lnTo>
                    <a:lnTo>
                      <a:pt x="2342" y="2643"/>
                    </a:lnTo>
                    <a:lnTo>
                      <a:pt x="2397" y="2599"/>
                    </a:lnTo>
                    <a:lnTo>
                      <a:pt x="2451" y="2553"/>
                    </a:lnTo>
                    <a:lnTo>
                      <a:pt x="2502" y="2504"/>
                    </a:lnTo>
                    <a:lnTo>
                      <a:pt x="2551" y="2454"/>
                    </a:lnTo>
                    <a:lnTo>
                      <a:pt x="2597" y="2400"/>
                    </a:lnTo>
                    <a:lnTo>
                      <a:pt x="2640" y="2344"/>
                    </a:lnTo>
                    <a:lnTo>
                      <a:pt x="2681" y="2287"/>
                    </a:lnTo>
                    <a:lnTo>
                      <a:pt x="2720" y="2227"/>
                    </a:lnTo>
                    <a:lnTo>
                      <a:pt x="2755" y="2166"/>
                    </a:lnTo>
                    <a:lnTo>
                      <a:pt x="2787" y="2103"/>
                    </a:lnTo>
                    <a:lnTo>
                      <a:pt x="2817" y="2038"/>
                    </a:lnTo>
                    <a:lnTo>
                      <a:pt x="2843" y="1971"/>
                    </a:lnTo>
                    <a:lnTo>
                      <a:pt x="2866" y="1903"/>
                    </a:lnTo>
                    <a:lnTo>
                      <a:pt x="2886" y="1834"/>
                    </a:lnTo>
                    <a:lnTo>
                      <a:pt x="2903" y="1763"/>
                    </a:lnTo>
                    <a:lnTo>
                      <a:pt x="2916" y="1690"/>
                    </a:lnTo>
                    <a:lnTo>
                      <a:pt x="2925" y="1618"/>
                    </a:lnTo>
                    <a:lnTo>
                      <a:pt x="2930" y="1542"/>
                    </a:lnTo>
                    <a:lnTo>
                      <a:pt x="2932" y="1467"/>
                    </a:lnTo>
                    <a:lnTo>
                      <a:pt x="2930" y="1392"/>
                    </a:lnTo>
                    <a:lnTo>
                      <a:pt x="2925" y="1318"/>
                    </a:lnTo>
                    <a:lnTo>
                      <a:pt x="2916" y="1244"/>
                    </a:lnTo>
                    <a:lnTo>
                      <a:pt x="2903" y="1173"/>
                    </a:lnTo>
                    <a:lnTo>
                      <a:pt x="2886" y="1101"/>
                    </a:lnTo>
                    <a:lnTo>
                      <a:pt x="2866" y="1032"/>
                    </a:lnTo>
                    <a:lnTo>
                      <a:pt x="2843" y="964"/>
                    </a:lnTo>
                    <a:lnTo>
                      <a:pt x="2817" y="897"/>
                    </a:lnTo>
                    <a:lnTo>
                      <a:pt x="2787" y="832"/>
                    </a:lnTo>
                    <a:lnTo>
                      <a:pt x="2755" y="769"/>
                    </a:lnTo>
                    <a:lnTo>
                      <a:pt x="2720" y="708"/>
                    </a:lnTo>
                    <a:lnTo>
                      <a:pt x="2681" y="648"/>
                    </a:lnTo>
                    <a:lnTo>
                      <a:pt x="2640" y="590"/>
                    </a:lnTo>
                    <a:lnTo>
                      <a:pt x="2597" y="535"/>
                    </a:lnTo>
                    <a:lnTo>
                      <a:pt x="2551" y="482"/>
                    </a:lnTo>
                    <a:lnTo>
                      <a:pt x="2502" y="430"/>
                    </a:lnTo>
                    <a:lnTo>
                      <a:pt x="2451" y="382"/>
                    </a:lnTo>
                    <a:lnTo>
                      <a:pt x="2397" y="335"/>
                    </a:lnTo>
                    <a:lnTo>
                      <a:pt x="2342" y="292"/>
                    </a:lnTo>
                    <a:lnTo>
                      <a:pt x="2285" y="251"/>
                    </a:lnTo>
                    <a:lnTo>
                      <a:pt x="2225" y="213"/>
                    </a:lnTo>
                    <a:lnTo>
                      <a:pt x="2164" y="178"/>
                    </a:lnTo>
                    <a:lnTo>
                      <a:pt x="2100" y="145"/>
                    </a:lnTo>
                    <a:lnTo>
                      <a:pt x="2036" y="116"/>
                    </a:lnTo>
                    <a:lnTo>
                      <a:pt x="1969" y="89"/>
                    </a:lnTo>
                    <a:lnTo>
                      <a:pt x="1901" y="66"/>
                    </a:lnTo>
                    <a:lnTo>
                      <a:pt x="1832" y="47"/>
                    </a:lnTo>
                    <a:lnTo>
                      <a:pt x="1760" y="30"/>
                    </a:lnTo>
                    <a:lnTo>
                      <a:pt x="1689" y="17"/>
                    </a:lnTo>
                    <a:lnTo>
                      <a:pt x="1616" y="8"/>
                    </a:lnTo>
                    <a:lnTo>
                      <a:pt x="1541" y="2"/>
                    </a:lnTo>
                    <a:lnTo>
                      <a:pt x="1466" y="0"/>
                    </a:lnTo>
                    <a:lnTo>
                      <a:pt x="1391" y="2"/>
                    </a:lnTo>
                    <a:lnTo>
                      <a:pt x="1317" y="8"/>
                    </a:lnTo>
                    <a:lnTo>
                      <a:pt x="1243" y="17"/>
                    </a:lnTo>
                    <a:lnTo>
                      <a:pt x="1171" y="30"/>
                    </a:lnTo>
                    <a:lnTo>
                      <a:pt x="1100" y="47"/>
                    </a:lnTo>
                    <a:lnTo>
                      <a:pt x="1031" y="66"/>
                    </a:lnTo>
                    <a:lnTo>
                      <a:pt x="963" y="89"/>
                    </a:lnTo>
                    <a:lnTo>
                      <a:pt x="896" y="116"/>
                    </a:lnTo>
                    <a:lnTo>
                      <a:pt x="831" y="145"/>
                    </a:lnTo>
                    <a:lnTo>
                      <a:pt x="768" y="178"/>
                    </a:lnTo>
                    <a:lnTo>
                      <a:pt x="707" y="213"/>
                    </a:lnTo>
                    <a:lnTo>
                      <a:pt x="647" y="251"/>
                    </a:lnTo>
                    <a:lnTo>
                      <a:pt x="590" y="292"/>
                    </a:lnTo>
                    <a:lnTo>
                      <a:pt x="534" y="335"/>
                    </a:lnTo>
                    <a:lnTo>
                      <a:pt x="480" y="382"/>
                    </a:lnTo>
                    <a:lnTo>
                      <a:pt x="430" y="430"/>
                    </a:lnTo>
                    <a:lnTo>
                      <a:pt x="382" y="482"/>
                    </a:lnTo>
                    <a:lnTo>
                      <a:pt x="335" y="535"/>
                    </a:lnTo>
                    <a:lnTo>
                      <a:pt x="292" y="590"/>
                    </a:lnTo>
                    <a:lnTo>
                      <a:pt x="251" y="648"/>
                    </a:lnTo>
                    <a:lnTo>
                      <a:pt x="213" y="708"/>
                    </a:lnTo>
                    <a:lnTo>
                      <a:pt x="177" y="769"/>
                    </a:lnTo>
                    <a:lnTo>
                      <a:pt x="145" y="832"/>
                    </a:lnTo>
                    <a:lnTo>
                      <a:pt x="116" y="897"/>
                    </a:lnTo>
                    <a:lnTo>
                      <a:pt x="89" y="964"/>
                    </a:lnTo>
                    <a:lnTo>
                      <a:pt x="66" y="1032"/>
                    </a:lnTo>
                    <a:lnTo>
                      <a:pt x="46" y="1101"/>
                    </a:lnTo>
                    <a:lnTo>
                      <a:pt x="30" y="1173"/>
                    </a:lnTo>
                    <a:lnTo>
                      <a:pt x="17" y="1244"/>
                    </a:lnTo>
                    <a:lnTo>
                      <a:pt x="8" y="1318"/>
                    </a:lnTo>
                    <a:lnTo>
                      <a:pt x="2" y="1392"/>
                    </a:lnTo>
                    <a:lnTo>
                      <a:pt x="0" y="1467"/>
                    </a:lnTo>
                    <a:lnTo>
                      <a:pt x="2" y="1542"/>
                    </a:lnTo>
                    <a:lnTo>
                      <a:pt x="8" y="1618"/>
                    </a:lnTo>
                    <a:lnTo>
                      <a:pt x="17" y="1690"/>
                    </a:lnTo>
                    <a:lnTo>
                      <a:pt x="30" y="1763"/>
                    </a:lnTo>
                    <a:lnTo>
                      <a:pt x="46" y="1834"/>
                    </a:lnTo>
                    <a:lnTo>
                      <a:pt x="66" y="1903"/>
                    </a:lnTo>
                    <a:lnTo>
                      <a:pt x="89" y="1971"/>
                    </a:lnTo>
                    <a:lnTo>
                      <a:pt x="116" y="2038"/>
                    </a:lnTo>
                    <a:lnTo>
                      <a:pt x="145" y="2103"/>
                    </a:lnTo>
                    <a:lnTo>
                      <a:pt x="177" y="2166"/>
                    </a:lnTo>
                    <a:lnTo>
                      <a:pt x="213" y="2227"/>
                    </a:lnTo>
                    <a:lnTo>
                      <a:pt x="251" y="2287"/>
                    </a:lnTo>
                    <a:lnTo>
                      <a:pt x="292" y="2344"/>
                    </a:lnTo>
                    <a:lnTo>
                      <a:pt x="335" y="2400"/>
                    </a:lnTo>
                    <a:lnTo>
                      <a:pt x="382" y="2454"/>
                    </a:lnTo>
                    <a:lnTo>
                      <a:pt x="430" y="2504"/>
                    </a:lnTo>
                    <a:lnTo>
                      <a:pt x="480" y="2553"/>
                    </a:lnTo>
                    <a:lnTo>
                      <a:pt x="534" y="2599"/>
                    </a:lnTo>
                    <a:lnTo>
                      <a:pt x="590" y="2643"/>
                    </a:lnTo>
                    <a:lnTo>
                      <a:pt x="647" y="2684"/>
                    </a:lnTo>
                    <a:lnTo>
                      <a:pt x="707" y="2722"/>
                    </a:lnTo>
                    <a:lnTo>
                      <a:pt x="768" y="2758"/>
                    </a:lnTo>
                    <a:lnTo>
                      <a:pt x="831" y="2789"/>
                    </a:lnTo>
                    <a:lnTo>
                      <a:pt x="896" y="2820"/>
                    </a:lnTo>
                    <a:lnTo>
                      <a:pt x="963" y="2846"/>
                    </a:lnTo>
                    <a:lnTo>
                      <a:pt x="1031" y="2869"/>
                    </a:lnTo>
                    <a:lnTo>
                      <a:pt x="1100" y="2889"/>
                    </a:lnTo>
                    <a:lnTo>
                      <a:pt x="1171" y="2906"/>
                    </a:lnTo>
                    <a:lnTo>
                      <a:pt x="1243" y="2919"/>
                    </a:lnTo>
                    <a:lnTo>
                      <a:pt x="1317" y="2928"/>
                    </a:lnTo>
                    <a:lnTo>
                      <a:pt x="1391" y="2933"/>
                    </a:lnTo>
                    <a:lnTo>
                      <a:pt x="1466" y="2935"/>
                    </a:lnTo>
                    <a:close/>
                  </a:path>
                </a:pathLst>
              </a:custGeom>
              <a:solidFill>
                <a:srgbClr val="A27A3F"/>
              </a:solidFill>
              <a:ln w="9525">
                <a:noFill/>
                <a:round/>
                <a:headEnd/>
                <a:tailEnd/>
              </a:ln>
            </p:spPr>
            <p:txBody>
              <a:bodyPr/>
              <a:lstStyle/>
              <a:p>
                <a:pPr defTabSz="685371">
                  <a:defRPr/>
                </a:pPr>
                <a:endParaRPr lang="zh-CN" altLang="en-US" sz="1300" kern="0" dirty="0">
                  <a:solidFill>
                    <a:srgbClr val="FF0000"/>
                  </a:solidFill>
                  <a:latin typeface="微软雅黑" pitchFamily="34" charset="-122"/>
                  <a:ea typeface="微软雅黑" pitchFamily="34" charset="-122"/>
                </a:endParaRPr>
              </a:p>
            </p:txBody>
          </p:sp>
          <p:sp>
            <p:nvSpPr>
              <p:cNvPr id="165" name="Freeform 17">
                <a:extLst>
                  <a:ext uri="{FF2B5EF4-FFF2-40B4-BE49-F238E27FC236}">
                    <a16:creationId xmlns:a16="http://schemas.microsoft.com/office/drawing/2014/main" id="{D836B1B8-72D3-40F4-8429-8BC6CEEA4933}"/>
                  </a:ext>
                </a:extLst>
              </p:cNvPr>
              <p:cNvSpPr>
                <a:spLocks/>
              </p:cNvSpPr>
              <p:nvPr/>
            </p:nvSpPr>
            <p:spPr bwMode="auto">
              <a:xfrm>
                <a:off x="3578" y="270"/>
                <a:ext cx="225" cy="351"/>
              </a:xfrm>
              <a:custGeom>
                <a:avLst/>
                <a:gdLst/>
                <a:ahLst/>
                <a:cxnLst>
                  <a:cxn ang="0">
                    <a:pos x="1320" y="0"/>
                  </a:cxn>
                  <a:cxn ang="0">
                    <a:pos x="1328" y="483"/>
                  </a:cxn>
                  <a:cxn ang="0">
                    <a:pos x="1336" y="967"/>
                  </a:cxn>
                  <a:cxn ang="0">
                    <a:pos x="1001" y="780"/>
                  </a:cxn>
                  <a:cxn ang="0">
                    <a:pos x="412" y="2063"/>
                  </a:cxn>
                  <a:cxn ang="0">
                    <a:pos x="0" y="1833"/>
                  </a:cxn>
                  <a:cxn ang="0">
                    <a:pos x="821" y="680"/>
                  </a:cxn>
                  <a:cxn ang="0">
                    <a:pos x="491" y="497"/>
                  </a:cxn>
                  <a:cxn ang="0">
                    <a:pos x="906" y="248"/>
                  </a:cxn>
                  <a:cxn ang="0">
                    <a:pos x="1320" y="0"/>
                  </a:cxn>
                </a:cxnLst>
                <a:rect l="0" t="0" r="r" b="b"/>
                <a:pathLst>
                  <a:path w="1336" h="2063">
                    <a:moveTo>
                      <a:pt x="1320" y="0"/>
                    </a:moveTo>
                    <a:lnTo>
                      <a:pt x="1328" y="483"/>
                    </a:lnTo>
                    <a:lnTo>
                      <a:pt x="1336" y="967"/>
                    </a:lnTo>
                    <a:lnTo>
                      <a:pt x="1001" y="780"/>
                    </a:lnTo>
                    <a:lnTo>
                      <a:pt x="412" y="2063"/>
                    </a:lnTo>
                    <a:lnTo>
                      <a:pt x="0" y="1833"/>
                    </a:lnTo>
                    <a:lnTo>
                      <a:pt x="821" y="680"/>
                    </a:lnTo>
                    <a:lnTo>
                      <a:pt x="491" y="497"/>
                    </a:lnTo>
                    <a:lnTo>
                      <a:pt x="906" y="248"/>
                    </a:lnTo>
                    <a:lnTo>
                      <a:pt x="1320" y="0"/>
                    </a:lnTo>
                    <a:close/>
                  </a:path>
                </a:pathLst>
              </a:custGeom>
              <a:solidFill>
                <a:srgbClr val="FFFFFF"/>
              </a:solidFill>
              <a:ln w="9525">
                <a:noFill/>
                <a:round/>
                <a:headEnd/>
                <a:tailEnd/>
              </a:ln>
            </p:spPr>
            <p:txBody>
              <a:bodyPr/>
              <a:lstStyle/>
              <a:p>
                <a:pPr defTabSz="685371">
                  <a:defRPr/>
                </a:pPr>
                <a:endParaRPr lang="zh-CN" altLang="en-US" sz="1300" kern="0" dirty="0">
                  <a:solidFill>
                    <a:srgbClr val="FF0000"/>
                  </a:solidFill>
                  <a:latin typeface="微软雅黑" pitchFamily="34" charset="-122"/>
                  <a:ea typeface="微软雅黑" pitchFamily="34" charset="-122"/>
                </a:endParaRPr>
              </a:p>
            </p:txBody>
          </p:sp>
          <p:sp>
            <p:nvSpPr>
              <p:cNvPr id="166" name="Freeform 18">
                <a:extLst>
                  <a:ext uri="{FF2B5EF4-FFF2-40B4-BE49-F238E27FC236}">
                    <a16:creationId xmlns:a16="http://schemas.microsoft.com/office/drawing/2014/main" id="{DFE01348-CAA1-4C9B-B950-BD8F3A827C9F}"/>
                  </a:ext>
                </a:extLst>
              </p:cNvPr>
              <p:cNvSpPr>
                <a:spLocks/>
              </p:cNvSpPr>
              <p:nvPr/>
            </p:nvSpPr>
            <p:spPr bwMode="auto">
              <a:xfrm>
                <a:off x="3733" y="355"/>
                <a:ext cx="225" cy="351"/>
              </a:xfrm>
              <a:custGeom>
                <a:avLst/>
                <a:gdLst/>
                <a:ahLst/>
                <a:cxnLst>
                  <a:cxn ang="0">
                    <a:pos x="1320" y="0"/>
                  </a:cxn>
                  <a:cxn ang="0">
                    <a:pos x="1328" y="483"/>
                  </a:cxn>
                  <a:cxn ang="0">
                    <a:pos x="1336" y="967"/>
                  </a:cxn>
                  <a:cxn ang="0">
                    <a:pos x="1001" y="780"/>
                  </a:cxn>
                  <a:cxn ang="0">
                    <a:pos x="412" y="2063"/>
                  </a:cxn>
                  <a:cxn ang="0">
                    <a:pos x="0" y="1833"/>
                  </a:cxn>
                  <a:cxn ang="0">
                    <a:pos x="821" y="680"/>
                  </a:cxn>
                  <a:cxn ang="0">
                    <a:pos x="492" y="497"/>
                  </a:cxn>
                  <a:cxn ang="0">
                    <a:pos x="906" y="248"/>
                  </a:cxn>
                  <a:cxn ang="0">
                    <a:pos x="1320" y="0"/>
                  </a:cxn>
                </a:cxnLst>
                <a:rect l="0" t="0" r="r" b="b"/>
                <a:pathLst>
                  <a:path w="1336" h="2063">
                    <a:moveTo>
                      <a:pt x="1320" y="0"/>
                    </a:moveTo>
                    <a:lnTo>
                      <a:pt x="1328" y="483"/>
                    </a:lnTo>
                    <a:lnTo>
                      <a:pt x="1336" y="967"/>
                    </a:lnTo>
                    <a:lnTo>
                      <a:pt x="1001" y="780"/>
                    </a:lnTo>
                    <a:lnTo>
                      <a:pt x="412" y="2063"/>
                    </a:lnTo>
                    <a:lnTo>
                      <a:pt x="0" y="1833"/>
                    </a:lnTo>
                    <a:lnTo>
                      <a:pt x="821" y="680"/>
                    </a:lnTo>
                    <a:lnTo>
                      <a:pt x="492" y="497"/>
                    </a:lnTo>
                    <a:lnTo>
                      <a:pt x="906" y="248"/>
                    </a:lnTo>
                    <a:lnTo>
                      <a:pt x="1320" y="0"/>
                    </a:lnTo>
                    <a:close/>
                  </a:path>
                </a:pathLst>
              </a:custGeom>
              <a:solidFill>
                <a:srgbClr val="FFFFFF"/>
              </a:solidFill>
              <a:ln w="9525">
                <a:noFill/>
                <a:round/>
                <a:headEnd/>
                <a:tailEnd/>
              </a:ln>
            </p:spPr>
            <p:txBody>
              <a:bodyPr/>
              <a:lstStyle/>
              <a:p>
                <a:pPr defTabSz="685371">
                  <a:defRPr/>
                </a:pPr>
                <a:endParaRPr lang="zh-CN" altLang="en-US" sz="1300" kern="0" dirty="0">
                  <a:solidFill>
                    <a:srgbClr val="FF0000"/>
                  </a:solidFill>
                  <a:latin typeface="微软雅黑" pitchFamily="34" charset="-122"/>
                  <a:ea typeface="微软雅黑" pitchFamily="34" charset="-122"/>
                </a:endParaRPr>
              </a:p>
            </p:txBody>
          </p:sp>
        </p:grpSp>
        <p:pic>
          <p:nvPicPr>
            <p:cNvPr id="54" name="Picture 7" descr="E:\1华赛设计夹\2010-8\朱冬晴\华赛新图标\华赛新图标 png\08 安全图标(三)\DDoS防御.png">
              <a:extLst>
                <a:ext uri="{FF2B5EF4-FFF2-40B4-BE49-F238E27FC236}">
                  <a16:creationId xmlns:a16="http://schemas.microsoft.com/office/drawing/2014/main" id="{BCDB5B66-EDCB-42D0-9753-3B0A0D8287ED}"/>
                </a:ext>
              </a:extLst>
            </p:cNvPr>
            <p:cNvPicPr>
              <a:picLocks noChangeAspect="1" noChangeArrowheads="1"/>
            </p:cNvPicPr>
            <p:nvPr/>
          </p:nvPicPr>
          <p:blipFill>
            <a:blip r:embed="rId5" cstate="print"/>
            <a:srcRect/>
            <a:stretch>
              <a:fillRect/>
            </a:stretch>
          </p:blipFill>
          <p:spPr bwMode="auto">
            <a:xfrm>
              <a:off x="5007482" y="1540867"/>
              <a:ext cx="207891" cy="149047"/>
            </a:xfrm>
            <a:prstGeom prst="rect">
              <a:avLst/>
            </a:prstGeom>
            <a:noFill/>
            <a:ln w="9525">
              <a:noFill/>
              <a:miter lim="800000"/>
              <a:headEnd/>
              <a:tailEnd/>
            </a:ln>
          </p:spPr>
        </p:pic>
        <p:cxnSp>
          <p:nvCxnSpPr>
            <p:cNvPr id="55" name="直接连接符 54">
              <a:extLst>
                <a:ext uri="{FF2B5EF4-FFF2-40B4-BE49-F238E27FC236}">
                  <a16:creationId xmlns:a16="http://schemas.microsoft.com/office/drawing/2014/main" id="{9B569697-24EA-4DB3-ABF6-C104BC171484}"/>
                </a:ext>
              </a:extLst>
            </p:cNvPr>
            <p:cNvCxnSpPr/>
            <p:nvPr/>
          </p:nvCxnSpPr>
          <p:spPr bwMode="auto">
            <a:xfrm>
              <a:off x="4057208" y="1889735"/>
              <a:ext cx="383497" cy="0"/>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TextBox 637">
              <a:extLst>
                <a:ext uri="{FF2B5EF4-FFF2-40B4-BE49-F238E27FC236}">
                  <a16:creationId xmlns:a16="http://schemas.microsoft.com/office/drawing/2014/main" id="{61D42F40-1AD0-45AD-91DB-9104554C3147}"/>
                </a:ext>
              </a:extLst>
            </p:cNvPr>
            <p:cNvSpPr txBox="1"/>
            <p:nvPr/>
          </p:nvSpPr>
          <p:spPr>
            <a:xfrm>
              <a:off x="5182065" y="1529874"/>
              <a:ext cx="882758" cy="135671"/>
            </a:xfrm>
            <a:prstGeom prst="rect">
              <a:avLst/>
            </a:prstGeom>
          </p:spPr>
          <p:txBody>
            <a:bodyPr lIns="91409" tIns="45705" rIns="91409" bIns="45705"/>
            <a:lstStyle/>
            <a:p>
              <a:pPr>
                <a:defRPr/>
              </a:pPr>
              <a:r>
                <a:rPr lang="en-US" altLang="zh-CN" sz="800" b="1" dirty="0">
                  <a:solidFill>
                    <a:srgbClr val="C00000"/>
                  </a:solidFill>
                  <a:latin typeface="微软雅黑" pitchFamily="34" charset="-122"/>
                  <a:ea typeface="微软雅黑" pitchFamily="34" charset="-122"/>
                </a:rPr>
                <a:t>DDoS</a:t>
              </a:r>
              <a:r>
                <a:rPr lang="zh-CN" altLang="en-US" sz="800" b="1" dirty="0">
                  <a:solidFill>
                    <a:srgbClr val="C00000"/>
                  </a:solidFill>
                  <a:latin typeface="微软雅黑" pitchFamily="34" charset="-122"/>
                  <a:ea typeface="微软雅黑" pitchFamily="34" charset="-122"/>
                </a:rPr>
                <a:t>防御</a:t>
              </a:r>
              <a:endParaRPr lang="en-US" altLang="zh-CN" sz="800" b="1" dirty="0">
                <a:solidFill>
                  <a:srgbClr val="C00000"/>
                </a:solidFill>
                <a:latin typeface="微软雅黑" pitchFamily="34" charset="-122"/>
                <a:ea typeface="微软雅黑" pitchFamily="34" charset="-122"/>
              </a:endParaRPr>
            </a:p>
          </p:txBody>
        </p:sp>
        <p:sp>
          <p:nvSpPr>
            <p:cNvPr id="57" name="TextBox 643">
              <a:extLst>
                <a:ext uri="{FF2B5EF4-FFF2-40B4-BE49-F238E27FC236}">
                  <a16:creationId xmlns:a16="http://schemas.microsoft.com/office/drawing/2014/main" id="{B7F212D7-0485-4E28-A82C-0BF247486BEE}"/>
                </a:ext>
              </a:extLst>
            </p:cNvPr>
            <p:cNvSpPr txBox="1"/>
            <p:nvPr/>
          </p:nvSpPr>
          <p:spPr>
            <a:xfrm>
              <a:off x="7959889" y="1348636"/>
              <a:ext cx="867271" cy="144855"/>
            </a:xfrm>
            <a:prstGeom prst="rect">
              <a:avLst/>
            </a:prstGeom>
          </p:spPr>
          <p:txBody>
            <a:bodyPr wrap="square" lIns="91409" tIns="45705" rIns="91409" bIns="45705">
              <a:noAutofit/>
            </a:bodyPr>
            <a:lstStyle/>
            <a:p>
              <a:r>
                <a:rPr lang="zh-CN" altLang="en-US" sz="800" b="1" dirty="0">
                  <a:solidFill>
                    <a:srgbClr val="C00000"/>
                  </a:solidFill>
                  <a:latin typeface="微软雅黑" pitchFamily="34" charset="-122"/>
                  <a:ea typeface="微软雅黑" pitchFamily="34" charset="-122"/>
                </a:rPr>
                <a:t>运维审计系统</a:t>
              </a:r>
            </a:p>
          </p:txBody>
        </p:sp>
        <p:sp>
          <p:nvSpPr>
            <p:cNvPr id="58" name="圆角矩形 156">
              <a:extLst>
                <a:ext uri="{FF2B5EF4-FFF2-40B4-BE49-F238E27FC236}">
                  <a16:creationId xmlns:a16="http://schemas.microsoft.com/office/drawing/2014/main" id="{D58924D9-01CA-46F3-A656-641870700799}"/>
                </a:ext>
              </a:extLst>
            </p:cNvPr>
            <p:cNvSpPr/>
            <p:nvPr/>
          </p:nvSpPr>
          <p:spPr>
            <a:xfrm>
              <a:off x="694368" y="1531622"/>
              <a:ext cx="783547" cy="608692"/>
            </a:xfrm>
            <a:prstGeom prst="roundRect">
              <a:avLst>
                <a:gd name="adj" fmla="val 12159"/>
              </a:avLst>
            </a:prstGeom>
            <a:solidFill>
              <a:srgbClr val="CCECFF">
                <a:alpha val="69804"/>
              </a:srgbClr>
            </a:solidFill>
            <a:ln w="9525" cap="flat" cmpd="sng" algn="ctr">
              <a:noFill/>
              <a:prstDash val="solid"/>
            </a:ln>
            <a:effectLst>
              <a:outerShdw blurRad="40000" dist="23000" dir="5400000" rotWithShape="0">
                <a:srgbClr val="B2B2B2">
                  <a:alpha val="35000"/>
                </a:srgbClr>
              </a:outerShdw>
            </a:effectLst>
          </p:spPr>
          <p:txBody>
            <a:bodyPr lIns="91409" tIns="45705" rIns="91409" bIns="45705" rtlCol="0" anchor="ctr">
              <a:noAutofit/>
            </a:bodyPr>
            <a:lstStyle/>
            <a:p>
              <a:pPr algn="ctr" defTabSz="685371">
                <a:defRPr/>
              </a:pPr>
              <a:endParaRPr lang="en-US" altLang="en-US" sz="600" kern="0" dirty="0">
                <a:solidFill>
                  <a:srgbClr val="FF0000"/>
                </a:solidFill>
                <a:latin typeface="微软雅黑" pitchFamily="34" charset="-122"/>
                <a:ea typeface="微软雅黑" pitchFamily="34" charset="-122"/>
                <a:cs typeface="Arial" pitchFamily="34" charset="0"/>
              </a:endParaRPr>
            </a:p>
          </p:txBody>
        </p:sp>
        <p:sp>
          <p:nvSpPr>
            <p:cNvPr id="59" name="TextBox 645">
              <a:extLst>
                <a:ext uri="{FF2B5EF4-FFF2-40B4-BE49-F238E27FC236}">
                  <a16:creationId xmlns:a16="http://schemas.microsoft.com/office/drawing/2014/main" id="{104691FF-5C69-4B82-9B3D-B139C3836270}"/>
                </a:ext>
              </a:extLst>
            </p:cNvPr>
            <p:cNvSpPr txBox="1"/>
            <p:nvPr/>
          </p:nvSpPr>
          <p:spPr>
            <a:xfrm>
              <a:off x="397459" y="1246194"/>
              <a:ext cx="1188539" cy="196895"/>
            </a:xfrm>
            <a:prstGeom prst="rect">
              <a:avLst/>
            </a:prstGeom>
            <a:noFill/>
          </p:spPr>
          <p:txBody>
            <a:bodyPr wrap="square" lIns="35988" tIns="45705" rIns="35988" bIns="45705" rtlCol="0" anchor="ctr" anchorCtr="0">
              <a:noAutofit/>
            </a:bodyPr>
            <a:lstStyle/>
            <a:p>
              <a:r>
                <a:rPr lang="en-US" altLang="zh-CN" sz="1200" b="1" dirty="0">
                  <a:solidFill>
                    <a:srgbClr val="000000"/>
                  </a:solidFill>
                  <a:latin typeface="微软雅黑" pitchFamily="34" charset="-122"/>
                  <a:ea typeface="微软雅黑" pitchFamily="34" charset="-122"/>
                </a:rPr>
                <a:t>Web</a:t>
              </a:r>
              <a:r>
                <a:rPr lang="zh-CN" altLang="en-US" sz="1200" b="1" dirty="0">
                  <a:solidFill>
                    <a:srgbClr val="000000"/>
                  </a:solidFill>
                  <a:latin typeface="微软雅黑" pitchFamily="34" charset="-122"/>
                  <a:ea typeface="微软雅黑" pitchFamily="34" charset="-122"/>
                </a:rPr>
                <a:t>服务区</a:t>
              </a:r>
            </a:p>
          </p:txBody>
        </p:sp>
        <p:sp>
          <p:nvSpPr>
            <p:cNvPr id="60" name="圆角矩形 158">
              <a:extLst>
                <a:ext uri="{FF2B5EF4-FFF2-40B4-BE49-F238E27FC236}">
                  <a16:creationId xmlns:a16="http://schemas.microsoft.com/office/drawing/2014/main" id="{B58B8DD0-2D08-4204-B59B-5ABD6D4218DD}"/>
                </a:ext>
              </a:extLst>
            </p:cNvPr>
            <p:cNvSpPr/>
            <p:nvPr/>
          </p:nvSpPr>
          <p:spPr>
            <a:xfrm>
              <a:off x="332887" y="1222442"/>
              <a:ext cx="2399678" cy="1004137"/>
            </a:xfrm>
            <a:prstGeom prst="roundRect">
              <a:avLst>
                <a:gd name="adj" fmla="val 11258"/>
              </a:avLst>
            </a:prstGeom>
            <a:noFill/>
            <a:ln>
              <a:solidFill>
                <a:schemeClr val="tx1"/>
              </a:solidFill>
              <a:prstDash val="dash"/>
            </a:ln>
            <a:effectLst/>
          </p:spPr>
          <p:txBody>
            <a:bodyPr vert="horz" wrap="square" lIns="121912" tIns="60956" rIns="121912" bIns="60956" numCol="1" rtlCol="0" anchor="t" anchorCtr="0" compatLnSpc="1">
              <a:prstTxWarp prst="textNoShape">
                <a:avLst/>
              </a:prstTxWarp>
            </a:bodyPr>
            <a:lstStyle/>
            <a:p>
              <a:pPr defTabSz="914072">
                <a:buClr>
                  <a:srgbClr val="CC9900"/>
                </a:buClr>
                <a:buFont typeface="Wingdings" pitchFamily="2" charset="2"/>
                <a:buChar char="n"/>
              </a:pPr>
              <a:endParaRPr lang="en-US" dirty="0">
                <a:solidFill>
                  <a:srgbClr val="000000"/>
                </a:solidFill>
                <a:latin typeface="微软雅黑" pitchFamily="34" charset="-122"/>
                <a:ea typeface="微软雅黑" pitchFamily="34" charset="-122"/>
              </a:endParaRPr>
            </a:p>
          </p:txBody>
        </p:sp>
        <p:pic>
          <p:nvPicPr>
            <p:cNvPr id="61" name="Picture 461" descr="图片240">
              <a:extLst>
                <a:ext uri="{FF2B5EF4-FFF2-40B4-BE49-F238E27FC236}">
                  <a16:creationId xmlns:a16="http://schemas.microsoft.com/office/drawing/2014/main" id="{D97D0E71-1C74-4A82-B3C4-0707C5CA73FE}"/>
                </a:ext>
              </a:extLst>
            </p:cNvPr>
            <p:cNvPicPr>
              <a:picLocks noChangeAspect="1" noChangeArrowheads="1"/>
            </p:cNvPicPr>
            <p:nvPr/>
          </p:nvPicPr>
          <p:blipFill>
            <a:blip r:embed="rId2" cstate="print"/>
            <a:srcRect/>
            <a:stretch>
              <a:fillRect/>
            </a:stretch>
          </p:blipFill>
          <p:spPr bwMode="auto">
            <a:xfrm>
              <a:off x="1585998" y="1897043"/>
              <a:ext cx="259750" cy="187626"/>
            </a:xfrm>
            <a:prstGeom prst="rect">
              <a:avLst/>
            </a:prstGeom>
            <a:noFill/>
            <a:effectLst/>
          </p:spPr>
        </p:pic>
        <p:cxnSp>
          <p:nvCxnSpPr>
            <p:cNvPr id="62" name="直接连接符 61">
              <a:extLst>
                <a:ext uri="{FF2B5EF4-FFF2-40B4-BE49-F238E27FC236}">
                  <a16:creationId xmlns:a16="http://schemas.microsoft.com/office/drawing/2014/main" id="{900B9C41-101E-4091-9817-103FBE14712B}"/>
                </a:ext>
              </a:extLst>
            </p:cNvPr>
            <p:cNvCxnSpPr>
              <a:stCxn id="69" idx="1"/>
              <a:endCxn id="61" idx="3"/>
            </p:cNvCxnSpPr>
            <p:nvPr/>
          </p:nvCxnSpPr>
          <p:spPr bwMode="auto">
            <a:xfrm flipH="1" flipV="1">
              <a:off x="1845748" y="1990857"/>
              <a:ext cx="185430" cy="6957"/>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63" name="直接连接符 62">
              <a:extLst>
                <a:ext uri="{FF2B5EF4-FFF2-40B4-BE49-F238E27FC236}">
                  <a16:creationId xmlns:a16="http://schemas.microsoft.com/office/drawing/2014/main" id="{7E44C211-AC9F-4253-9EB0-7A30E449E010}"/>
                </a:ext>
              </a:extLst>
            </p:cNvPr>
            <p:cNvCxnSpPr>
              <a:stCxn id="68" idx="1"/>
              <a:endCxn id="64" idx="3"/>
            </p:cNvCxnSpPr>
            <p:nvPr/>
          </p:nvCxnSpPr>
          <p:spPr bwMode="auto">
            <a:xfrm flipH="1" flipV="1">
              <a:off x="1845748" y="1711526"/>
              <a:ext cx="185430" cy="11367"/>
            </a:xfrm>
            <a:prstGeom prst="line">
              <a:avLst/>
            </a:prstGeom>
            <a:noFill/>
            <a:ln w="9525" cap="flat" cmpd="sng" algn="ctr">
              <a:solidFill>
                <a:schemeClr val="bg1">
                  <a:lumMod val="50000"/>
                </a:schemeClr>
              </a:solidFill>
              <a:prstDash val="solid"/>
              <a:round/>
              <a:headEnd type="none" w="med" len="med"/>
              <a:tailEnd type="none" w="med" len="med"/>
            </a:ln>
            <a:effectLst/>
          </p:spPr>
        </p:cxnSp>
        <p:pic>
          <p:nvPicPr>
            <p:cNvPr id="64" name="Picture 461" descr="图片240">
              <a:extLst>
                <a:ext uri="{FF2B5EF4-FFF2-40B4-BE49-F238E27FC236}">
                  <a16:creationId xmlns:a16="http://schemas.microsoft.com/office/drawing/2014/main" id="{567EC991-DB89-4646-8853-C6C1C2FBE566}"/>
                </a:ext>
              </a:extLst>
            </p:cNvPr>
            <p:cNvPicPr>
              <a:picLocks noChangeAspect="1" noChangeArrowheads="1"/>
            </p:cNvPicPr>
            <p:nvPr/>
          </p:nvPicPr>
          <p:blipFill>
            <a:blip r:embed="rId2" cstate="print"/>
            <a:srcRect/>
            <a:stretch>
              <a:fillRect/>
            </a:stretch>
          </p:blipFill>
          <p:spPr bwMode="auto">
            <a:xfrm>
              <a:off x="1585998" y="1617712"/>
              <a:ext cx="259750" cy="187626"/>
            </a:xfrm>
            <a:prstGeom prst="rect">
              <a:avLst/>
            </a:prstGeom>
            <a:noFill/>
            <a:effectLst/>
          </p:spPr>
        </p:pic>
        <p:sp>
          <p:nvSpPr>
            <p:cNvPr id="65" name="圆角矩形 163">
              <a:extLst>
                <a:ext uri="{FF2B5EF4-FFF2-40B4-BE49-F238E27FC236}">
                  <a16:creationId xmlns:a16="http://schemas.microsoft.com/office/drawing/2014/main" id="{CEDE57DD-2A99-46AE-8DF2-8254FD177820}"/>
                </a:ext>
              </a:extLst>
            </p:cNvPr>
            <p:cNvSpPr/>
            <p:nvPr/>
          </p:nvSpPr>
          <p:spPr bwMode="auto">
            <a:xfrm>
              <a:off x="664412" y="1677841"/>
              <a:ext cx="579753" cy="305023"/>
            </a:xfrm>
            <a:prstGeom prst="roundRect">
              <a:avLst/>
            </a:prstGeom>
            <a:noFill/>
          </p:spPr>
          <p:txBody>
            <a:bodyPr wrap="square" lIns="35988" tIns="45705" rIns="35988" bIns="45705" rtlCol="0" anchor="ctr" anchorCtr="0">
              <a:noAutofit/>
            </a:bodyPr>
            <a:lstStyle/>
            <a:p>
              <a:pPr algn="ctr"/>
              <a:r>
                <a:rPr lang="en-US" altLang="zh-CN" sz="900" dirty="0">
                  <a:solidFill>
                    <a:srgbClr val="000000"/>
                  </a:solidFill>
                  <a:latin typeface="微软雅黑" pitchFamily="34" charset="-122"/>
                  <a:ea typeface="微软雅黑" pitchFamily="34" charset="-122"/>
                </a:rPr>
                <a:t>Web</a:t>
              </a:r>
              <a:r>
                <a:rPr lang="zh-CN" altLang="en-US" sz="900" dirty="0">
                  <a:solidFill>
                    <a:srgbClr val="000000"/>
                  </a:solidFill>
                  <a:latin typeface="微软雅黑" pitchFamily="34" charset="-122"/>
                  <a:ea typeface="微软雅黑" pitchFamily="34" charset="-122"/>
                </a:rPr>
                <a:t>服务器</a:t>
              </a:r>
              <a:endParaRPr lang="en-US" altLang="en-US" sz="900" dirty="0" err="1">
                <a:solidFill>
                  <a:srgbClr val="000000"/>
                </a:solidFill>
                <a:latin typeface="微软雅黑" pitchFamily="34" charset="-122"/>
                <a:ea typeface="微软雅黑" pitchFamily="34" charset="-122"/>
              </a:endParaRPr>
            </a:p>
          </p:txBody>
        </p:sp>
        <p:pic>
          <p:nvPicPr>
            <p:cNvPr id="66" name="Picture 26" descr="E:\1华赛设计夹\2010-8\朱冬晴\华赛新图标\华赛新图标 png\01 公共图标(一)\Web服务器 3.png">
              <a:extLst>
                <a:ext uri="{FF2B5EF4-FFF2-40B4-BE49-F238E27FC236}">
                  <a16:creationId xmlns:a16="http://schemas.microsoft.com/office/drawing/2014/main" id="{2E44EE0C-208D-462E-A6E4-8CB349CA12C1}"/>
                </a:ext>
              </a:extLst>
            </p:cNvPr>
            <p:cNvPicPr>
              <a:picLocks noChangeAspect="1" noChangeArrowheads="1"/>
            </p:cNvPicPr>
            <p:nvPr/>
          </p:nvPicPr>
          <p:blipFill>
            <a:blip r:embed="rId6" cstate="print"/>
            <a:srcRect/>
            <a:stretch>
              <a:fillRect/>
            </a:stretch>
          </p:blipFill>
          <p:spPr bwMode="auto">
            <a:xfrm>
              <a:off x="1154884" y="1609982"/>
              <a:ext cx="237616" cy="192357"/>
            </a:xfrm>
            <a:prstGeom prst="rect">
              <a:avLst/>
            </a:prstGeom>
            <a:noFill/>
            <a:ln w="9525">
              <a:noFill/>
              <a:miter lim="800000"/>
              <a:headEnd/>
              <a:tailEnd/>
            </a:ln>
          </p:spPr>
        </p:pic>
        <p:pic>
          <p:nvPicPr>
            <p:cNvPr id="67" name="Picture 26" descr="E:\1华赛设计夹\2010-8\朱冬晴\华赛新图标\华赛新图标 png\01 公共图标(一)\Web服务器 3.png">
              <a:extLst>
                <a:ext uri="{FF2B5EF4-FFF2-40B4-BE49-F238E27FC236}">
                  <a16:creationId xmlns:a16="http://schemas.microsoft.com/office/drawing/2014/main" id="{841B16F6-D7D8-4962-BA02-5BAB4B8956A2}"/>
                </a:ext>
              </a:extLst>
            </p:cNvPr>
            <p:cNvPicPr>
              <a:picLocks noChangeAspect="1" noChangeArrowheads="1"/>
            </p:cNvPicPr>
            <p:nvPr/>
          </p:nvPicPr>
          <p:blipFill>
            <a:blip r:embed="rId6" cstate="print"/>
            <a:srcRect/>
            <a:stretch>
              <a:fillRect/>
            </a:stretch>
          </p:blipFill>
          <p:spPr bwMode="auto">
            <a:xfrm>
              <a:off x="1154884" y="1890306"/>
              <a:ext cx="237616" cy="192357"/>
            </a:xfrm>
            <a:prstGeom prst="rect">
              <a:avLst/>
            </a:prstGeom>
            <a:noFill/>
            <a:ln w="9525">
              <a:noFill/>
              <a:miter lim="800000"/>
              <a:headEnd/>
              <a:tailEnd/>
            </a:ln>
          </p:spPr>
        </p:pic>
        <p:pic>
          <p:nvPicPr>
            <p:cNvPr id="68" name="图片 1">
              <a:extLst>
                <a:ext uri="{FF2B5EF4-FFF2-40B4-BE49-F238E27FC236}">
                  <a16:creationId xmlns:a16="http://schemas.microsoft.com/office/drawing/2014/main" id="{5109C9C8-6ECD-49B7-99A4-9445FF6EC10A}"/>
                </a:ext>
              </a:extLst>
            </p:cNvPr>
            <p:cNvPicPr>
              <a:picLocks noChangeAspect="1"/>
            </p:cNvPicPr>
            <p:nvPr/>
          </p:nvPicPr>
          <p:blipFill>
            <a:blip r:embed="rId7" cstate="print"/>
            <a:srcRect/>
            <a:stretch>
              <a:fillRect/>
            </a:stretch>
          </p:blipFill>
          <p:spPr bwMode="auto">
            <a:xfrm>
              <a:off x="2031178" y="1612924"/>
              <a:ext cx="294805" cy="219936"/>
            </a:xfrm>
            <a:prstGeom prst="rect">
              <a:avLst/>
            </a:prstGeom>
            <a:noFill/>
            <a:ln w="9525">
              <a:noFill/>
              <a:miter lim="800000"/>
              <a:headEnd/>
              <a:tailEnd/>
            </a:ln>
          </p:spPr>
        </p:pic>
        <p:pic>
          <p:nvPicPr>
            <p:cNvPr id="69" name="图片 1">
              <a:extLst>
                <a:ext uri="{FF2B5EF4-FFF2-40B4-BE49-F238E27FC236}">
                  <a16:creationId xmlns:a16="http://schemas.microsoft.com/office/drawing/2014/main" id="{191AACD5-5629-4116-8120-932AC763F559}"/>
                </a:ext>
              </a:extLst>
            </p:cNvPr>
            <p:cNvPicPr>
              <a:picLocks noChangeAspect="1"/>
            </p:cNvPicPr>
            <p:nvPr/>
          </p:nvPicPr>
          <p:blipFill>
            <a:blip r:embed="rId7" cstate="print"/>
            <a:srcRect/>
            <a:stretch>
              <a:fillRect/>
            </a:stretch>
          </p:blipFill>
          <p:spPr bwMode="auto">
            <a:xfrm>
              <a:off x="2031178" y="1887845"/>
              <a:ext cx="294805" cy="219936"/>
            </a:xfrm>
            <a:prstGeom prst="rect">
              <a:avLst/>
            </a:prstGeom>
            <a:noFill/>
            <a:ln w="9525">
              <a:noFill/>
              <a:miter lim="800000"/>
              <a:headEnd/>
              <a:tailEnd/>
            </a:ln>
          </p:spPr>
        </p:pic>
        <p:sp>
          <p:nvSpPr>
            <p:cNvPr id="70" name="TextBox 656">
              <a:extLst>
                <a:ext uri="{FF2B5EF4-FFF2-40B4-BE49-F238E27FC236}">
                  <a16:creationId xmlns:a16="http://schemas.microsoft.com/office/drawing/2014/main" id="{2E959B86-E017-4967-8B3B-A88AF5170177}"/>
                </a:ext>
              </a:extLst>
            </p:cNvPr>
            <p:cNvSpPr txBox="1"/>
            <p:nvPr/>
          </p:nvSpPr>
          <p:spPr>
            <a:xfrm>
              <a:off x="2000303" y="1401145"/>
              <a:ext cx="387735" cy="188929"/>
            </a:xfrm>
            <a:prstGeom prst="rect">
              <a:avLst/>
            </a:prstGeom>
            <a:noFill/>
          </p:spPr>
          <p:txBody>
            <a:bodyPr wrap="square" lIns="35988" tIns="45705" rIns="35988" bIns="45705" rtlCol="0" anchor="ctr" anchorCtr="0">
              <a:noAutofit/>
            </a:bodyPr>
            <a:lstStyle/>
            <a:p>
              <a:r>
                <a:rPr lang="en-US" altLang="zh-CN" sz="800" b="1" dirty="0">
                  <a:solidFill>
                    <a:srgbClr val="C00000"/>
                  </a:solidFill>
                  <a:latin typeface="微软雅黑" pitchFamily="34" charset="-122"/>
                  <a:ea typeface="微软雅黑" pitchFamily="34" charset="-122"/>
                </a:rPr>
                <a:t>Web</a:t>
              </a:r>
            </a:p>
            <a:p>
              <a:r>
                <a:rPr lang="zh-CN" altLang="en-US" sz="800" b="1" dirty="0">
                  <a:solidFill>
                    <a:srgbClr val="C00000"/>
                  </a:solidFill>
                  <a:latin typeface="微软雅黑" pitchFamily="34" charset="-122"/>
                  <a:ea typeface="微软雅黑" pitchFamily="34" charset="-122"/>
                </a:rPr>
                <a:t>防火墙</a:t>
              </a:r>
            </a:p>
          </p:txBody>
        </p:sp>
        <p:cxnSp>
          <p:nvCxnSpPr>
            <p:cNvPr id="71" name="直接连接符 70">
              <a:extLst>
                <a:ext uri="{FF2B5EF4-FFF2-40B4-BE49-F238E27FC236}">
                  <a16:creationId xmlns:a16="http://schemas.microsoft.com/office/drawing/2014/main" id="{2C025A8B-34EA-47BF-B8E4-D850B4B3EBAD}"/>
                </a:ext>
              </a:extLst>
            </p:cNvPr>
            <p:cNvCxnSpPr>
              <a:stCxn id="40" idx="0"/>
              <a:endCxn id="69" idx="3"/>
            </p:cNvCxnSpPr>
            <p:nvPr/>
          </p:nvCxnSpPr>
          <p:spPr bwMode="auto">
            <a:xfrm flipH="1" flipV="1">
              <a:off x="2325983" y="1997814"/>
              <a:ext cx="1618923" cy="1074788"/>
            </a:xfrm>
            <a:prstGeom prst="line">
              <a:avLst/>
            </a:prstGeom>
            <a:noFill/>
            <a:ln w="9525" cap="flat" cmpd="sng" algn="ctr">
              <a:solidFill>
                <a:schemeClr val="bg1">
                  <a:lumMod val="50000"/>
                </a:schemeClr>
              </a:solidFill>
              <a:prstDash val="solid"/>
              <a:round/>
              <a:headEnd type="none" w="med" len="med"/>
              <a:tailEnd type="none" w="med" len="med"/>
            </a:ln>
            <a:effectLst/>
          </p:spPr>
        </p:cxnSp>
        <p:grpSp>
          <p:nvGrpSpPr>
            <p:cNvPr id="72" name="组合 351">
              <a:extLst>
                <a:ext uri="{FF2B5EF4-FFF2-40B4-BE49-F238E27FC236}">
                  <a16:creationId xmlns:a16="http://schemas.microsoft.com/office/drawing/2014/main" id="{03FE1C96-46CD-4D74-8088-A75135CFE010}"/>
                </a:ext>
              </a:extLst>
            </p:cNvPr>
            <p:cNvGrpSpPr/>
            <p:nvPr/>
          </p:nvGrpSpPr>
          <p:grpSpPr>
            <a:xfrm>
              <a:off x="5024294" y="2045141"/>
              <a:ext cx="321615" cy="131395"/>
              <a:chOff x="1371544" y="1130300"/>
              <a:chExt cx="1854256" cy="674836"/>
            </a:xfrm>
            <a:solidFill>
              <a:srgbClr val="990000"/>
            </a:solidFill>
          </p:grpSpPr>
          <p:sp>
            <p:nvSpPr>
              <p:cNvPr id="160" name="Freeform 14">
                <a:extLst>
                  <a:ext uri="{FF2B5EF4-FFF2-40B4-BE49-F238E27FC236}">
                    <a16:creationId xmlns:a16="http://schemas.microsoft.com/office/drawing/2014/main" id="{BB36AB1E-B8E4-460E-89F1-100FC1A0BD83}"/>
                  </a:ext>
                </a:extLst>
              </p:cNvPr>
              <p:cNvSpPr>
                <a:spLocks noEditPoints="1"/>
              </p:cNvSpPr>
              <p:nvPr/>
            </p:nvSpPr>
            <p:spPr bwMode="auto">
              <a:xfrm>
                <a:off x="1371544" y="1130300"/>
                <a:ext cx="1854256" cy="674836"/>
              </a:xfrm>
              <a:custGeom>
                <a:avLst/>
                <a:gdLst/>
                <a:ahLst/>
                <a:cxnLst>
                  <a:cxn ang="0">
                    <a:pos x="15920" y="15"/>
                  </a:cxn>
                  <a:cxn ang="0">
                    <a:pos x="16066" y="82"/>
                  </a:cxn>
                  <a:cxn ang="0">
                    <a:pos x="16180" y="191"/>
                  </a:cxn>
                  <a:cxn ang="0">
                    <a:pos x="16254" y="333"/>
                  </a:cxn>
                  <a:cxn ang="0">
                    <a:pos x="16275" y="1979"/>
                  </a:cxn>
                  <a:cxn ang="0">
                    <a:pos x="16247" y="2142"/>
                  </a:cxn>
                  <a:cxn ang="0">
                    <a:pos x="16166" y="2279"/>
                  </a:cxn>
                  <a:cxn ang="0">
                    <a:pos x="16047" y="2384"/>
                  </a:cxn>
                  <a:cxn ang="0">
                    <a:pos x="15897" y="2443"/>
                  </a:cxn>
                  <a:cxn ang="0">
                    <a:pos x="425" y="2450"/>
                  </a:cxn>
                  <a:cxn ang="0">
                    <a:pos x="269" y="2406"/>
                  </a:cxn>
                  <a:cxn ang="0">
                    <a:pos x="139" y="2313"/>
                  </a:cxn>
                  <a:cxn ang="0">
                    <a:pos x="47" y="2184"/>
                  </a:cxn>
                  <a:cxn ang="0">
                    <a:pos x="2" y="2027"/>
                  </a:cxn>
                  <a:cxn ang="0">
                    <a:pos x="9" y="379"/>
                  </a:cxn>
                  <a:cxn ang="0">
                    <a:pos x="68" y="228"/>
                  </a:cxn>
                  <a:cxn ang="0">
                    <a:pos x="173" y="109"/>
                  </a:cxn>
                  <a:cxn ang="0">
                    <a:pos x="310" y="29"/>
                  </a:cxn>
                  <a:cxn ang="0">
                    <a:pos x="473" y="0"/>
                  </a:cxn>
                  <a:cxn ang="0">
                    <a:pos x="3118" y="686"/>
                  </a:cxn>
                  <a:cxn ang="0">
                    <a:pos x="3301" y="780"/>
                  </a:cxn>
                  <a:cxn ang="0">
                    <a:pos x="3442" y="928"/>
                  </a:cxn>
                  <a:cxn ang="0">
                    <a:pos x="3528" y="1118"/>
                  </a:cxn>
                  <a:cxn ang="0">
                    <a:pos x="3544" y="1333"/>
                  </a:cxn>
                  <a:cxn ang="0">
                    <a:pos x="3487" y="1535"/>
                  </a:cxn>
                  <a:cxn ang="0">
                    <a:pos x="3368" y="1703"/>
                  </a:cxn>
                  <a:cxn ang="0">
                    <a:pos x="3200" y="1822"/>
                  </a:cxn>
                  <a:cxn ang="0">
                    <a:pos x="2999" y="1879"/>
                  </a:cxn>
                  <a:cxn ang="0">
                    <a:pos x="2784" y="1863"/>
                  </a:cxn>
                  <a:cxn ang="0">
                    <a:pos x="2595" y="1778"/>
                  </a:cxn>
                  <a:cxn ang="0">
                    <a:pos x="2446" y="1636"/>
                  </a:cxn>
                  <a:cxn ang="0">
                    <a:pos x="2353" y="1452"/>
                  </a:cxn>
                  <a:cxn ang="0">
                    <a:pos x="2326" y="1239"/>
                  </a:cxn>
                  <a:cxn ang="0">
                    <a:pos x="2373" y="1032"/>
                  </a:cxn>
                  <a:cxn ang="0">
                    <a:pos x="2484" y="859"/>
                  </a:cxn>
                  <a:cxn ang="0">
                    <a:pos x="2646" y="733"/>
                  </a:cxn>
                  <a:cxn ang="0">
                    <a:pos x="2843" y="665"/>
                  </a:cxn>
                  <a:cxn ang="0">
                    <a:pos x="14482" y="476"/>
                  </a:cxn>
                  <a:cxn ang="0">
                    <a:pos x="14578" y="503"/>
                  </a:cxn>
                  <a:cxn ang="0">
                    <a:pos x="14659" y="560"/>
                  </a:cxn>
                  <a:cxn ang="0">
                    <a:pos x="14716" y="640"/>
                  </a:cxn>
                  <a:cxn ang="0">
                    <a:pos x="14743" y="737"/>
                  </a:cxn>
                  <a:cxn ang="0">
                    <a:pos x="14739" y="1758"/>
                  </a:cxn>
                  <a:cxn ang="0">
                    <a:pos x="14702" y="1850"/>
                  </a:cxn>
                  <a:cxn ang="0">
                    <a:pos x="14638" y="1925"/>
                  </a:cxn>
                  <a:cxn ang="0">
                    <a:pos x="14553" y="1974"/>
                  </a:cxn>
                  <a:cxn ang="0">
                    <a:pos x="14452" y="1991"/>
                  </a:cxn>
                  <a:cxn ang="0">
                    <a:pos x="7495" y="1979"/>
                  </a:cxn>
                  <a:cxn ang="0">
                    <a:pos x="7407" y="1933"/>
                  </a:cxn>
                  <a:cxn ang="0">
                    <a:pos x="7339" y="1862"/>
                  </a:cxn>
                  <a:cxn ang="0">
                    <a:pos x="7298" y="1772"/>
                  </a:cxn>
                  <a:cxn ang="0">
                    <a:pos x="7289" y="752"/>
                  </a:cxn>
                  <a:cxn ang="0">
                    <a:pos x="7312" y="653"/>
                  </a:cxn>
                  <a:cxn ang="0">
                    <a:pos x="7365" y="571"/>
                  </a:cxn>
                  <a:cxn ang="0">
                    <a:pos x="7443" y="509"/>
                  </a:cxn>
                  <a:cxn ang="0">
                    <a:pos x="7537" y="477"/>
                  </a:cxn>
                </a:cxnLst>
                <a:rect l="0" t="0" r="r" b="b"/>
                <a:pathLst>
                  <a:path w="16275" h="2453">
                    <a:moveTo>
                      <a:pt x="473" y="0"/>
                    </a:moveTo>
                    <a:lnTo>
                      <a:pt x="15802" y="0"/>
                    </a:lnTo>
                    <a:lnTo>
                      <a:pt x="15826" y="1"/>
                    </a:lnTo>
                    <a:lnTo>
                      <a:pt x="15850" y="2"/>
                    </a:lnTo>
                    <a:lnTo>
                      <a:pt x="15874" y="5"/>
                    </a:lnTo>
                    <a:lnTo>
                      <a:pt x="15897" y="10"/>
                    </a:lnTo>
                    <a:lnTo>
                      <a:pt x="15920" y="15"/>
                    </a:lnTo>
                    <a:lnTo>
                      <a:pt x="15942" y="21"/>
                    </a:lnTo>
                    <a:lnTo>
                      <a:pt x="15964" y="29"/>
                    </a:lnTo>
                    <a:lnTo>
                      <a:pt x="15986" y="38"/>
                    </a:lnTo>
                    <a:lnTo>
                      <a:pt x="16006" y="47"/>
                    </a:lnTo>
                    <a:lnTo>
                      <a:pt x="16027" y="57"/>
                    </a:lnTo>
                    <a:lnTo>
                      <a:pt x="16047" y="69"/>
                    </a:lnTo>
                    <a:lnTo>
                      <a:pt x="16066" y="82"/>
                    </a:lnTo>
                    <a:lnTo>
                      <a:pt x="16085" y="95"/>
                    </a:lnTo>
                    <a:lnTo>
                      <a:pt x="16102" y="109"/>
                    </a:lnTo>
                    <a:lnTo>
                      <a:pt x="16119" y="123"/>
                    </a:lnTo>
                    <a:lnTo>
                      <a:pt x="16136" y="140"/>
                    </a:lnTo>
                    <a:lnTo>
                      <a:pt x="16152" y="156"/>
                    </a:lnTo>
                    <a:lnTo>
                      <a:pt x="16166" y="173"/>
                    </a:lnTo>
                    <a:lnTo>
                      <a:pt x="16180" y="191"/>
                    </a:lnTo>
                    <a:lnTo>
                      <a:pt x="16194" y="210"/>
                    </a:lnTo>
                    <a:lnTo>
                      <a:pt x="16206" y="228"/>
                    </a:lnTo>
                    <a:lnTo>
                      <a:pt x="16218" y="249"/>
                    </a:lnTo>
                    <a:lnTo>
                      <a:pt x="16228" y="269"/>
                    </a:lnTo>
                    <a:lnTo>
                      <a:pt x="16237" y="289"/>
                    </a:lnTo>
                    <a:lnTo>
                      <a:pt x="16247" y="312"/>
                    </a:lnTo>
                    <a:lnTo>
                      <a:pt x="16254" y="333"/>
                    </a:lnTo>
                    <a:lnTo>
                      <a:pt x="16260" y="356"/>
                    </a:lnTo>
                    <a:lnTo>
                      <a:pt x="16265" y="379"/>
                    </a:lnTo>
                    <a:lnTo>
                      <a:pt x="16270" y="401"/>
                    </a:lnTo>
                    <a:lnTo>
                      <a:pt x="16273" y="426"/>
                    </a:lnTo>
                    <a:lnTo>
                      <a:pt x="16274" y="449"/>
                    </a:lnTo>
                    <a:lnTo>
                      <a:pt x="16275" y="474"/>
                    </a:lnTo>
                    <a:lnTo>
                      <a:pt x="16275" y="1979"/>
                    </a:lnTo>
                    <a:lnTo>
                      <a:pt x="16274" y="2003"/>
                    </a:lnTo>
                    <a:lnTo>
                      <a:pt x="16273" y="2027"/>
                    </a:lnTo>
                    <a:lnTo>
                      <a:pt x="16270" y="2051"/>
                    </a:lnTo>
                    <a:lnTo>
                      <a:pt x="16265" y="2073"/>
                    </a:lnTo>
                    <a:lnTo>
                      <a:pt x="16260" y="2097"/>
                    </a:lnTo>
                    <a:lnTo>
                      <a:pt x="16254" y="2119"/>
                    </a:lnTo>
                    <a:lnTo>
                      <a:pt x="16247" y="2142"/>
                    </a:lnTo>
                    <a:lnTo>
                      <a:pt x="16237" y="2163"/>
                    </a:lnTo>
                    <a:lnTo>
                      <a:pt x="16228" y="2184"/>
                    </a:lnTo>
                    <a:lnTo>
                      <a:pt x="16218" y="2204"/>
                    </a:lnTo>
                    <a:lnTo>
                      <a:pt x="16206" y="2224"/>
                    </a:lnTo>
                    <a:lnTo>
                      <a:pt x="16194" y="2244"/>
                    </a:lnTo>
                    <a:lnTo>
                      <a:pt x="16180" y="2262"/>
                    </a:lnTo>
                    <a:lnTo>
                      <a:pt x="16166" y="2279"/>
                    </a:lnTo>
                    <a:lnTo>
                      <a:pt x="16152" y="2297"/>
                    </a:lnTo>
                    <a:lnTo>
                      <a:pt x="16136" y="2313"/>
                    </a:lnTo>
                    <a:lnTo>
                      <a:pt x="16119" y="2329"/>
                    </a:lnTo>
                    <a:lnTo>
                      <a:pt x="16102" y="2344"/>
                    </a:lnTo>
                    <a:lnTo>
                      <a:pt x="16085" y="2358"/>
                    </a:lnTo>
                    <a:lnTo>
                      <a:pt x="16066" y="2371"/>
                    </a:lnTo>
                    <a:lnTo>
                      <a:pt x="16047" y="2384"/>
                    </a:lnTo>
                    <a:lnTo>
                      <a:pt x="16027" y="2395"/>
                    </a:lnTo>
                    <a:lnTo>
                      <a:pt x="16006" y="2406"/>
                    </a:lnTo>
                    <a:lnTo>
                      <a:pt x="15986" y="2415"/>
                    </a:lnTo>
                    <a:lnTo>
                      <a:pt x="15964" y="2424"/>
                    </a:lnTo>
                    <a:lnTo>
                      <a:pt x="15942" y="2431"/>
                    </a:lnTo>
                    <a:lnTo>
                      <a:pt x="15920" y="2437"/>
                    </a:lnTo>
                    <a:lnTo>
                      <a:pt x="15897" y="2443"/>
                    </a:lnTo>
                    <a:lnTo>
                      <a:pt x="15874" y="2447"/>
                    </a:lnTo>
                    <a:lnTo>
                      <a:pt x="15850" y="2450"/>
                    </a:lnTo>
                    <a:lnTo>
                      <a:pt x="15826" y="2451"/>
                    </a:lnTo>
                    <a:lnTo>
                      <a:pt x="15802" y="2453"/>
                    </a:lnTo>
                    <a:lnTo>
                      <a:pt x="473" y="2453"/>
                    </a:lnTo>
                    <a:lnTo>
                      <a:pt x="449" y="2451"/>
                    </a:lnTo>
                    <a:lnTo>
                      <a:pt x="425" y="2450"/>
                    </a:lnTo>
                    <a:lnTo>
                      <a:pt x="401" y="2447"/>
                    </a:lnTo>
                    <a:lnTo>
                      <a:pt x="378" y="2443"/>
                    </a:lnTo>
                    <a:lnTo>
                      <a:pt x="355" y="2437"/>
                    </a:lnTo>
                    <a:lnTo>
                      <a:pt x="333" y="2431"/>
                    </a:lnTo>
                    <a:lnTo>
                      <a:pt x="310" y="2424"/>
                    </a:lnTo>
                    <a:lnTo>
                      <a:pt x="289" y="2415"/>
                    </a:lnTo>
                    <a:lnTo>
                      <a:pt x="269" y="2406"/>
                    </a:lnTo>
                    <a:lnTo>
                      <a:pt x="248" y="2395"/>
                    </a:lnTo>
                    <a:lnTo>
                      <a:pt x="228" y="2384"/>
                    </a:lnTo>
                    <a:lnTo>
                      <a:pt x="209" y="2371"/>
                    </a:lnTo>
                    <a:lnTo>
                      <a:pt x="190" y="2358"/>
                    </a:lnTo>
                    <a:lnTo>
                      <a:pt x="173" y="2344"/>
                    </a:lnTo>
                    <a:lnTo>
                      <a:pt x="156" y="2329"/>
                    </a:lnTo>
                    <a:lnTo>
                      <a:pt x="139" y="2313"/>
                    </a:lnTo>
                    <a:lnTo>
                      <a:pt x="123" y="2297"/>
                    </a:lnTo>
                    <a:lnTo>
                      <a:pt x="108" y="2279"/>
                    </a:lnTo>
                    <a:lnTo>
                      <a:pt x="95" y="2262"/>
                    </a:lnTo>
                    <a:lnTo>
                      <a:pt x="81" y="2244"/>
                    </a:lnTo>
                    <a:lnTo>
                      <a:pt x="68" y="2224"/>
                    </a:lnTo>
                    <a:lnTo>
                      <a:pt x="57" y="2204"/>
                    </a:lnTo>
                    <a:lnTo>
                      <a:pt x="47" y="2184"/>
                    </a:lnTo>
                    <a:lnTo>
                      <a:pt x="38" y="2163"/>
                    </a:lnTo>
                    <a:lnTo>
                      <a:pt x="28" y="2142"/>
                    </a:lnTo>
                    <a:lnTo>
                      <a:pt x="21" y="2119"/>
                    </a:lnTo>
                    <a:lnTo>
                      <a:pt x="15" y="2097"/>
                    </a:lnTo>
                    <a:lnTo>
                      <a:pt x="9" y="2073"/>
                    </a:lnTo>
                    <a:lnTo>
                      <a:pt x="5" y="2051"/>
                    </a:lnTo>
                    <a:lnTo>
                      <a:pt x="2" y="2027"/>
                    </a:lnTo>
                    <a:lnTo>
                      <a:pt x="1" y="2003"/>
                    </a:lnTo>
                    <a:lnTo>
                      <a:pt x="0" y="1979"/>
                    </a:lnTo>
                    <a:lnTo>
                      <a:pt x="0" y="474"/>
                    </a:lnTo>
                    <a:lnTo>
                      <a:pt x="1" y="449"/>
                    </a:lnTo>
                    <a:lnTo>
                      <a:pt x="2" y="426"/>
                    </a:lnTo>
                    <a:lnTo>
                      <a:pt x="5" y="401"/>
                    </a:lnTo>
                    <a:lnTo>
                      <a:pt x="9" y="379"/>
                    </a:lnTo>
                    <a:lnTo>
                      <a:pt x="15" y="356"/>
                    </a:lnTo>
                    <a:lnTo>
                      <a:pt x="21" y="333"/>
                    </a:lnTo>
                    <a:lnTo>
                      <a:pt x="28" y="312"/>
                    </a:lnTo>
                    <a:lnTo>
                      <a:pt x="38" y="289"/>
                    </a:lnTo>
                    <a:lnTo>
                      <a:pt x="47" y="269"/>
                    </a:lnTo>
                    <a:lnTo>
                      <a:pt x="57" y="249"/>
                    </a:lnTo>
                    <a:lnTo>
                      <a:pt x="68" y="228"/>
                    </a:lnTo>
                    <a:lnTo>
                      <a:pt x="81" y="210"/>
                    </a:lnTo>
                    <a:lnTo>
                      <a:pt x="95" y="191"/>
                    </a:lnTo>
                    <a:lnTo>
                      <a:pt x="108" y="173"/>
                    </a:lnTo>
                    <a:lnTo>
                      <a:pt x="123" y="156"/>
                    </a:lnTo>
                    <a:lnTo>
                      <a:pt x="139" y="140"/>
                    </a:lnTo>
                    <a:lnTo>
                      <a:pt x="156" y="123"/>
                    </a:lnTo>
                    <a:lnTo>
                      <a:pt x="173" y="109"/>
                    </a:lnTo>
                    <a:lnTo>
                      <a:pt x="190" y="95"/>
                    </a:lnTo>
                    <a:lnTo>
                      <a:pt x="209" y="82"/>
                    </a:lnTo>
                    <a:lnTo>
                      <a:pt x="228" y="69"/>
                    </a:lnTo>
                    <a:lnTo>
                      <a:pt x="248" y="57"/>
                    </a:lnTo>
                    <a:lnTo>
                      <a:pt x="269" y="47"/>
                    </a:lnTo>
                    <a:lnTo>
                      <a:pt x="289" y="38"/>
                    </a:lnTo>
                    <a:lnTo>
                      <a:pt x="310" y="29"/>
                    </a:lnTo>
                    <a:lnTo>
                      <a:pt x="333" y="21"/>
                    </a:lnTo>
                    <a:lnTo>
                      <a:pt x="355" y="15"/>
                    </a:lnTo>
                    <a:lnTo>
                      <a:pt x="378" y="10"/>
                    </a:lnTo>
                    <a:lnTo>
                      <a:pt x="401" y="5"/>
                    </a:lnTo>
                    <a:lnTo>
                      <a:pt x="425" y="2"/>
                    </a:lnTo>
                    <a:lnTo>
                      <a:pt x="449" y="1"/>
                    </a:lnTo>
                    <a:lnTo>
                      <a:pt x="473" y="0"/>
                    </a:lnTo>
                    <a:close/>
                    <a:moveTo>
                      <a:pt x="2937" y="658"/>
                    </a:moveTo>
                    <a:lnTo>
                      <a:pt x="2967" y="659"/>
                    </a:lnTo>
                    <a:lnTo>
                      <a:pt x="2999" y="661"/>
                    </a:lnTo>
                    <a:lnTo>
                      <a:pt x="3029" y="665"/>
                    </a:lnTo>
                    <a:lnTo>
                      <a:pt x="3059" y="670"/>
                    </a:lnTo>
                    <a:lnTo>
                      <a:pt x="3088" y="678"/>
                    </a:lnTo>
                    <a:lnTo>
                      <a:pt x="3118" y="686"/>
                    </a:lnTo>
                    <a:lnTo>
                      <a:pt x="3146" y="696"/>
                    </a:lnTo>
                    <a:lnTo>
                      <a:pt x="3174" y="706"/>
                    </a:lnTo>
                    <a:lnTo>
                      <a:pt x="3200" y="719"/>
                    </a:lnTo>
                    <a:lnTo>
                      <a:pt x="3227" y="733"/>
                    </a:lnTo>
                    <a:lnTo>
                      <a:pt x="3252" y="747"/>
                    </a:lnTo>
                    <a:lnTo>
                      <a:pt x="3277" y="763"/>
                    </a:lnTo>
                    <a:lnTo>
                      <a:pt x="3301" y="780"/>
                    </a:lnTo>
                    <a:lnTo>
                      <a:pt x="3324" y="799"/>
                    </a:lnTo>
                    <a:lnTo>
                      <a:pt x="3347" y="817"/>
                    </a:lnTo>
                    <a:lnTo>
                      <a:pt x="3368" y="838"/>
                    </a:lnTo>
                    <a:lnTo>
                      <a:pt x="3388" y="859"/>
                    </a:lnTo>
                    <a:lnTo>
                      <a:pt x="3408" y="881"/>
                    </a:lnTo>
                    <a:lnTo>
                      <a:pt x="3425" y="905"/>
                    </a:lnTo>
                    <a:lnTo>
                      <a:pt x="3442" y="928"/>
                    </a:lnTo>
                    <a:lnTo>
                      <a:pt x="3458" y="954"/>
                    </a:lnTo>
                    <a:lnTo>
                      <a:pt x="3473" y="979"/>
                    </a:lnTo>
                    <a:lnTo>
                      <a:pt x="3487" y="1006"/>
                    </a:lnTo>
                    <a:lnTo>
                      <a:pt x="3499" y="1032"/>
                    </a:lnTo>
                    <a:lnTo>
                      <a:pt x="3509" y="1061"/>
                    </a:lnTo>
                    <a:lnTo>
                      <a:pt x="3519" y="1089"/>
                    </a:lnTo>
                    <a:lnTo>
                      <a:pt x="3528" y="1118"/>
                    </a:lnTo>
                    <a:lnTo>
                      <a:pt x="3535" y="1147"/>
                    </a:lnTo>
                    <a:lnTo>
                      <a:pt x="3540" y="1178"/>
                    </a:lnTo>
                    <a:lnTo>
                      <a:pt x="3544" y="1208"/>
                    </a:lnTo>
                    <a:lnTo>
                      <a:pt x="3546" y="1239"/>
                    </a:lnTo>
                    <a:lnTo>
                      <a:pt x="3547" y="1271"/>
                    </a:lnTo>
                    <a:lnTo>
                      <a:pt x="3546" y="1302"/>
                    </a:lnTo>
                    <a:lnTo>
                      <a:pt x="3544" y="1333"/>
                    </a:lnTo>
                    <a:lnTo>
                      <a:pt x="3540" y="1363"/>
                    </a:lnTo>
                    <a:lnTo>
                      <a:pt x="3535" y="1394"/>
                    </a:lnTo>
                    <a:lnTo>
                      <a:pt x="3528" y="1423"/>
                    </a:lnTo>
                    <a:lnTo>
                      <a:pt x="3519" y="1452"/>
                    </a:lnTo>
                    <a:lnTo>
                      <a:pt x="3509" y="1480"/>
                    </a:lnTo>
                    <a:lnTo>
                      <a:pt x="3499" y="1508"/>
                    </a:lnTo>
                    <a:lnTo>
                      <a:pt x="3487" y="1535"/>
                    </a:lnTo>
                    <a:lnTo>
                      <a:pt x="3473" y="1562"/>
                    </a:lnTo>
                    <a:lnTo>
                      <a:pt x="3458" y="1587"/>
                    </a:lnTo>
                    <a:lnTo>
                      <a:pt x="3442" y="1612"/>
                    </a:lnTo>
                    <a:lnTo>
                      <a:pt x="3425" y="1636"/>
                    </a:lnTo>
                    <a:lnTo>
                      <a:pt x="3408" y="1659"/>
                    </a:lnTo>
                    <a:lnTo>
                      <a:pt x="3388" y="1681"/>
                    </a:lnTo>
                    <a:lnTo>
                      <a:pt x="3368" y="1703"/>
                    </a:lnTo>
                    <a:lnTo>
                      <a:pt x="3347" y="1723"/>
                    </a:lnTo>
                    <a:lnTo>
                      <a:pt x="3324" y="1742"/>
                    </a:lnTo>
                    <a:lnTo>
                      <a:pt x="3301" y="1761"/>
                    </a:lnTo>
                    <a:lnTo>
                      <a:pt x="3277" y="1778"/>
                    </a:lnTo>
                    <a:lnTo>
                      <a:pt x="3252" y="1793"/>
                    </a:lnTo>
                    <a:lnTo>
                      <a:pt x="3227" y="1809"/>
                    </a:lnTo>
                    <a:lnTo>
                      <a:pt x="3200" y="1822"/>
                    </a:lnTo>
                    <a:lnTo>
                      <a:pt x="3174" y="1834"/>
                    </a:lnTo>
                    <a:lnTo>
                      <a:pt x="3146" y="1845"/>
                    </a:lnTo>
                    <a:lnTo>
                      <a:pt x="3118" y="1854"/>
                    </a:lnTo>
                    <a:lnTo>
                      <a:pt x="3088" y="1863"/>
                    </a:lnTo>
                    <a:lnTo>
                      <a:pt x="3059" y="1870"/>
                    </a:lnTo>
                    <a:lnTo>
                      <a:pt x="3029" y="1875"/>
                    </a:lnTo>
                    <a:lnTo>
                      <a:pt x="2999" y="1879"/>
                    </a:lnTo>
                    <a:lnTo>
                      <a:pt x="2967" y="1882"/>
                    </a:lnTo>
                    <a:lnTo>
                      <a:pt x="2937" y="1882"/>
                    </a:lnTo>
                    <a:lnTo>
                      <a:pt x="2905" y="1882"/>
                    </a:lnTo>
                    <a:lnTo>
                      <a:pt x="2874" y="1879"/>
                    </a:lnTo>
                    <a:lnTo>
                      <a:pt x="2843" y="1875"/>
                    </a:lnTo>
                    <a:lnTo>
                      <a:pt x="2814" y="1870"/>
                    </a:lnTo>
                    <a:lnTo>
                      <a:pt x="2784" y="1863"/>
                    </a:lnTo>
                    <a:lnTo>
                      <a:pt x="2755" y="1854"/>
                    </a:lnTo>
                    <a:lnTo>
                      <a:pt x="2726" y="1845"/>
                    </a:lnTo>
                    <a:lnTo>
                      <a:pt x="2699" y="1834"/>
                    </a:lnTo>
                    <a:lnTo>
                      <a:pt x="2671" y="1822"/>
                    </a:lnTo>
                    <a:lnTo>
                      <a:pt x="2646" y="1809"/>
                    </a:lnTo>
                    <a:lnTo>
                      <a:pt x="2619" y="1793"/>
                    </a:lnTo>
                    <a:lnTo>
                      <a:pt x="2595" y="1778"/>
                    </a:lnTo>
                    <a:lnTo>
                      <a:pt x="2570" y="1761"/>
                    </a:lnTo>
                    <a:lnTo>
                      <a:pt x="2548" y="1742"/>
                    </a:lnTo>
                    <a:lnTo>
                      <a:pt x="2526" y="1723"/>
                    </a:lnTo>
                    <a:lnTo>
                      <a:pt x="2504" y="1703"/>
                    </a:lnTo>
                    <a:lnTo>
                      <a:pt x="2484" y="1681"/>
                    </a:lnTo>
                    <a:lnTo>
                      <a:pt x="2465" y="1659"/>
                    </a:lnTo>
                    <a:lnTo>
                      <a:pt x="2446" y="1636"/>
                    </a:lnTo>
                    <a:lnTo>
                      <a:pt x="2430" y="1612"/>
                    </a:lnTo>
                    <a:lnTo>
                      <a:pt x="2414" y="1587"/>
                    </a:lnTo>
                    <a:lnTo>
                      <a:pt x="2399" y="1562"/>
                    </a:lnTo>
                    <a:lnTo>
                      <a:pt x="2385" y="1535"/>
                    </a:lnTo>
                    <a:lnTo>
                      <a:pt x="2373" y="1508"/>
                    </a:lnTo>
                    <a:lnTo>
                      <a:pt x="2362" y="1480"/>
                    </a:lnTo>
                    <a:lnTo>
                      <a:pt x="2353" y="1452"/>
                    </a:lnTo>
                    <a:lnTo>
                      <a:pt x="2345" y="1423"/>
                    </a:lnTo>
                    <a:lnTo>
                      <a:pt x="2337" y="1394"/>
                    </a:lnTo>
                    <a:lnTo>
                      <a:pt x="2332" y="1363"/>
                    </a:lnTo>
                    <a:lnTo>
                      <a:pt x="2328" y="1333"/>
                    </a:lnTo>
                    <a:lnTo>
                      <a:pt x="2326" y="1302"/>
                    </a:lnTo>
                    <a:lnTo>
                      <a:pt x="2325" y="1271"/>
                    </a:lnTo>
                    <a:lnTo>
                      <a:pt x="2326" y="1239"/>
                    </a:lnTo>
                    <a:lnTo>
                      <a:pt x="2328" y="1208"/>
                    </a:lnTo>
                    <a:lnTo>
                      <a:pt x="2332" y="1178"/>
                    </a:lnTo>
                    <a:lnTo>
                      <a:pt x="2337" y="1147"/>
                    </a:lnTo>
                    <a:lnTo>
                      <a:pt x="2345" y="1118"/>
                    </a:lnTo>
                    <a:lnTo>
                      <a:pt x="2353" y="1089"/>
                    </a:lnTo>
                    <a:lnTo>
                      <a:pt x="2362" y="1061"/>
                    </a:lnTo>
                    <a:lnTo>
                      <a:pt x="2373" y="1032"/>
                    </a:lnTo>
                    <a:lnTo>
                      <a:pt x="2385" y="1006"/>
                    </a:lnTo>
                    <a:lnTo>
                      <a:pt x="2399" y="979"/>
                    </a:lnTo>
                    <a:lnTo>
                      <a:pt x="2414" y="954"/>
                    </a:lnTo>
                    <a:lnTo>
                      <a:pt x="2430" y="928"/>
                    </a:lnTo>
                    <a:lnTo>
                      <a:pt x="2446" y="905"/>
                    </a:lnTo>
                    <a:lnTo>
                      <a:pt x="2465" y="881"/>
                    </a:lnTo>
                    <a:lnTo>
                      <a:pt x="2484" y="859"/>
                    </a:lnTo>
                    <a:lnTo>
                      <a:pt x="2504" y="838"/>
                    </a:lnTo>
                    <a:lnTo>
                      <a:pt x="2526" y="817"/>
                    </a:lnTo>
                    <a:lnTo>
                      <a:pt x="2548" y="799"/>
                    </a:lnTo>
                    <a:lnTo>
                      <a:pt x="2570" y="780"/>
                    </a:lnTo>
                    <a:lnTo>
                      <a:pt x="2595" y="763"/>
                    </a:lnTo>
                    <a:lnTo>
                      <a:pt x="2619" y="747"/>
                    </a:lnTo>
                    <a:lnTo>
                      <a:pt x="2646" y="733"/>
                    </a:lnTo>
                    <a:lnTo>
                      <a:pt x="2671" y="719"/>
                    </a:lnTo>
                    <a:lnTo>
                      <a:pt x="2699" y="706"/>
                    </a:lnTo>
                    <a:lnTo>
                      <a:pt x="2726" y="696"/>
                    </a:lnTo>
                    <a:lnTo>
                      <a:pt x="2755" y="686"/>
                    </a:lnTo>
                    <a:lnTo>
                      <a:pt x="2784" y="678"/>
                    </a:lnTo>
                    <a:lnTo>
                      <a:pt x="2814" y="670"/>
                    </a:lnTo>
                    <a:lnTo>
                      <a:pt x="2843" y="665"/>
                    </a:lnTo>
                    <a:lnTo>
                      <a:pt x="2874" y="661"/>
                    </a:lnTo>
                    <a:lnTo>
                      <a:pt x="2905" y="659"/>
                    </a:lnTo>
                    <a:lnTo>
                      <a:pt x="2937" y="658"/>
                    </a:lnTo>
                    <a:close/>
                    <a:moveTo>
                      <a:pt x="7582" y="474"/>
                    </a:moveTo>
                    <a:lnTo>
                      <a:pt x="14452" y="474"/>
                    </a:lnTo>
                    <a:lnTo>
                      <a:pt x="14467" y="474"/>
                    </a:lnTo>
                    <a:lnTo>
                      <a:pt x="14482" y="476"/>
                    </a:lnTo>
                    <a:lnTo>
                      <a:pt x="14497" y="477"/>
                    </a:lnTo>
                    <a:lnTo>
                      <a:pt x="14511" y="480"/>
                    </a:lnTo>
                    <a:lnTo>
                      <a:pt x="14525" y="483"/>
                    </a:lnTo>
                    <a:lnTo>
                      <a:pt x="14539" y="487"/>
                    </a:lnTo>
                    <a:lnTo>
                      <a:pt x="14553" y="492"/>
                    </a:lnTo>
                    <a:lnTo>
                      <a:pt x="14566" y="497"/>
                    </a:lnTo>
                    <a:lnTo>
                      <a:pt x="14578" y="503"/>
                    </a:lnTo>
                    <a:lnTo>
                      <a:pt x="14592" y="509"/>
                    </a:lnTo>
                    <a:lnTo>
                      <a:pt x="14604" y="517"/>
                    </a:lnTo>
                    <a:lnTo>
                      <a:pt x="14616" y="524"/>
                    </a:lnTo>
                    <a:lnTo>
                      <a:pt x="14627" y="532"/>
                    </a:lnTo>
                    <a:lnTo>
                      <a:pt x="14638" y="541"/>
                    </a:lnTo>
                    <a:lnTo>
                      <a:pt x="14649" y="550"/>
                    </a:lnTo>
                    <a:lnTo>
                      <a:pt x="14659" y="560"/>
                    </a:lnTo>
                    <a:lnTo>
                      <a:pt x="14669" y="571"/>
                    </a:lnTo>
                    <a:lnTo>
                      <a:pt x="14678" y="581"/>
                    </a:lnTo>
                    <a:lnTo>
                      <a:pt x="14686" y="592"/>
                    </a:lnTo>
                    <a:lnTo>
                      <a:pt x="14694" y="603"/>
                    </a:lnTo>
                    <a:lnTo>
                      <a:pt x="14702" y="615"/>
                    </a:lnTo>
                    <a:lnTo>
                      <a:pt x="14710" y="628"/>
                    </a:lnTo>
                    <a:lnTo>
                      <a:pt x="14716" y="640"/>
                    </a:lnTo>
                    <a:lnTo>
                      <a:pt x="14722" y="653"/>
                    </a:lnTo>
                    <a:lnTo>
                      <a:pt x="14727" y="666"/>
                    </a:lnTo>
                    <a:lnTo>
                      <a:pt x="14732" y="680"/>
                    </a:lnTo>
                    <a:lnTo>
                      <a:pt x="14736" y="694"/>
                    </a:lnTo>
                    <a:lnTo>
                      <a:pt x="14739" y="708"/>
                    </a:lnTo>
                    <a:lnTo>
                      <a:pt x="14741" y="722"/>
                    </a:lnTo>
                    <a:lnTo>
                      <a:pt x="14743" y="737"/>
                    </a:lnTo>
                    <a:lnTo>
                      <a:pt x="14744" y="752"/>
                    </a:lnTo>
                    <a:lnTo>
                      <a:pt x="14745" y="767"/>
                    </a:lnTo>
                    <a:lnTo>
                      <a:pt x="14745" y="1699"/>
                    </a:lnTo>
                    <a:lnTo>
                      <a:pt x="14744" y="1714"/>
                    </a:lnTo>
                    <a:lnTo>
                      <a:pt x="14743" y="1728"/>
                    </a:lnTo>
                    <a:lnTo>
                      <a:pt x="14741" y="1742"/>
                    </a:lnTo>
                    <a:lnTo>
                      <a:pt x="14739" y="1758"/>
                    </a:lnTo>
                    <a:lnTo>
                      <a:pt x="14736" y="1771"/>
                    </a:lnTo>
                    <a:lnTo>
                      <a:pt x="14732" y="1785"/>
                    </a:lnTo>
                    <a:lnTo>
                      <a:pt x="14727" y="1798"/>
                    </a:lnTo>
                    <a:lnTo>
                      <a:pt x="14722" y="1812"/>
                    </a:lnTo>
                    <a:lnTo>
                      <a:pt x="14716" y="1825"/>
                    </a:lnTo>
                    <a:lnTo>
                      <a:pt x="14710" y="1838"/>
                    </a:lnTo>
                    <a:lnTo>
                      <a:pt x="14702" y="1850"/>
                    </a:lnTo>
                    <a:lnTo>
                      <a:pt x="14694" y="1862"/>
                    </a:lnTo>
                    <a:lnTo>
                      <a:pt x="14686" y="1874"/>
                    </a:lnTo>
                    <a:lnTo>
                      <a:pt x="14678" y="1885"/>
                    </a:lnTo>
                    <a:lnTo>
                      <a:pt x="14669" y="1895"/>
                    </a:lnTo>
                    <a:lnTo>
                      <a:pt x="14659" y="1905"/>
                    </a:lnTo>
                    <a:lnTo>
                      <a:pt x="14649" y="1916"/>
                    </a:lnTo>
                    <a:lnTo>
                      <a:pt x="14638" y="1925"/>
                    </a:lnTo>
                    <a:lnTo>
                      <a:pt x="14627" y="1933"/>
                    </a:lnTo>
                    <a:lnTo>
                      <a:pt x="14616" y="1941"/>
                    </a:lnTo>
                    <a:lnTo>
                      <a:pt x="14604" y="1949"/>
                    </a:lnTo>
                    <a:lnTo>
                      <a:pt x="14592" y="1956"/>
                    </a:lnTo>
                    <a:lnTo>
                      <a:pt x="14578" y="1962"/>
                    </a:lnTo>
                    <a:lnTo>
                      <a:pt x="14566" y="1969"/>
                    </a:lnTo>
                    <a:lnTo>
                      <a:pt x="14553" y="1974"/>
                    </a:lnTo>
                    <a:lnTo>
                      <a:pt x="14539" y="1979"/>
                    </a:lnTo>
                    <a:lnTo>
                      <a:pt x="14525" y="1982"/>
                    </a:lnTo>
                    <a:lnTo>
                      <a:pt x="14511" y="1986"/>
                    </a:lnTo>
                    <a:lnTo>
                      <a:pt x="14497" y="1988"/>
                    </a:lnTo>
                    <a:lnTo>
                      <a:pt x="14482" y="1990"/>
                    </a:lnTo>
                    <a:lnTo>
                      <a:pt x="14467" y="1991"/>
                    </a:lnTo>
                    <a:lnTo>
                      <a:pt x="14452" y="1991"/>
                    </a:lnTo>
                    <a:lnTo>
                      <a:pt x="7582" y="1991"/>
                    </a:lnTo>
                    <a:lnTo>
                      <a:pt x="7567" y="1991"/>
                    </a:lnTo>
                    <a:lnTo>
                      <a:pt x="7552" y="1990"/>
                    </a:lnTo>
                    <a:lnTo>
                      <a:pt x="7537" y="1988"/>
                    </a:lnTo>
                    <a:lnTo>
                      <a:pt x="7523" y="1986"/>
                    </a:lnTo>
                    <a:lnTo>
                      <a:pt x="7509" y="1982"/>
                    </a:lnTo>
                    <a:lnTo>
                      <a:pt x="7495" y="1979"/>
                    </a:lnTo>
                    <a:lnTo>
                      <a:pt x="7481" y="1974"/>
                    </a:lnTo>
                    <a:lnTo>
                      <a:pt x="7468" y="1969"/>
                    </a:lnTo>
                    <a:lnTo>
                      <a:pt x="7455" y="1962"/>
                    </a:lnTo>
                    <a:lnTo>
                      <a:pt x="7443" y="1956"/>
                    </a:lnTo>
                    <a:lnTo>
                      <a:pt x="7431" y="1949"/>
                    </a:lnTo>
                    <a:lnTo>
                      <a:pt x="7418" y="1941"/>
                    </a:lnTo>
                    <a:lnTo>
                      <a:pt x="7407" y="1933"/>
                    </a:lnTo>
                    <a:lnTo>
                      <a:pt x="7396" y="1925"/>
                    </a:lnTo>
                    <a:lnTo>
                      <a:pt x="7385" y="1916"/>
                    </a:lnTo>
                    <a:lnTo>
                      <a:pt x="7375" y="1905"/>
                    </a:lnTo>
                    <a:lnTo>
                      <a:pt x="7365" y="1895"/>
                    </a:lnTo>
                    <a:lnTo>
                      <a:pt x="7356" y="1885"/>
                    </a:lnTo>
                    <a:lnTo>
                      <a:pt x="7347" y="1874"/>
                    </a:lnTo>
                    <a:lnTo>
                      <a:pt x="7339" y="1862"/>
                    </a:lnTo>
                    <a:lnTo>
                      <a:pt x="7332" y="1850"/>
                    </a:lnTo>
                    <a:lnTo>
                      <a:pt x="7325" y="1838"/>
                    </a:lnTo>
                    <a:lnTo>
                      <a:pt x="7318" y="1825"/>
                    </a:lnTo>
                    <a:lnTo>
                      <a:pt x="7312" y="1812"/>
                    </a:lnTo>
                    <a:lnTo>
                      <a:pt x="7306" y="1798"/>
                    </a:lnTo>
                    <a:lnTo>
                      <a:pt x="7302" y="1785"/>
                    </a:lnTo>
                    <a:lnTo>
                      <a:pt x="7298" y="1772"/>
                    </a:lnTo>
                    <a:lnTo>
                      <a:pt x="7295" y="1758"/>
                    </a:lnTo>
                    <a:lnTo>
                      <a:pt x="7292" y="1742"/>
                    </a:lnTo>
                    <a:lnTo>
                      <a:pt x="7290" y="1728"/>
                    </a:lnTo>
                    <a:lnTo>
                      <a:pt x="7289" y="1714"/>
                    </a:lnTo>
                    <a:lnTo>
                      <a:pt x="7289" y="1699"/>
                    </a:lnTo>
                    <a:lnTo>
                      <a:pt x="7289" y="767"/>
                    </a:lnTo>
                    <a:lnTo>
                      <a:pt x="7289" y="752"/>
                    </a:lnTo>
                    <a:lnTo>
                      <a:pt x="7290" y="737"/>
                    </a:lnTo>
                    <a:lnTo>
                      <a:pt x="7292" y="722"/>
                    </a:lnTo>
                    <a:lnTo>
                      <a:pt x="7295" y="708"/>
                    </a:lnTo>
                    <a:lnTo>
                      <a:pt x="7298" y="694"/>
                    </a:lnTo>
                    <a:lnTo>
                      <a:pt x="7302" y="680"/>
                    </a:lnTo>
                    <a:lnTo>
                      <a:pt x="7306" y="666"/>
                    </a:lnTo>
                    <a:lnTo>
                      <a:pt x="7312" y="653"/>
                    </a:lnTo>
                    <a:lnTo>
                      <a:pt x="7318" y="640"/>
                    </a:lnTo>
                    <a:lnTo>
                      <a:pt x="7325" y="628"/>
                    </a:lnTo>
                    <a:lnTo>
                      <a:pt x="7332" y="615"/>
                    </a:lnTo>
                    <a:lnTo>
                      <a:pt x="7339" y="603"/>
                    </a:lnTo>
                    <a:lnTo>
                      <a:pt x="7347" y="592"/>
                    </a:lnTo>
                    <a:lnTo>
                      <a:pt x="7356" y="581"/>
                    </a:lnTo>
                    <a:lnTo>
                      <a:pt x="7365" y="571"/>
                    </a:lnTo>
                    <a:lnTo>
                      <a:pt x="7375" y="560"/>
                    </a:lnTo>
                    <a:lnTo>
                      <a:pt x="7385" y="550"/>
                    </a:lnTo>
                    <a:lnTo>
                      <a:pt x="7396" y="541"/>
                    </a:lnTo>
                    <a:lnTo>
                      <a:pt x="7407" y="532"/>
                    </a:lnTo>
                    <a:lnTo>
                      <a:pt x="7418" y="524"/>
                    </a:lnTo>
                    <a:lnTo>
                      <a:pt x="7431" y="517"/>
                    </a:lnTo>
                    <a:lnTo>
                      <a:pt x="7443" y="509"/>
                    </a:lnTo>
                    <a:lnTo>
                      <a:pt x="7455" y="503"/>
                    </a:lnTo>
                    <a:lnTo>
                      <a:pt x="7468" y="497"/>
                    </a:lnTo>
                    <a:lnTo>
                      <a:pt x="7481" y="492"/>
                    </a:lnTo>
                    <a:lnTo>
                      <a:pt x="7495" y="487"/>
                    </a:lnTo>
                    <a:lnTo>
                      <a:pt x="7509" y="483"/>
                    </a:lnTo>
                    <a:lnTo>
                      <a:pt x="7523" y="480"/>
                    </a:lnTo>
                    <a:lnTo>
                      <a:pt x="7537" y="477"/>
                    </a:lnTo>
                    <a:lnTo>
                      <a:pt x="7552" y="476"/>
                    </a:lnTo>
                    <a:lnTo>
                      <a:pt x="7567" y="474"/>
                    </a:lnTo>
                    <a:lnTo>
                      <a:pt x="7582" y="474"/>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zh-CN" altLang="en-US" sz="800">
                  <a:solidFill>
                    <a:srgbClr val="000000"/>
                  </a:solidFill>
                </a:endParaRPr>
              </a:p>
            </p:txBody>
          </p:sp>
          <p:sp>
            <p:nvSpPr>
              <p:cNvPr id="161" name="Freeform 27">
                <a:extLst>
                  <a:ext uri="{FF2B5EF4-FFF2-40B4-BE49-F238E27FC236}">
                    <a16:creationId xmlns:a16="http://schemas.microsoft.com/office/drawing/2014/main" id="{B109B5FC-7E6D-4280-983A-EBD75D2A1207}"/>
                  </a:ext>
                </a:extLst>
              </p:cNvPr>
              <p:cNvSpPr>
                <a:spLocks noEditPoints="1"/>
              </p:cNvSpPr>
              <p:nvPr/>
            </p:nvSpPr>
            <p:spPr bwMode="auto">
              <a:xfrm>
                <a:off x="2278064" y="1422400"/>
                <a:ext cx="212928" cy="212928"/>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grpFill/>
              <a:ln w="9525">
                <a:solidFill>
                  <a:schemeClr val="bg1">
                    <a:lumMod val="65000"/>
                  </a:schemeClr>
                </a:solidFill>
                <a:round/>
                <a:headEnd/>
                <a:tailEnd/>
              </a:ln>
            </p:spPr>
            <p:txBody>
              <a:bodyPr vert="horz" wrap="square" lIns="121920" tIns="60960" rIns="121920" bIns="60960" numCol="1" anchor="t" anchorCtr="0" compatLnSpc="1">
                <a:prstTxWarp prst="textNoShape">
                  <a:avLst/>
                </a:prstTxWarp>
              </a:bodyPr>
              <a:lstStyle/>
              <a:p>
                <a:endParaRPr lang="zh-CN" altLang="en-US" sz="800">
                  <a:solidFill>
                    <a:srgbClr val="000000"/>
                  </a:solidFill>
                </a:endParaRPr>
              </a:p>
            </p:txBody>
          </p:sp>
          <p:sp>
            <p:nvSpPr>
              <p:cNvPr id="162" name="Freeform 27">
                <a:extLst>
                  <a:ext uri="{FF2B5EF4-FFF2-40B4-BE49-F238E27FC236}">
                    <a16:creationId xmlns:a16="http://schemas.microsoft.com/office/drawing/2014/main" id="{CCA6BC49-AD26-4281-BD41-70945D7DF60F}"/>
                  </a:ext>
                </a:extLst>
              </p:cNvPr>
              <p:cNvSpPr>
                <a:spLocks noEditPoints="1"/>
              </p:cNvSpPr>
              <p:nvPr/>
            </p:nvSpPr>
            <p:spPr bwMode="auto">
              <a:xfrm>
                <a:off x="2481264" y="1271792"/>
                <a:ext cx="287336" cy="287336"/>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grpFill/>
              <a:ln w="9525">
                <a:solidFill>
                  <a:schemeClr val="bg1">
                    <a:lumMod val="65000"/>
                  </a:schemeClr>
                </a:solidFill>
                <a:round/>
                <a:headEnd/>
                <a:tailEnd/>
              </a:ln>
            </p:spPr>
            <p:txBody>
              <a:bodyPr vert="horz" wrap="square" lIns="121920" tIns="60960" rIns="121920" bIns="60960" numCol="1" anchor="t" anchorCtr="0" compatLnSpc="1">
                <a:prstTxWarp prst="textNoShape">
                  <a:avLst/>
                </a:prstTxWarp>
              </a:bodyPr>
              <a:lstStyle/>
              <a:p>
                <a:endParaRPr lang="zh-CN" altLang="en-US" sz="800">
                  <a:solidFill>
                    <a:srgbClr val="000000"/>
                  </a:solidFill>
                </a:endParaRPr>
              </a:p>
            </p:txBody>
          </p:sp>
          <p:sp>
            <p:nvSpPr>
              <p:cNvPr id="163" name="Freeform 27">
                <a:extLst>
                  <a:ext uri="{FF2B5EF4-FFF2-40B4-BE49-F238E27FC236}">
                    <a16:creationId xmlns:a16="http://schemas.microsoft.com/office/drawing/2014/main" id="{B7EA6B66-E05D-4A97-A0F2-B37D0A108B47}"/>
                  </a:ext>
                </a:extLst>
              </p:cNvPr>
              <p:cNvSpPr>
                <a:spLocks noEditPoints="1"/>
              </p:cNvSpPr>
              <p:nvPr/>
            </p:nvSpPr>
            <p:spPr bwMode="auto">
              <a:xfrm>
                <a:off x="2764800" y="1422400"/>
                <a:ext cx="212928" cy="212928"/>
              </a:xfrm>
              <a:custGeom>
                <a:avLst/>
                <a:gdLst/>
                <a:ahLst/>
                <a:cxnLst>
                  <a:cxn ang="0">
                    <a:pos x="338" y="346"/>
                  </a:cxn>
                  <a:cxn ang="0">
                    <a:pos x="314" y="416"/>
                  </a:cxn>
                  <a:cxn ang="0">
                    <a:pos x="348" y="484"/>
                  </a:cxn>
                  <a:cxn ang="0">
                    <a:pos x="436" y="504"/>
                  </a:cxn>
                  <a:cxn ang="0">
                    <a:pos x="496" y="458"/>
                  </a:cxn>
                  <a:cxn ang="0">
                    <a:pos x="508" y="410"/>
                  </a:cxn>
                  <a:cxn ang="0">
                    <a:pos x="498" y="366"/>
                  </a:cxn>
                  <a:cxn ang="0">
                    <a:pos x="424" y="314"/>
                  </a:cxn>
                  <a:cxn ang="0">
                    <a:pos x="792" y="250"/>
                  </a:cxn>
                  <a:cxn ang="0">
                    <a:pos x="766" y="224"/>
                  </a:cxn>
                  <a:cxn ang="0">
                    <a:pos x="666" y="240"/>
                  </a:cxn>
                  <a:cxn ang="0">
                    <a:pos x="680" y="128"/>
                  </a:cxn>
                  <a:cxn ang="0">
                    <a:pos x="678" y="98"/>
                  </a:cxn>
                  <a:cxn ang="0">
                    <a:pos x="560" y="24"/>
                  </a:cxn>
                  <a:cxn ang="0">
                    <a:pos x="522" y="38"/>
                  </a:cxn>
                  <a:cxn ang="0">
                    <a:pos x="432" y="104"/>
                  </a:cxn>
                  <a:cxn ang="0">
                    <a:pos x="394" y="10"/>
                  </a:cxn>
                  <a:cxn ang="0">
                    <a:pos x="250" y="30"/>
                  </a:cxn>
                  <a:cxn ang="0">
                    <a:pos x="226" y="62"/>
                  </a:cxn>
                  <a:cxn ang="0">
                    <a:pos x="240" y="152"/>
                  </a:cxn>
                  <a:cxn ang="0">
                    <a:pos x="130" y="142"/>
                  </a:cxn>
                  <a:cxn ang="0">
                    <a:pos x="90" y="152"/>
                  </a:cxn>
                  <a:cxn ang="0">
                    <a:pos x="24" y="272"/>
                  </a:cxn>
                  <a:cxn ang="0">
                    <a:pos x="38" y="300"/>
                  </a:cxn>
                  <a:cxn ang="0">
                    <a:pos x="100" y="392"/>
                  </a:cxn>
                  <a:cxn ang="0">
                    <a:pos x="6" y="432"/>
                  </a:cxn>
                  <a:cxn ang="0">
                    <a:pos x="32" y="572"/>
                  </a:cxn>
                  <a:cxn ang="0">
                    <a:pos x="58" y="596"/>
                  </a:cxn>
                  <a:cxn ang="0">
                    <a:pos x="148" y="582"/>
                  </a:cxn>
                  <a:cxn ang="0">
                    <a:pos x="144" y="692"/>
                  </a:cxn>
                  <a:cxn ang="0">
                    <a:pos x="144" y="724"/>
                  </a:cxn>
                  <a:cxn ang="0">
                    <a:pos x="262" y="796"/>
                  </a:cxn>
                  <a:cxn ang="0">
                    <a:pos x="302" y="782"/>
                  </a:cxn>
                  <a:cxn ang="0">
                    <a:pos x="394" y="724"/>
                  </a:cxn>
                  <a:cxn ang="0">
                    <a:pos x="428" y="810"/>
                  </a:cxn>
                  <a:cxn ang="0">
                    <a:pos x="572" y="790"/>
                  </a:cxn>
                  <a:cxn ang="0">
                    <a:pos x="598" y="758"/>
                  </a:cxn>
                  <a:cxn ang="0">
                    <a:pos x="582" y="670"/>
                  </a:cxn>
                  <a:cxn ang="0">
                    <a:pos x="694" y="678"/>
                  </a:cxn>
                  <a:cxn ang="0">
                    <a:pos x="734" y="670"/>
                  </a:cxn>
                  <a:cxn ang="0">
                    <a:pos x="798" y="548"/>
                  </a:cxn>
                  <a:cxn ang="0">
                    <a:pos x="784" y="520"/>
                  </a:cxn>
                  <a:cxn ang="0">
                    <a:pos x="718" y="430"/>
                  </a:cxn>
                  <a:cxn ang="0">
                    <a:pos x="816" y="388"/>
                  </a:cxn>
                  <a:cxn ang="0">
                    <a:pos x="822" y="360"/>
                  </a:cxn>
                  <a:cxn ang="0">
                    <a:pos x="404" y="576"/>
                  </a:cxn>
                  <a:cxn ang="0">
                    <a:pos x="328" y="554"/>
                  </a:cxn>
                  <a:cxn ang="0">
                    <a:pos x="272" y="498"/>
                  </a:cxn>
                  <a:cxn ang="0">
                    <a:pos x="248" y="436"/>
                  </a:cxn>
                  <a:cxn ang="0">
                    <a:pos x="254" y="358"/>
                  </a:cxn>
                  <a:cxn ang="0">
                    <a:pos x="288" y="300"/>
                  </a:cxn>
                  <a:cxn ang="0">
                    <a:pos x="352" y="256"/>
                  </a:cxn>
                  <a:cxn ang="0">
                    <a:pos x="418" y="244"/>
                  </a:cxn>
                  <a:cxn ang="0">
                    <a:pos x="494" y="266"/>
                  </a:cxn>
                  <a:cxn ang="0">
                    <a:pos x="552" y="322"/>
                  </a:cxn>
                  <a:cxn ang="0">
                    <a:pos x="574" y="384"/>
                  </a:cxn>
                  <a:cxn ang="0">
                    <a:pos x="568" y="464"/>
                  </a:cxn>
                  <a:cxn ang="0">
                    <a:pos x="526" y="530"/>
                  </a:cxn>
                  <a:cxn ang="0">
                    <a:pos x="454" y="570"/>
                  </a:cxn>
                </a:cxnLst>
                <a:rect l="0" t="0" r="r" b="b"/>
                <a:pathLst>
                  <a:path w="822" h="822">
                    <a:moveTo>
                      <a:pt x="386" y="316"/>
                    </a:moveTo>
                    <a:lnTo>
                      <a:pt x="386" y="316"/>
                    </a:lnTo>
                    <a:lnTo>
                      <a:pt x="368" y="322"/>
                    </a:lnTo>
                    <a:lnTo>
                      <a:pt x="352" y="332"/>
                    </a:lnTo>
                    <a:lnTo>
                      <a:pt x="338" y="346"/>
                    </a:lnTo>
                    <a:lnTo>
                      <a:pt x="326" y="362"/>
                    </a:lnTo>
                    <a:lnTo>
                      <a:pt x="326" y="362"/>
                    </a:lnTo>
                    <a:lnTo>
                      <a:pt x="320" y="380"/>
                    </a:lnTo>
                    <a:lnTo>
                      <a:pt x="314" y="398"/>
                    </a:lnTo>
                    <a:lnTo>
                      <a:pt x="314" y="416"/>
                    </a:lnTo>
                    <a:lnTo>
                      <a:pt x="318" y="436"/>
                    </a:lnTo>
                    <a:lnTo>
                      <a:pt x="318" y="436"/>
                    </a:lnTo>
                    <a:lnTo>
                      <a:pt x="324" y="454"/>
                    </a:lnTo>
                    <a:lnTo>
                      <a:pt x="334" y="470"/>
                    </a:lnTo>
                    <a:lnTo>
                      <a:pt x="348" y="484"/>
                    </a:lnTo>
                    <a:lnTo>
                      <a:pt x="362" y="494"/>
                    </a:lnTo>
                    <a:lnTo>
                      <a:pt x="380" y="502"/>
                    </a:lnTo>
                    <a:lnTo>
                      <a:pt x="398" y="506"/>
                    </a:lnTo>
                    <a:lnTo>
                      <a:pt x="418" y="508"/>
                    </a:lnTo>
                    <a:lnTo>
                      <a:pt x="436" y="504"/>
                    </a:lnTo>
                    <a:lnTo>
                      <a:pt x="436" y="504"/>
                    </a:lnTo>
                    <a:lnTo>
                      <a:pt x="454" y="498"/>
                    </a:lnTo>
                    <a:lnTo>
                      <a:pt x="470" y="488"/>
                    </a:lnTo>
                    <a:lnTo>
                      <a:pt x="484" y="474"/>
                    </a:lnTo>
                    <a:lnTo>
                      <a:pt x="496" y="458"/>
                    </a:lnTo>
                    <a:lnTo>
                      <a:pt x="496" y="458"/>
                    </a:lnTo>
                    <a:lnTo>
                      <a:pt x="502" y="448"/>
                    </a:lnTo>
                    <a:lnTo>
                      <a:pt x="506" y="436"/>
                    </a:lnTo>
                    <a:lnTo>
                      <a:pt x="508" y="422"/>
                    </a:lnTo>
                    <a:lnTo>
                      <a:pt x="508" y="410"/>
                    </a:lnTo>
                    <a:lnTo>
                      <a:pt x="508" y="410"/>
                    </a:lnTo>
                    <a:lnTo>
                      <a:pt x="508" y="398"/>
                    </a:lnTo>
                    <a:lnTo>
                      <a:pt x="506" y="386"/>
                    </a:lnTo>
                    <a:lnTo>
                      <a:pt x="506" y="386"/>
                    </a:lnTo>
                    <a:lnTo>
                      <a:pt x="498" y="366"/>
                    </a:lnTo>
                    <a:lnTo>
                      <a:pt x="488" y="350"/>
                    </a:lnTo>
                    <a:lnTo>
                      <a:pt x="476" y="336"/>
                    </a:lnTo>
                    <a:lnTo>
                      <a:pt x="460" y="326"/>
                    </a:lnTo>
                    <a:lnTo>
                      <a:pt x="444" y="318"/>
                    </a:lnTo>
                    <a:lnTo>
                      <a:pt x="424" y="314"/>
                    </a:lnTo>
                    <a:lnTo>
                      <a:pt x="406" y="312"/>
                    </a:lnTo>
                    <a:lnTo>
                      <a:pt x="386" y="316"/>
                    </a:lnTo>
                    <a:lnTo>
                      <a:pt x="386" y="316"/>
                    </a:lnTo>
                    <a:close/>
                    <a:moveTo>
                      <a:pt x="822" y="360"/>
                    </a:moveTo>
                    <a:lnTo>
                      <a:pt x="792" y="250"/>
                    </a:lnTo>
                    <a:lnTo>
                      <a:pt x="792" y="250"/>
                    </a:lnTo>
                    <a:lnTo>
                      <a:pt x="790" y="244"/>
                    </a:lnTo>
                    <a:lnTo>
                      <a:pt x="786" y="238"/>
                    </a:lnTo>
                    <a:lnTo>
                      <a:pt x="778" y="230"/>
                    </a:lnTo>
                    <a:lnTo>
                      <a:pt x="766" y="224"/>
                    </a:lnTo>
                    <a:lnTo>
                      <a:pt x="760" y="224"/>
                    </a:lnTo>
                    <a:lnTo>
                      <a:pt x="752" y="224"/>
                    </a:lnTo>
                    <a:lnTo>
                      <a:pt x="752" y="224"/>
                    </a:lnTo>
                    <a:lnTo>
                      <a:pt x="666" y="240"/>
                    </a:lnTo>
                    <a:lnTo>
                      <a:pt x="666" y="240"/>
                    </a:lnTo>
                    <a:lnTo>
                      <a:pt x="654" y="224"/>
                    </a:lnTo>
                    <a:lnTo>
                      <a:pt x="642" y="208"/>
                    </a:lnTo>
                    <a:lnTo>
                      <a:pt x="642" y="208"/>
                    </a:lnTo>
                    <a:lnTo>
                      <a:pt x="680" y="128"/>
                    </a:lnTo>
                    <a:lnTo>
                      <a:pt x="680" y="128"/>
                    </a:lnTo>
                    <a:lnTo>
                      <a:pt x="682" y="122"/>
                    </a:lnTo>
                    <a:lnTo>
                      <a:pt x="682" y="114"/>
                    </a:lnTo>
                    <a:lnTo>
                      <a:pt x="682" y="114"/>
                    </a:lnTo>
                    <a:lnTo>
                      <a:pt x="682" y="106"/>
                    </a:lnTo>
                    <a:lnTo>
                      <a:pt x="678" y="98"/>
                    </a:lnTo>
                    <a:lnTo>
                      <a:pt x="672" y="90"/>
                    </a:lnTo>
                    <a:lnTo>
                      <a:pt x="666" y="84"/>
                    </a:lnTo>
                    <a:lnTo>
                      <a:pt x="566" y="28"/>
                    </a:lnTo>
                    <a:lnTo>
                      <a:pt x="566" y="28"/>
                    </a:lnTo>
                    <a:lnTo>
                      <a:pt x="560" y="24"/>
                    </a:lnTo>
                    <a:lnTo>
                      <a:pt x="554" y="24"/>
                    </a:lnTo>
                    <a:lnTo>
                      <a:pt x="542" y="24"/>
                    </a:lnTo>
                    <a:lnTo>
                      <a:pt x="530" y="28"/>
                    </a:lnTo>
                    <a:lnTo>
                      <a:pt x="526" y="32"/>
                    </a:lnTo>
                    <a:lnTo>
                      <a:pt x="522" y="38"/>
                    </a:lnTo>
                    <a:lnTo>
                      <a:pt x="522" y="38"/>
                    </a:lnTo>
                    <a:lnTo>
                      <a:pt x="472" y="108"/>
                    </a:lnTo>
                    <a:lnTo>
                      <a:pt x="472" y="108"/>
                    </a:lnTo>
                    <a:lnTo>
                      <a:pt x="452" y="106"/>
                    </a:lnTo>
                    <a:lnTo>
                      <a:pt x="432" y="104"/>
                    </a:lnTo>
                    <a:lnTo>
                      <a:pt x="432" y="104"/>
                    </a:lnTo>
                    <a:lnTo>
                      <a:pt x="402" y="22"/>
                    </a:lnTo>
                    <a:lnTo>
                      <a:pt x="402" y="22"/>
                    </a:lnTo>
                    <a:lnTo>
                      <a:pt x="398" y="16"/>
                    </a:lnTo>
                    <a:lnTo>
                      <a:pt x="394" y="10"/>
                    </a:lnTo>
                    <a:lnTo>
                      <a:pt x="386" y="4"/>
                    </a:lnTo>
                    <a:lnTo>
                      <a:pt x="374" y="0"/>
                    </a:lnTo>
                    <a:lnTo>
                      <a:pt x="366" y="0"/>
                    </a:lnTo>
                    <a:lnTo>
                      <a:pt x="360" y="0"/>
                    </a:lnTo>
                    <a:lnTo>
                      <a:pt x="250" y="30"/>
                    </a:lnTo>
                    <a:lnTo>
                      <a:pt x="250" y="30"/>
                    </a:lnTo>
                    <a:lnTo>
                      <a:pt x="240" y="34"/>
                    </a:lnTo>
                    <a:lnTo>
                      <a:pt x="232" y="42"/>
                    </a:lnTo>
                    <a:lnTo>
                      <a:pt x="228" y="52"/>
                    </a:lnTo>
                    <a:lnTo>
                      <a:pt x="226" y="62"/>
                    </a:lnTo>
                    <a:lnTo>
                      <a:pt x="226" y="62"/>
                    </a:lnTo>
                    <a:lnTo>
                      <a:pt x="226" y="68"/>
                    </a:lnTo>
                    <a:lnTo>
                      <a:pt x="226" y="68"/>
                    </a:lnTo>
                    <a:lnTo>
                      <a:pt x="240" y="152"/>
                    </a:lnTo>
                    <a:lnTo>
                      <a:pt x="240" y="152"/>
                    </a:lnTo>
                    <a:lnTo>
                      <a:pt x="222" y="164"/>
                    </a:lnTo>
                    <a:lnTo>
                      <a:pt x="206" y="178"/>
                    </a:lnTo>
                    <a:lnTo>
                      <a:pt x="206" y="178"/>
                    </a:lnTo>
                    <a:lnTo>
                      <a:pt x="130" y="142"/>
                    </a:lnTo>
                    <a:lnTo>
                      <a:pt x="130" y="142"/>
                    </a:lnTo>
                    <a:lnTo>
                      <a:pt x="124" y="140"/>
                    </a:lnTo>
                    <a:lnTo>
                      <a:pt x="118" y="140"/>
                    </a:lnTo>
                    <a:lnTo>
                      <a:pt x="104" y="140"/>
                    </a:lnTo>
                    <a:lnTo>
                      <a:pt x="94" y="146"/>
                    </a:lnTo>
                    <a:lnTo>
                      <a:pt x="90" y="152"/>
                    </a:lnTo>
                    <a:lnTo>
                      <a:pt x="86" y="156"/>
                    </a:lnTo>
                    <a:lnTo>
                      <a:pt x="28" y="256"/>
                    </a:lnTo>
                    <a:lnTo>
                      <a:pt x="28" y="256"/>
                    </a:lnTo>
                    <a:lnTo>
                      <a:pt x="26" y="264"/>
                    </a:lnTo>
                    <a:lnTo>
                      <a:pt x="24" y="272"/>
                    </a:lnTo>
                    <a:lnTo>
                      <a:pt x="24" y="272"/>
                    </a:lnTo>
                    <a:lnTo>
                      <a:pt x="26" y="280"/>
                    </a:lnTo>
                    <a:lnTo>
                      <a:pt x="28" y="288"/>
                    </a:lnTo>
                    <a:lnTo>
                      <a:pt x="32" y="294"/>
                    </a:lnTo>
                    <a:lnTo>
                      <a:pt x="38" y="300"/>
                    </a:lnTo>
                    <a:lnTo>
                      <a:pt x="38" y="300"/>
                    </a:lnTo>
                    <a:lnTo>
                      <a:pt x="106" y="346"/>
                    </a:lnTo>
                    <a:lnTo>
                      <a:pt x="106" y="346"/>
                    </a:lnTo>
                    <a:lnTo>
                      <a:pt x="102" y="370"/>
                    </a:lnTo>
                    <a:lnTo>
                      <a:pt x="100" y="392"/>
                    </a:lnTo>
                    <a:lnTo>
                      <a:pt x="100" y="392"/>
                    </a:lnTo>
                    <a:lnTo>
                      <a:pt x="22" y="420"/>
                    </a:lnTo>
                    <a:lnTo>
                      <a:pt x="22" y="420"/>
                    </a:lnTo>
                    <a:lnTo>
                      <a:pt x="14" y="426"/>
                    </a:lnTo>
                    <a:lnTo>
                      <a:pt x="6" y="432"/>
                    </a:lnTo>
                    <a:lnTo>
                      <a:pt x="2" y="442"/>
                    </a:lnTo>
                    <a:lnTo>
                      <a:pt x="0" y="452"/>
                    </a:lnTo>
                    <a:lnTo>
                      <a:pt x="0" y="452"/>
                    </a:lnTo>
                    <a:lnTo>
                      <a:pt x="2" y="462"/>
                    </a:lnTo>
                    <a:lnTo>
                      <a:pt x="32" y="572"/>
                    </a:lnTo>
                    <a:lnTo>
                      <a:pt x="32" y="572"/>
                    </a:lnTo>
                    <a:lnTo>
                      <a:pt x="34" y="578"/>
                    </a:lnTo>
                    <a:lnTo>
                      <a:pt x="36" y="582"/>
                    </a:lnTo>
                    <a:lnTo>
                      <a:pt x="46" y="590"/>
                    </a:lnTo>
                    <a:lnTo>
                      <a:pt x="58" y="596"/>
                    </a:lnTo>
                    <a:lnTo>
                      <a:pt x="64" y="596"/>
                    </a:lnTo>
                    <a:lnTo>
                      <a:pt x="70" y="596"/>
                    </a:lnTo>
                    <a:lnTo>
                      <a:pt x="70" y="596"/>
                    </a:lnTo>
                    <a:lnTo>
                      <a:pt x="148" y="582"/>
                    </a:lnTo>
                    <a:lnTo>
                      <a:pt x="148" y="582"/>
                    </a:lnTo>
                    <a:lnTo>
                      <a:pt x="162" y="602"/>
                    </a:lnTo>
                    <a:lnTo>
                      <a:pt x="178" y="620"/>
                    </a:lnTo>
                    <a:lnTo>
                      <a:pt x="178" y="620"/>
                    </a:lnTo>
                    <a:lnTo>
                      <a:pt x="144" y="692"/>
                    </a:lnTo>
                    <a:lnTo>
                      <a:pt x="144" y="692"/>
                    </a:lnTo>
                    <a:lnTo>
                      <a:pt x="142" y="700"/>
                    </a:lnTo>
                    <a:lnTo>
                      <a:pt x="140" y="706"/>
                    </a:lnTo>
                    <a:lnTo>
                      <a:pt x="140" y="706"/>
                    </a:lnTo>
                    <a:lnTo>
                      <a:pt x="142" y="716"/>
                    </a:lnTo>
                    <a:lnTo>
                      <a:pt x="144" y="724"/>
                    </a:lnTo>
                    <a:lnTo>
                      <a:pt x="150" y="730"/>
                    </a:lnTo>
                    <a:lnTo>
                      <a:pt x="158" y="736"/>
                    </a:lnTo>
                    <a:lnTo>
                      <a:pt x="256" y="792"/>
                    </a:lnTo>
                    <a:lnTo>
                      <a:pt x="256" y="792"/>
                    </a:lnTo>
                    <a:lnTo>
                      <a:pt x="262" y="796"/>
                    </a:lnTo>
                    <a:lnTo>
                      <a:pt x="268" y="798"/>
                    </a:lnTo>
                    <a:lnTo>
                      <a:pt x="280" y="796"/>
                    </a:lnTo>
                    <a:lnTo>
                      <a:pt x="292" y="792"/>
                    </a:lnTo>
                    <a:lnTo>
                      <a:pt x="296" y="788"/>
                    </a:lnTo>
                    <a:lnTo>
                      <a:pt x="302" y="782"/>
                    </a:lnTo>
                    <a:lnTo>
                      <a:pt x="302" y="782"/>
                    </a:lnTo>
                    <a:lnTo>
                      <a:pt x="348" y="718"/>
                    </a:lnTo>
                    <a:lnTo>
                      <a:pt x="348" y="718"/>
                    </a:lnTo>
                    <a:lnTo>
                      <a:pt x="370" y="722"/>
                    </a:lnTo>
                    <a:lnTo>
                      <a:pt x="394" y="724"/>
                    </a:lnTo>
                    <a:lnTo>
                      <a:pt x="394" y="724"/>
                    </a:lnTo>
                    <a:lnTo>
                      <a:pt x="422" y="798"/>
                    </a:lnTo>
                    <a:lnTo>
                      <a:pt x="422" y="798"/>
                    </a:lnTo>
                    <a:lnTo>
                      <a:pt x="424" y="804"/>
                    </a:lnTo>
                    <a:lnTo>
                      <a:pt x="428" y="810"/>
                    </a:lnTo>
                    <a:lnTo>
                      <a:pt x="438" y="818"/>
                    </a:lnTo>
                    <a:lnTo>
                      <a:pt x="450" y="820"/>
                    </a:lnTo>
                    <a:lnTo>
                      <a:pt x="456" y="822"/>
                    </a:lnTo>
                    <a:lnTo>
                      <a:pt x="462" y="820"/>
                    </a:lnTo>
                    <a:lnTo>
                      <a:pt x="572" y="790"/>
                    </a:lnTo>
                    <a:lnTo>
                      <a:pt x="572" y="790"/>
                    </a:lnTo>
                    <a:lnTo>
                      <a:pt x="582" y="786"/>
                    </a:lnTo>
                    <a:lnTo>
                      <a:pt x="590" y="778"/>
                    </a:lnTo>
                    <a:lnTo>
                      <a:pt x="596" y="768"/>
                    </a:lnTo>
                    <a:lnTo>
                      <a:pt x="598" y="758"/>
                    </a:lnTo>
                    <a:lnTo>
                      <a:pt x="598" y="758"/>
                    </a:lnTo>
                    <a:lnTo>
                      <a:pt x="596" y="752"/>
                    </a:lnTo>
                    <a:lnTo>
                      <a:pt x="596" y="752"/>
                    </a:lnTo>
                    <a:lnTo>
                      <a:pt x="582" y="670"/>
                    </a:lnTo>
                    <a:lnTo>
                      <a:pt x="582" y="670"/>
                    </a:lnTo>
                    <a:lnTo>
                      <a:pt x="600" y="658"/>
                    </a:lnTo>
                    <a:lnTo>
                      <a:pt x="618" y="642"/>
                    </a:lnTo>
                    <a:lnTo>
                      <a:pt x="618" y="642"/>
                    </a:lnTo>
                    <a:lnTo>
                      <a:pt x="694" y="678"/>
                    </a:lnTo>
                    <a:lnTo>
                      <a:pt x="694" y="678"/>
                    </a:lnTo>
                    <a:lnTo>
                      <a:pt x="700" y="680"/>
                    </a:lnTo>
                    <a:lnTo>
                      <a:pt x="706" y="682"/>
                    </a:lnTo>
                    <a:lnTo>
                      <a:pt x="718" y="680"/>
                    </a:lnTo>
                    <a:lnTo>
                      <a:pt x="728" y="674"/>
                    </a:lnTo>
                    <a:lnTo>
                      <a:pt x="734" y="670"/>
                    </a:lnTo>
                    <a:lnTo>
                      <a:pt x="738" y="664"/>
                    </a:lnTo>
                    <a:lnTo>
                      <a:pt x="794" y="566"/>
                    </a:lnTo>
                    <a:lnTo>
                      <a:pt x="794" y="566"/>
                    </a:lnTo>
                    <a:lnTo>
                      <a:pt x="798" y="558"/>
                    </a:lnTo>
                    <a:lnTo>
                      <a:pt x="798" y="548"/>
                    </a:lnTo>
                    <a:lnTo>
                      <a:pt x="798" y="548"/>
                    </a:lnTo>
                    <a:lnTo>
                      <a:pt x="798" y="540"/>
                    </a:lnTo>
                    <a:lnTo>
                      <a:pt x="794" y="532"/>
                    </a:lnTo>
                    <a:lnTo>
                      <a:pt x="790" y="526"/>
                    </a:lnTo>
                    <a:lnTo>
                      <a:pt x="784" y="520"/>
                    </a:lnTo>
                    <a:lnTo>
                      <a:pt x="784" y="520"/>
                    </a:lnTo>
                    <a:lnTo>
                      <a:pt x="712" y="470"/>
                    </a:lnTo>
                    <a:lnTo>
                      <a:pt x="712" y="470"/>
                    </a:lnTo>
                    <a:lnTo>
                      <a:pt x="716" y="450"/>
                    </a:lnTo>
                    <a:lnTo>
                      <a:pt x="718" y="430"/>
                    </a:lnTo>
                    <a:lnTo>
                      <a:pt x="718" y="430"/>
                    </a:lnTo>
                    <a:lnTo>
                      <a:pt x="800" y="400"/>
                    </a:lnTo>
                    <a:lnTo>
                      <a:pt x="800" y="400"/>
                    </a:lnTo>
                    <a:lnTo>
                      <a:pt x="810" y="396"/>
                    </a:lnTo>
                    <a:lnTo>
                      <a:pt x="816" y="388"/>
                    </a:lnTo>
                    <a:lnTo>
                      <a:pt x="820" y="378"/>
                    </a:lnTo>
                    <a:lnTo>
                      <a:pt x="822" y="368"/>
                    </a:lnTo>
                    <a:lnTo>
                      <a:pt x="822" y="368"/>
                    </a:lnTo>
                    <a:lnTo>
                      <a:pt x="822" y="360"/>
                    </a:lnTo>
                    <a:lnTo>
                      <a:pt x="822" y="360"/>
                    </a:lnTo>
                    <a:close/>
                    <a:moveTo>
                      <a:pt x="454" y="570"/>
                    </a:moveTo>
                    <a:lnTo>
                      <a:pt x="454" y="570"/>
                    </a:lnTo>
                    <a:lnTo>
                      <a:pt x="438" y="574"/>
                    </a:lnTo>
                    <a:lnTo>
                      <a:pt x="422" y="576"/>
                    </a:lnTo>
                    <a:lnTo>
                      <a:pt x="404" y="576"/>
                    </a:lnTo>
                    <a:lnTo>
                      <a:pt x="388" y="574"/>
                    </a:lnTo>
                    <a:lnTo>
                      <a:pt x="372" y="572"/>
                    </a:lnTo>
                    <a:lnTo>
                      <a:pt x="358" y="566"/>
                    </a:lnTo>
                    <a:lnTo>
                      <a:pt x="342" y="560"/>
                    </a:lnTo>
                    <a:lnTo>
                      <a:pt x="328" y="554"/>
                    </a:lnTo>
                    <a:lnTo>
                      <a:pt x="316" y="544"/>
                    </a:lnTo>
                    <a:lnTo>
                      <a:pt x="302" y="536"/>
                    </a:lnTo>
                    <a:lnTo>
                      <a:pt x="292" y="524"/>
                    </a:lnTo>
                    <a:lnTo>
                      <a:pt x="280" y="512"/>
                    </a:lnTo>
                    <a:lnTo>
                      <a:pt x="272" y="498"/>
                    </a:lnTo>
                    <a:lnTo>
                      <a:pt x="264" y="484"/>
                    </a:lnTo>
                    <a:lnTo>
                      <a:pt x="256" y="470"/>
                    </a:lnTo>
                    <a:lnTo>
                      <a:pt x="252" y="454"/>
                    </a:lnTo>
                    <a:lnTo>
                      <a:pt x="252" y="454"/>
                    </a:lnTo>
                    <a:lnTo>
                      <a:pt x="248" y="436"/>
                    </a:lnTo>
                    <a:lnTo>
                      <a:pt x="246" y="420"/>
                    </a:lnTo>
                    <a:lnTo>
                      <a:pt x="246" y="404"/>
                    </a:lnTo>
                    <a:lnTo>
                      <a:pt x="248" y="388"/>
                    </a:lnTo>
                    <a:lnTo>
                      <a:pt x="250" y="372"/>
                    </a:lnTo>
                    <a:lnTo>
                      <a:pt x="254" y="358"/>
                    </a:lnTo>
                    <a:lnTo>
                      <a:pt x="260" y="342"/>
                    </a:lnTo>
                    <a:lnTo>
                      <a:pt x="268" y="328"/>
                    </a:lnTo>
                    <a:lnTo>
                      <a:pt x="268" y="328"/>
                    </a:lnTo>
                    <a:lnTo>
                      <a:pt x="276" y="314"/>
                    </a:lnTo>
                    <a:lnTo>
                      <a:pt x="288" y="300"/>
                    </a:lnTo>
                    <a:lnTo>
                      <a:pt x="298" y="290"/>
                    </a:lnTo>
                    <a:lnTo>
                      <a:pt x="310" y="278"/>
                    </a:lnTo>
                    <a:lnTo>
                      <a:pt x="324" y="270"/>
                    </a:lnTo>
                    <a:lnTo>
                      <a:pt x="338" y="262"/>
                    </a:lnTo>
                    <a:lnTo>
                      <a:pt x="352" y="256"/>
                    </a:lnTo>
                    <a:lnTo>
                      <a:pt x="368" y="250"/>
                    </a:lnTo>
                    <a:lnTo>
                      <a:pt x="368" y="250"/>
                    </a:lnTo>
                    <a:lnTo>
                      <a:pt x="386" y="246"/>
                    </a:lnTo>
                    <a:lnTo>
                      <a:pt x="402" y="246"/>
                    </a:lnTo>
                    <a:lnTo>
                      <a:pt x="418" y="244"/>
                    </a:lnTo>
                    <a:lnTo>
                      <a:pt x="434" y="246"/>
                    </a:lnTo>
                    <a:lnTo>
                      <a:pt x="450" y="250"/>
                    </a:lnTo>
                    <a:lnTo>
                      <a:pt x="466" y="254"/>
                    </a:lnTo>
                    <a:lnTo>
                      <a:pt x="480" y="260"/>
                    </a:lnTo>
                    <a:lnTo>
                      <a:pt x="494" y="266"/>
                    </a:lnTo>
                    <a:lnTo>
                      <a:pt x="508" y="276"/>
                    </a:lnTo>
                    <a:lnTo>
                      <a:pt x="520" y="286"/>
                    </a:lnTo>
                    <a:lnTo>
                      <a:pt x="532" y="296"/>
                    </a:lnTo>
                    <a:lnTo>
                      <a:pt x="542" y="308"/>
                    </a:lnTo>
                    <a:lnTo>
                      <a:pt x="552" y="322"/>
                    </a:lnTo>
                    <a:lnTo>
                      <a:pt x="560" y="336"/>
                    </a:lnTo>
                    <a:lnTo>
                      <a:pt x="566" y="352"/>
                    </a:lnTo>
                    <a:lnTo>
                      <a:pt x="572" y="368"/>
                    </a:lnTo>
                    <a:lnTo>
                      <a:pt x="572" y="368"/>
                    </a:lnTo>
                    <a:lnTo>
                      <a:pt x="574" y="384"/>
                    </a:lnTo>
                    <a:lnTo>
                      <a:pt x="576" y="400"/>
                    </a:lnTo>
                    <a:lnTo>
                      <a:pt x="576" y="416"/>
                    </a:lnTo>
                    <a:lnTo>
                      <a:pt x="576" y="432"/>
                    </a:lnTo>
                    <a:lnTo>
                      <a:pt x="572" y="448"/>
                    </a:lnTo>
                    <a:lnTo>
                      <a:pt x="568" y="464"/>
                    </a:lnTo>
                    <a:lnTo>
                      <a:pt x="562" y="478"/>
                    </a:lnTo>
                    <a:lnTo>
                      <a:pt x="554" y="492"/>
                    </a:lnTo>
                    <a:lnTo>
                      <a:pt x="546" y="506"/>
                    </a:lnTo>
                    <a:lnTo>
                      <a:pt x="536" y="518"/>
                    </a:lnTo>
                    <a:lnTo>
                      <a:pt x="526" y="530"/>
                    </a:lnTo>
                    <a:lnTo>
                      <a:pt x="512" y="540"/>
                    </a:lnTo>
                    <a:lnTo>
                      <a:pt x="500" y="550"/>
                    </a:lnTo>
                    <a:lnTo>
                      <a:pt x="486" y="558"/>
                    </a:lnTo>
                    <a:lnTo>
                      <a:pt x="470" y="564"/>
                    </a:lnTo>
                    <a:lnTo>
                      <a:pt x="454" y="570"/>
                    </a:lnTo>
                    <a:lnTo>
                      <a:pt x="454" y="570"/>
                    </a:lnTo>
                    <a:close/>
                  </a:path>
                </a:pathLst>
              </a:custGeom>
              <a:grpFill/>
              <a:ln w="9525">
                <a:solidFill>
                  <a:schemeClr val="bg1">
                    <a:lumMod val="65000"/>
                  </a:schemeClr>
                </a:solidFill>
                <a:round/>
                <a:headEnd/>
                <a:tailEnd/>
              </a:ln>
            </p:spPr>
            <p:txBody>
              <a:bodyPr vert="horz" wrap="square" lIns="121920" tIns="60960" rIns="121920" bIns="60960" numCol="1" anchor="t" anchorCtr="0" compatLnSpc="1">
                <a:prstTxWarp prst="textNoShape">
                  <a:avLst/>
                </a:prstTxWarp>
              </a:bodyPr>
              <a:lstStyle/>
              <a:p>
                <a:endParaRPr lang="zh-CN" altLang="en-US" sz="800">
                  <a:solidFill>
                    <a:srgbClr val="000000"/>
                  </a:solidFill>
                </a:endParaRPr>
              </a:p>
            </p:txBody>
          </p:sp>
        </p:grpSp>
        <p:cxnSp>
          <p:nvCxnSpPr>
            <p:cNvPr id="73" name="直接连接符 72">
              <a:extLst>
                <a:ext uri="{FF2B5EF4-FFF2-40B4-BE49-F238E27FC236}">
                  <a16:creationId xmlns:a16="http://schemas.microsoft.com/office/drawing/2014/main" id="{1A88D054-152B-4B73-BD9C-A5351D030395}"/>
                </a:ext>
              </a:extLst>
            </p:cNvPr>
            <p:cNvCxnSpPr/>
            <p:nvPr/>
          </p:nvCxnSpPr>
          <p:spPr bwMode="auto">
            <a:xfrm flipV="1">
              <a:off x="3945655" y="2117003"/>
              <a:ext cx="1075421" cy="124999"/>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4" name="直接连接符 73">
              <a:extLst>
                <a:ext uri="{FF2B5EF4-FFF2-40B4-BE49-F238E27FC236}">
                  <a16:creationId xmlns:a16="http://schemas.microsoft.com/office/drawing/2014/main" id="{7A30E6A3-7045-414E-B1A4-6AFE4C0D93BA}"/>
                </a:ext>
              </a:extLst>
            </p:cNvPr>
            <p:cNvCxnSpPr/>
            <p:nvPr/>
          </p:nvCxnSpPr>
          <p:spPr bwMode="auto">
            <a:xfrm flipV="1">
              <a:off x="4579741" y="2117003"/>
              <a:ext cx="444553" cy="123767"/>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5" name="TextBox 665">
              <a:extLst>
                <a:ext uri="{FF2B5EF4-FFF2-40B4-BE49-F238E27FC236}">
                  <a16:creationId xmlns:a16="http://schemas.microsoft.com/office/drawing/2014/main" id="{3920406C-E86D-4E7A-9A0B-A7F610E31CA1}"/>
                </a:ext>
              </a:extLst>
            </p:cNvPr>
            <p:cNvSpPr txBox="1"/>
            <p:nvPr/>
          </p:nvSpPr>
          <p:spPr>
            <a:xfrm>
              <a:off x="5297541" y="2010191"/>
              <a:ext cx="608128" cy="225775"/>
            </a:xfrm>
            <a:prstGeom prst="rect">
              <a:avLst/>
            </a:prstGeom>
            <a:noFill/>
          </p:spPr>
          <p:txBody>
            <a:bodyPr wrap="none" rtlCol="0">
              <a:spAutoFit/>
            </a:bodyPr>
            <a:lstStyle/>
            <a:p>
              <a:r>
                <a:rPr lang="zh-CN" altLang="en-US" sz="800" b="1" dirty="0">
                  <a:solidFill>
                    <a:srgbClr val="C00000"/>
                  </a:solidFill>
                  <a:latin typeface="微软雅黑" pitchFamily="34" charset="-122"/>
                  <a:ea typeface="微软雅黑" pitchFamily="34" charset="-122"/>
                </a:rPr>
                <a:t>安全沙箱</a:t>
              </a:r>
            </a:p>
          </p:txBody>
        </p:sp>
        <p:pic>
          <p:nvPicPr>
            <p:cNvPr id="76" name="Picture 456" descr="图片235">
              <a:extLst>
                <a:ext uri="{FF2B5EF4-FFF2-40B4-BE49-F238E27FC236}">
                  <a16:creationId xmlns:a16="http://schemas.microsoft.com/office/drawing/2014/main" id="{9D99A671-DA8F-4B74-AA8F-724DDBC3F528}"/>
                </a:ext>
              </a:extLst>
            </p:cNvPr>
            <p:cNvPicPr>
              <a:picLocks noChangeAspect="1" noChangeArrowheads="1"/>
            </p:cNvPicPr>
            <p:nvPr/>
          </p:nvPicPr>
          <p:blipFill>
            <a:blip r:embed="rId8" cstate="print"/>
            <a:stretch>
              <a:fillRect/>
            </a:stretch>
          </p:blipFill>
          <p:spPr bwMode="auto">
            <a:xfrm>
              <a:off x="3799687" y="1773453"/>
              <a:ext cx="264376" cy="240657"/>
            </a:xfrm>
            <a:prstGeom prst="rect">
              <a:avLst/>
            </a:prstGeom>
            <a:noFill/>
          </p:spPr>
        </p:pic>
        <p:pic>
          <p:nvPicPr>
            <p:cNvPr id="77" name="Picture 456" descr="图片235">
              <a:extLst>
                <a:ext uri="{FF2B5EF4-FFF2-40B4-BE49-F238E27FC236}">
                  <a16:creationId xmlns:a16="http://schemas.microsoft.com/office/drawing/2014/main" id="{9BC40F7A-CBC4-450F-B5D0-49BA4F539DB2}"/>
                </a:ext>
              </a:extLst>
            </p:cNvPr>
            <p:cNvPicPr>
              <a:picLocks noChangeAspect="1" noChangeArrowheads="1"/>
            </p:cNvPicPr>
            <p:nvPr/>
          </p:nvPicPr>
          <p:blipFill>
            <a:blip r:embed="rId8" cstate="print"/>
            <a:stretch>
              <a:fillRect/>
            </a:stretch>
          </p:blipFill>
          <p:spPr bwMode="auto">
            <a:xfrm>
              <a:off x="4443103" y="1782752"/>
              <a:ext cx="264376" cy="240657"/>
            </a:xfrm>
            <a:prstGeom prst="rect">
              <a:avLst/>
            </a:prstGeom>
            <a:noFill/>
          </p:spPr>
        </p:pic>
        <p:pic>
          <p:nvPicPr>
            <p:cNvPr id="78" name="Picture 1674" descr="图片46">
              <a:extLst>
                <a:ext uri="{FF2B5EF4-FFF2-40B4-BE49-F238E27FC236}">
                  <a16:creationId xmlns:a16="http://schemas.microsoft.com/office/drawing/2014/main" id="{6B5CA3EA-A01B-4D21-A06D-B6A4F7AA1E34}"/>
                </a:ext>
              </a:extLst>
            </p:cNvPr>
            <p:cNvPicPr>
              <a:picLocks noChangeAspect="1" noChangeArrowheads="1"/>
            </p:cNvPicPr>
            <p:nvPr/>
          </p:nvPicPr>
          <p:blipFill>
            <a:blip r:embed="rId9" cstate="print"/>
            <a:srcRect/>
            <a:stretch>
              <a:fillRect/>
            </a:stretch>
          </p:blipFill>
          <p:spPr bwMode="auto">
            <a:xfrm>
              <a:off x="2077060" y="3309429"/>
              <a:ext cx="248923" cy="248584"/>
            </a:xfrm>
            <a:prstGeom prst="rect">
              <a:avLst/>
            </a:prstGeom>
            <a:noFill/>
            <a:ln w="9525">
              <a:noFill/>
              <a:miter lim="800000"/>
              <a:headEnd/>
              <a:tailEnd/>
            </a:ln>
          </p:spPr>
        </p:pic>
        <p:pic>
          <p:nvPicPr>
            <p:cNvPr id="79" name="Picture 1674" descr="图片46">
              <a:extLst>
                <a:ext uri="{FF2B5EF4-FFF2-40B4-BE49-F238E27FC236}">
                  <a16:creationId xmlns:a16="http://schemas.microsoft.com/office/drawing/2014/main" id="{06476E42-6765-4A8D-9F4E-F25AA34FAE61}"/>
                </a:ext>
              </a:extLst>
            </p:cNvPr>
            <p:cNvPicPr>
              <a:picLocks noChangeAspect="1" noChangeArrowheads="1"/>
            </p:cNvPicPr>
            <p:nvPr/>
          </p:nvPicPr>
          <p:blipFill>
            <a:blip r:embed="rId9" cstate="print"/>
            <a:srcRect/>
            <a:stretch>
              <a:fillRect/>
            </a:stretch>
          </p:blipFill>
          <p:spPr bwMode="auto">
            <a:xfrm>
              <a:off x="2122793" y="2355912"/>
              <a:ext cx="248923" cy="248584"/>
            </a:xfrm>
            <a:prstGeom prst="rect">
              <a:avLst/>
            </a:prstGeom>
            <a:noFill/>
            <a:ln w="9525">
              <a:noFill/>
              <a:miter lim="800000"/>
              <a:headEnd/>
              <a:tailEnd/>
            </a:ln>
          </p:spPr>
        </p:pic>
        <p:sp>
          <p:nvSpPr>
            <p:cNvPr id="80" name="圆角矩形 178">
              <a:extLst>
                <a:ext uri="{FF2B5EF4-FFF2-40B4-BE49-F238E27FC236}">
                  <a16:creationId xmlns:a16="http://schemas.microsoft.com/office/drawing/2014/main" id="{22AB7A0F-83E5-4B83-AC7A-6D97ADE61A2E}"/>
                </a:ext>
              </a:extLst>
            </p:cNvPr>
            <p:cNvSpPr/>
            <p:nvPr/>
          </p:nvSpPr>
          <p:spPr>
            <a:xfrm>
              <a:off x="6610030" y="1224773"/>
              <a:ext cx="2172196" cy="2330531"/>
            </a:xfrm>
            <a:prstGeom prst="roundRect">
              <a:avLst>
                <a:gd name="adj" fmla="val 12159"/>
              </a:avLst>
            </a:prstGeom>
            <a:noFill/>
            <a:ln>
              <a:solidFill>
                <a:schemeClr val="tx1"/>
              </a:solidFill>
              <a:prstDash val="dash"/>
            </a:ln>
            <a:effectLst/>
          </p:spPr>
          <p:txBody>
            <a:bodyPr vert="horz" wrap="square" lIns="162569" tIns="81285" rIns="162569" bIns="81285" numCol="1" rtlCol="0" anchor="t" anchorCtr="0" compatLnSpc="1">
              <a:prstTxWarp prst="textNoShape">
                <a:avLst/>
              </a:prstTxWarp>
            </a:bodyPr>
            <a:lstStyle/>
            <a:p>
              <a:pPr defTabSz="1218915">
                <a:buClr>
                  <a:srgbClr val="CC9900"/>
                </a:buClr>
                <a:buFont typeface="Wingdings" pitchFamily="2" charset="2"/>
                <a:buChar char="n"/>
              </a:pPr>
              <a:endParaRPr lang="en-US" dirty="0">
                <a:solidFill>
                  <a:srgbClr val="000000"/>
                </a:solidFill>
                <a:latin typeface="微软雅黑" pitchFamily="34" charset="-122"/>
                <a:ea typeface="微软雅黑" pitchFamily="34" charset="-122"/>
              </a:endParaRPr>
            </a:p>
          </p:txBody>
        </p:sp>
        <p:pic>
          <p:nvPicPr>
            <p:cNvPr id="81" name="Picture 27" descr="E:\1华赛设计夹\2010-8\朱冬晴\华赛新图标\华赛新图标 png\05 公共图标(五)\网管 3.png">
              <a:extLst>
                <a:ext uri="{FF2B5EF4-FFF2-40B4-BE49-F238E27FC236}">
                  <a16:creationId xmlns:a16="http://schemas.microsoft.com/office/drawing/2014/main" id="{F7B8DC51-9A78-4483-A24E-C653D2D9A49E}"/>
                </a:ext>
              </a:extLst>
            </p:cNvPr>
            <p:cNvPicPr>
              <a:picLocks noChangeAspect="1" noChangeArrowheads="1"/>
            </p:cNvPicPr>
            <p:nvPr/>
          </p:nvPicPr>
          <p:blipFill>
            <a:blip r:embed="rId10" cstate="print"/>
            <a:srcRect/>
            <a:stretch>
              <a:fillRect/>
            </a:stretch>
          </p:blipFill>
          <p:spPr bwMode="auto">
            <a:xfrm>
              <a:off x="7539634" y="1708165"/>
              <a:ext cx="457700" cy="242828"/>
            </a:xfrm>
            <a:prstGeom prst="rect">
              <a:avLst/>
            </a:prstGeom>
            <a:noFill/>
            <a:ln w="9525">
              <a:noFill/>
              <a:miter lim="800000"/>
              <a:headEnd/>
              <a:tailEnd/>
            </a:ln>
          </p:spPr>
        </p:pic>
        <p:pic>
          <p:nvPicPr>
            <p:cNvPr id="82" name="Picture 254" descr="S2600-2 拷贝">
              <a:extLst>
                <a:ext uri="{FF2B5EF4-FFF2-40B4-BE49-F238E27FC236}">
                  <a16:creationId xmlns:a16="http://schemas.microsoft.com/office/drawing/2014/main" id="{9D45DBAF-93E2-424B-B320-F796EDD82583}"/>
                </a:ext>
              </a:extLst>
            </p:cNvPr>
            <p:cNvPicPr>
              <a:picLocks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555992" y="1344642"/>
              <a:ext cx="419559" cy="183197"/>
            </a:xfrm>
            <a:prstGeom prst="rect">
              <a:avLst/>
            </a:prstGeom>
            <a:noFill/>
            <a:ln w="9525">
              <a:noFill/>
              <a:miter lim="800000"/>
              <a:headEnd/>
              <a:tailEnd/>
            </a:ln>
          </p:spPr>
        </p:pic>
        <p:sp>
          <p:nvSpPr>
            <p:cNvPr id="83" name="TextBox 673">
              <a:extLst>
                <a:ext uri="{FF2B5EF4-FFF2-40B4-BE49-F238E27FC236}">
                  <a16:creationId xmlns:a16="http://schemas.microsoft.com/office/drawing/2014/main" id="{F167C16F-C24B-4A19-B0D2-5FCDCF627ABA}"/>
                </a:ext>
              </a:extLst>
            </p:cNvPr>
            <p:cNvSpPr txBox="1"/>
            <p:nvPr/>
          </p:nvSpPr>
          <p:spPr>
            <a:xfrm>
              <a:off x="7934318" y="1749314"/>
              <a:ext cx="910923" cy="193139"/>
            </a:xfrm>
            <a:prstGeom prst="rect">
              <a:avLst/>
            </a:prstGeom>
          </p:spPr>
          <p:txBody>
            <a:bodyPr wrap="square" lIns="121895" tIns="60948" rIns="121895" bIns="60948">
              <a:noAutofit/>
            </a:bodyPr>
            <a:lstStyle/>
            <a:p>
              <a:r>
                <a:rPr lang="zh-CN" altLang="en-US" sz="800" b="1" dirty="0">
                  <a:solidFill>
                    <a:srgbClr val="C00000"/>
                  </a:solidFill>
                  <a:latin typeface="微软雅黑" pitchFamily="34" charset="-122"/>
                  <a:ea typeface="微软雅黑" pitchFamily="34" charset="-122"/>
                </a:rPr>
                <a:t>网络管理系统</a:t>
              </a:r>
            </a:p>
          </p:txBody>
        </p:sp>
        <p:pic>
          <p:nvPicPr>
            <p:cNvPr id="84" name="Picture 796" descr="图片582">
              <a:extLst>
                <a:ext uri="{FF2B5EF4-FFF2-40B4-BE49-F238E27FC236}">
                  <a16:creationId xmlns:a16="http://schemas.microsoft.com/office/drawing/2014/main" id="{A1980C87-59EE-4E6D-8C50-E8DBA931E1F3}"/>
                </a:ext>
              </a:extLst>
            </p:cNvPr>
            <p:cNvPicPr>
              <a:picLocks noChangeAspect="1" noChangeArrowheads="1"/>
            </p:cNvPicPr>
            <p:nvPr/>
          </p:nvPicPr>
          <p:blipFill>
            <a:blip r:embed="rId12" cstate="print"/>
            <a:srcRect/>
            <a:stretch>
              <a:fillRect/>
            </a:stretch>
          </p:blipFill>
          <p:spPr bwMode="auto">
            <a:xfrm>
              <a:off x="7524328" y="2804706"/>
              <a:ext cx="516561" cy="313773"/>
            </a:xfrm>
            <a:prstGeom prst="rect">
              <a:avLst/>
            </a:prstGeom>
            <a:noFill/>
          </p:spPr>
        </p:pic>
        <p:sp>
          <p:nvSpPr>
            <p:cNvPr id="85" name="TextBox 675">
              <a:extLst>
                <a:ext uri="{FF2B5EF4-FFF2-40B4-BE49-F238E27FC236}">
                  <a16:creationId xmlns:a16="http://schemas.microsoft.com/office/drawing/2014/main" id="{E14A4F33-D526-4D68-8539-EBF7D39B7499}"/>
                </a:ext>
              </a:extLst>
            </p:cNvPr>
            <p:cNvSpPr txBox="1"/>
            <p:nvPr/>
          </p:nvSpPr>
          <p:spPr>
            <a:xfrm>
              <a:off x="7986198" y="2765769"/>
              <a:ext cx="825984" cy="303007"/>
            </a:xfrm>
            <a:prstGeom prst="rect">
              <a:avLst/>
            </a:prstGeom>
          </p:spPr>
          <p:txBody>
            <a:bodyPr wrap="square" lIns="121895" tIns="60948" rIns="121895" bIns="60948">
              <a:noAutofit/>
            </a:bodyPr>
            <a:lstStyle/>
            <a:p>
              <a:r>
                <a:rPr lang="zh-CN" altLang="en-US" sz="800" b="1" dirty="0">
                  <a:solidFill>
                    <a:srgbClr val="C00000"/>
                  </a:solidFill>
                  <a:latin typeface="微软雅黑" pitchFamily="34" charset="-122"/>
                  <a:ea typeface="微软雅黑" pitchFamily="34" charset="-122"/>
                </a:rPr>
                <a:t>终端安全准入系统</a:t>
              </a:r>
            </a:p>
          </p:txBody>
        </p:sp>
        <p:pic>
          <p:nvPicPr>
            <p:cNvPr id="86" name="Picture 535" descr="图片138">
              <a:extLst>
                <a:ext uri="{FF2B5EF4-FFF2-40B4-BE49-F238E27FC236}">
                  <a16:creationId xmlns:a16="http://schemas.microsoft.com/office/drawing/2014/main" id="{55533ADE-11AB-4495-BFC9-9E269BC5EC44}"/>
                </a:ext>
              </a:extLst>
            </p:cNvPr>
            <p:cNvPicPr>
              <a:picLocks noChangeAspect="1" noChangeArrowheads="1"/>
            </p:cNvPicPr>
            <p:nvPr/>
          </p:nvPicPr>
          <p:blipFill>
            <a:blip r:embed="rId13" cstate="print"/>
            <a:srcRect/>
            <a:stretch>
              <a:fillRect/>
            </a:stretch>
          </p:blipFill>
          <p:spPr bwMode="auto">
            <a:xfrm>
              <a:off x="7668154" y="2113938"/>
              <a:ext cx="239313" cy="266309"/>
            </a:xfrm>
            <a:prstGeom prst="rect">
              <a:avLst/>
            </a:prstGeom>
            <a:noFill/>
            <a:ln w="9525">
              <a:noFill/>
              <a:miter lim="800000"/>
              <a:headEnd/>
              <a:tailEnd/>
            </a:ln>
          </p:spPr>
        </p:pic>
        <p:sp>
          <p:nvSpPr>
            <p:cNvPr id="87" name="TextBox 677">
              <a:extLst>
                <a:ext uri="{FF2B5EF4-FFF2-40B4-BE49-F238E27FC236}">
                  <a16:creationId xmlns:a16="http://schemas.microsoft.com/office/drawing/2014/main" id="{24CAFF51-5DE0-4934-909B-6B049EB92560}"/>
                </a:ext>
              </a:extLst>
            </p:cNvPr>
            <p:cNvSpPr txBox="1"/>
            <p:nvPr/>
          </p:nvSpPr>
          <p:spPr>
            <a:xfrm>
              <a:off x="7922446" y="2141430"/>
              <a:ext cx="904714" cy="265634"/>
            </a:xfrm>
            <a:prstGeom prst="rect">
              <a:avLst/>
            </a:prstGeom>
          </p:spPr>
          <p:txBody>
            <a:bodyPr wrap="square" lIns="121895" tIns="60948" rIns="121895" bIns="60948">
              <a:noAutofit/>
            </a:bodyPr>
            <a:lstStyle/>
            <a:p>
              <a:r>
                <a:rPr lang="zh-CN" altLang="en-US" sz="800" b="1" dirty="0">
                  <a:solidFill>
                    <a:srgbClr val="C00000"/>
                  </a:solidFill>
                  <a:latin typeface="微软雅黑" pitchFamily="34" charset="-122"/>
                  <a:ea typeface="微软雅黑" pitchFamily="34" charset="-122"/>
                </a:rPr>
                <a:t>日志审计系统</a:t>
              </a:r>
            </a:p>
          </p:txBody>
        </p:sp>
        <p:pic>
          <p:nvPicPr>
            <p:cNvPr id="88" name="Picture 588" descr="图片174">
              <a:extLst>
                <a:ext uri="{FF2B5EF4-FFF2-40B4-BE49-F238E27FC236}">
                  <a16:creationId xmlns:a16="http://schemas.microsoft.com/office/drawing/2014/main" id="{5A4CC136-2073-460C-9039-829F2D68CBCF}"/>
                </a:ext>
              </a:extLst>
            </p:cNvPr>
            <p:cNvPicPr>
              <a:picLocks noChangeAspect="1" noChangeArrowheads="1"/>
            </p:cNvPicPr>
            <p:nvPr/>
          </p:nvPicPr>
          <p:blipFill>
            <a:blip r:embed="rId14" cstate="print"/>
            <a:stretch>
              <a:fillRect/>
            </a:stretch>
          </p:blipFill>
          <p:spPr bwMode="auto">
            <a:xfrm>
              <a:off x="6781383" y="2446218"/>
              <a:ext cx="237260" cy="237093"/>
            </a:xfrm>
            <a:prstGeom prst="rect">
              <a:avLst/>
            </a:prstGeom>
            <a:noFill/>
            <a:ln>
              <a:noFill/>
            </a:ln>
          </p:spPr>
        </p:pic>
        <p:pic>
          <p:nvPicPr>
            <p:cNvPr id="89" name="Picture 588" descr="图片174">
              <a:extLst>
                <a:ext uri="{FF2B5EF4-FFF2-40B4-BE49-F238E27FC236}">
                  <a16:creationId xmlns:a16="http://schemas.microsoft.com/office/drawing/2014/main" id="{2FF6D2A3-4C46-4F1F-8737-FF2FE6ACDFF7}"/>
                </a:ext>
              </a:extLst>
            </p:cNvPr>
            <p:cNvPicPr>
              <a:picLocks noChangeAspect="1" noChangeArrowheads="1"/>
            </p:cNvPicPr>
            <p:nvPr/>
          </p:nvPicPr>
          <p:blipFill>
            <a:blip r:embed="rId14" cstate="print"/>
            <a:stretch>
              <a:fillRect/>
            </a:stretch>
          </p:blipFill>
          <p:spPr bwMode="auto">
            <a:xfrm>
              <a:off x="6779396" y="2152914"/>
              <a:ext cx="237260" cy="237093"/>
            </a:xfrm>
            <a:prstGeom prst="rect">
              <a:avLst/>
            </a:prstGeom>
            <a:noFill/>
            <a:ln>
              <a:noFill/>
            </a:ln>
          </p:spPr>
        </p:pic>
        <p:cxnSp>
          <p:nvCxnSpPr>
            <p:cNvPr id="90" name="直接连接符 89">
              <a:extLst>
                <a:ext uri="{FF2B5EF4-FFF2-40B4-BE49-F238E27FC236}">
                  <a16:creationId xmlns:a16="http://schemas.microsoft.com/office/drawing/2014/main" id="{01E3C0A5-00C7-42B0-8EB8-D42A79E45126}"/>
                </a:ext>
              </a:extLst>
            </p:cNvPr>
            <p:cNvCxnSpPr/>
            <p:nvPr/>
          </p:nvCxnSpPr>
          <p:spPr bwMode="auto">
            <a:xfrm flipV="1">
              <a:off x="2356799" y="2882078"/>
              <a:ext cx="0" cy="231104"/>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1" name="直接连接符 90">
              <a:extLst>
                <a:ext uri="{FF2B5EF4-FFF2-40B4-BE49-F238E27FC236}">
                  <a16:creationId xmlns:a16="http://schemas.microsoft.com/office/drawing/2014/main" id="{151036CD-8D19-40A2-A4C3-0ECA3BC0E18B}"/>
                </a:ext>
              </a:extLst>
            </p:cNvPr>
            <p:cNvCxnSpPr/>
            <p:nvPr/>
          </p:nvCxnSpPr>
          <p:spPr bwMode="auto">
            <a:xfrm flipV="1">
              <a:off x="3942392" y="1997528"/>
              <a:ext cx="1904" cy="1096458"/>
            </a:xfrm>
            <a:prstGeom prst="line">
              <a:avLst/>
            </a:prstGeom>
            <a:noFill/>
            <a:ln w="9525" cap="flat" cmpd="sng" algn="ctr">
              <a:solidFill>
                <a:schemeClr val="bg1">
                  <a:lumMod val="50000"/>
                </a:schemeClr>
              </a:solidFill>
              <a:prstDash val="solid"/>
              <a:round/>
              <a:headEnd type="none" w="med" len="med"/>
              <a:tailEnd type="none" w="med" len="med"/>
            </a:ln>
            <a:effectLst/>
          </p:spPr>
        </p:cxnSp>
        <p:cxnSp>
          <p:nvCxnSpPr>
            <p:cNvPr id="92" name="直接连接符 91">
              <a:extLst>
                <a:ext uri="{FF2B5EF4-FFF2-40B4-BE49-F238E27FC236}">
                  <a16:creationId xmlns:a16="http://schemas.microsoft.com/office/drawing/2014/main" id="{FDECAEF2-9D58-469B-93FD-4159270A6200}"/>
                </a:ext>
              </a:extLst>
            </p:cNvPr>
            <p:cNvCxnSpPr/>
            <p:nvPr/>
          </p:nvCxnSpPr>
          <p:spPr bwMode="auto">
            <a:xfrm flipV="1">
              <a:off x="4571819" y="2016724"/>
              <a:ext cx="1904" cy="1096458"/>
            </a:xfrm>
            <a:prstGeom prst="line">
              <a:avLst/>
            </a:prstGeom>
            <a:noFill/>
            <a:ln w="9525" cap="flat" cmpd="sng" algn="ctr">
              <a:solidFill>
                <a:schemeClr val="bg1">
                  <a:lumMod val="50000"/>
                </a:schemeClr>
              </a:solidFill>
              <a:prstDash val="solid"/>
              <a:round/>
              <a:headEnd type="none" w="med" len="med"/>
              <a:tailEnd type="none" w="med" len="med"/>
            </a:ln>
            <a:effectLst/>
          </p:spPr>
        </p:cxnSp>
        <p:pic>
          <p:nvPicPr>
            <p:cNvPr id="93" name="Picture 1674" descr="图片46">
              <a:extLst>
                <a:ext uri="{FF2B5EF4-FFF2-40B4-BE49-F238E27FC236}">
                  <a16:creationId xmlns:a16="http://schemas.microsoft.com/office/drawing/2014/main" id="{E7199183-0A20-408D-90D4-4D1D2B776DCB}"/>
                </a:ext>
              </a:extLst>
            </p:cNvPr>
            <p:cNvPicPr>
              <a:picLocks noChangeAspect="1" noChangeArrowheads="1"/>
            </p:cNvPicPr>
            <p:nvPr/>
          </p:nvPicPr>
          <p:blipFill>
            <a:blip r:embed="rId9" cstate="print"/>
            <a:srcRect/>
            <a:stretch>
              <a:fillRect/>
            </a:stretch>
          </p:blipFill>
          <p:spPr bwMode="auto">
            <a:xfrm>
              <a:off x="3815140" y="2227460"/>
              <a:ext cx="248923" cy="248584"/>
            </a:xfrm>
            <a:prstGeom prst="rect">
              <a:avLst/>
            </a:prstGeom>
            <a:noFill/>
            <a:ln w="9525">
              <a:noFill/>
              <a:miter lim="800000"/>
              <a:headEnd/>
              <a:tailEnd/>
            </a:ln>
          </p:spPr>
        </p:pic>
        <p:pic>
          <p:nvPicPr>
            <p:cNvPr id="94" name="Picture 2">
              <a:extLst>
                <a:ext uri="{FF2B5EF4-FFF2-40B4-BE49-F238E27FC236}">
                  <a16:creationId xmlns:a16="http://schemas.microsoft.com/office/drawing/2014/main" id="{01293EBD-C8FF-4A1F-BB28-88598FBFAA02}"/>
                </a:ext>
              </a:extLst>
            </p:cNvPr>
            <p:cNvPicPr>
              <a:picLocks noChangeAspect="1" noChangeArrowheads="1"/>
            </p:cNvPicPr>
            <p:nvPr/>
          </p:nvPicPr>
          <p:blipFill>
            <a:blip r:embed="rId15" cstate="print"/>
            <a:srcRect/>
            <a:stretch>
              <a:fillRect/>
            </a:stretch>
          </p:blipFill>
          <p:spPr bwMode="auto">
            <a:xfrm>
              <a:off x="3799476" y="2748865"/>
              <a:ext cx="264587" cy="228834"/>
            </a:xfrm>
            <a:prstGeom prst="rect">
              <a:avLst/>
            </a:prstGeom>
            <a:noFill/>
            <a:ln w="9525">
              <a:noFill/>
              <a:miter lim="800000"/>
              <a:headEnd/>
              <a:tailEnd/>
            </a:ln>
          </p:spPr>
        </p:pic>
        <p:pic>
          <p:nvPicPr>
            <p:cNvPr id="95" name="Picture 2">
              <a:extLst>
                <a:ext uri="{FF2B5EF4-FFF2-40B4-BE49-F238E27FC236}">
                  <a16:creationId xmlns:a16="http://schemas.microsoft.com/office/drawing/2014/main" id="{9489E59B-7959-45F1-A8E6-DCF4853C8991}"/>
                </a:ext>
              </a:extLst>
            </p:cNvPr>
            <p:cNvPicPr>
              <a:picLocks noChangeAspect="1" noChangeArrowheads="1"/>
            </p:cNvPicPr>
            <p:nvPr/>
          </p:nvPicPr>
          <p:blipFill>
            <a:blip r:embed="rId15" cstate="print"/>
            <a:srcRect/>
            <a:stretch>
              <a:fillRect/>
            </a:stretch>
          </p:blipFill>
          <p:spPr bwMode="auto">
            <a:xfrm>
              <a:off x="4442987" y="2748865"/>
              <a:ext cx="264587" cy="228834"/>
            </a:xfrm>
            <a:prstGeom prst="rect">
              <a:avLst/>
            </a:prstGeom>
            <a:noFill/>
            <a:ln w="9525">
              <a:noFill/>
              <a:miter lim="800000"/>
              <a:headEnd/>
              <a:tailEnd/>
            </a:ln>
          </p:spPr>
        </p:pic>
        <p:pic>
          <p:nvPicPr>
            <p:cNvPr id="96" name="Picture 1674" descr="图片46">
              <a:extLst>
                <a:ext uri="{FF2B5EF4-FFF2-40B4-BE49-F238E27FC236}">
                  <a16:creationId xmlns:a16="http://schemas.microsoft.com/office/drawing/2014/main" id="{4F1492DB-0DCA-45CC-B4C7-5A9C28EEAABA}"/>
                </a:ext>
              </a:extLst>
            </p:cNvPr>
            <p:cNvPicPr>
              <a:picLocks noChangeAspect="1" noChangeArrowheads="1"/>
            </p:cNvPicPr>
            <p:nvPr/>
          </p:nvPicPr>
          <p:blipFill>
            <a:blip r:embed="rId9" cstate="print"/>
            <a:srcRect/>
            <a:stretch>
              <a:fillRect/>
            </a:stretch>
          </p:blipFill>
          <p:spPr bwMode="auto">
            <a:xfrm>
              <a:off x="4449261" y="2226579"/>
              <a:ext cx="248923" cy="248584"/>
            </a:xfrm>
            <a:prstGeom prst="rect">
              <a:avLst/>
            </a:prstGeom>
            <a:noFill/>
            <a:ln w="9525">
              <a:noFill/>
              <a:miter lim="800000"/>
              <a:headEnd/>
              <a:tailEnd/>
            </a:ln>
          </p:spPr>
        </p:pic>
        <p:cxnSp>
          <p:nvCxnSpPr>
            <p:cNvPr id="97" name="直接连接符 96">
              <a:extLst>
                <a:ext uri="{FF2B5EF4-FFF2-40B4-BE49-F238E27FC236}">
                  <a16:creationId xmlns:a16="http://schemas.microsoft.com/office/drawing/2014/main" id="{0710FE2C-B86A-412E-A846-D1716FDC5332}"/>
                </a:ext>
              </a:extLst>
            </p:cNvPr>
            <p:cNvCxnSpPr/>
            <p:nvPr/>
          </p:nvCxnSpPr>
          <p:spPr bwMode="auto">
            <a:xfrm flipV="1">
              <a:off x="1699639" y="1788412"/>
              <a:ext cx="539" cy="114944"/>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97">
              <a:extLst>
                <a:ext uri="{FF2B5EF4-FFF2-40B4-BE49-F238E27FC236}">
                  <a16:creationId xmlns:a16="http://schemas.microsoft.com/office/drawing/2014/main" id="{F5D1357D-86FF-402D-8CE8-B0DD5A377C73}"/>
                </a:ext>
              </a:extLst>
            </p:cNvPr>
            <p:cNvCxnSpPr/>
            <p:nvPr/>
          </p:nvCxnSpPr>
          <p:spPr bwMode="auto">
            <a:xfrm flipV="1">
              <a:off x="2174290" y="1796052"/>
              <a:ext cx="539" cy="114944"/>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9" name="直接连接符 98">
              <a:extLst>
                <a:ext uri="{FF2B5EF4-FFF2-40B4-BE49-F238E27FC236}">
                  <a16:creationId xmlns:a16="http://schemas.microsoft.com/office/drawing/2014/main" id="{3FB3E01D-BA61-4AFB-8E10-9E134E9EB421}"/>
                </a:ext>
              </a:extLst>
            </p:cNvPr>
            <p:cNvCxnSpPr>
              <a:stCxn id="39" idx="0"/>
              <a:endCxn id="68" idx="3"/>
            </p:cNvCxnSpPr>
            <p:nvPr/>
          </p:nvCxnSpPr>
          <p:spPr bwMode="auto">
            <a:xfrm flipH="1" flipV="1">
              <a:off x="2325983" y="1722893"/>
              <a:ext cx="2235216" cy="1349709"/>
            </a:xfrm>
            <a:prstGeom prst="line">
              <a:avLst/>
            </a:prstGeom>
            <a:noFill/>
            <a:ln w="9525" cap="flat" cmpd="sng" algn="ctr">
              <a:solidFill>
                <a:schemeClr val="bg1">
                  <a:lumMod val="50000"/>
                </a:schemeClr>
              </a:solidFill>
              <a:prstDash val="solid"/>
              <a:round/>
              <a:headEnd type="none" w="med" len="med"/>
              <a:tailEnd type="none" w="med" len="med"/>
            </a:ln>
            <a:effectLst/>
          </p:spPr>
        </p:cxnSp>
        <p:pic>
          <p:nvPicPr>
            <p:cNvPr id="100" name="Picture 1674" descr="图片46">
              <a:extLst>
                <a:ext uri="{FF2B5EF4-FFF2-40B4-BE49-F238E27FC236}">
                  <a16:creationId xmlns:a16="http://schemas.microsoft.com/office/drawing/2014/main" id="{2BEF0FDC-8948-4A94-B1F4-1069D3F44B1C}"/>
                </a:ext>
              </a:extLst>
            </p:cNvPr>
            <p:cNvPicPr>
              <a:picLocks noChangeAspect="1" noChangeArrowheads="1"/>
            </p:cNvPicPr>
            <p:nvPr/>
          </p:nvPicPr>
          <p:blipFill>
            <a:blip r:embed="rId9" cstate="print"/>
            <a:srcRect/>
            <a:stretch>
              <a:fillRect/>
            </a:stretch>
          </p:blipFill>
          <p:spPr bwMode="auto">
            <a:xfrm>
              <a:off x="2379358" y="1645964"/>
              <a:ext cx="248923" cy="248584"/>
            </a:xfrm>
            <a:prstGeom prst="rect">
              <a:avLst/>
            </a:prstGeom>
            <a:noFill/>
            <a:ln w="9525">
              <a:noFill/>
              <a:miter lim="800000"/>
              <a:headEnd/>
              <a:tailEnd/>
            </a:ln>
          </p:spPr>
        </p:pic>
        <p:pic>
          <p:nvPicPr>
            <p:cNvPr id="101" name="Picture 1674" descr="图片46">
              <a:extLst>
                <a:ext uri="{FF2B5EF4-FFF2-40B4-BE49-F238E27FC236}">
                  <a16:creationId xmlns:a16="http://schemas.microsoft.com/office/drawing/2014/main" id="{500F8069-481E-4B36-8E20-205B634C8FD2}"/>
                </a:ext>
              </a:extLst>
            </p:cNvPr>
            <p:cNvPicPr>
              <a:picLocks noChangeAspect="1" noChangeArrowheads="1"/>
            </p:cNvPicPr>
            <p:nvPr/>
          </p:nvPicPr>
          <p:blipFill>
            <a:blip r:embed="rId9" cstate="print"/>
            <a:srcRect/>
            <a:stretch>
              <a:fillRect/>
            </a:stretch>
          </p:blipFill>
          <p:spPr bwMode="auto">
            <a:xfrm>
              <a:off x="2366672" y="1931806"/>
              <a:ext cx="248923" cy="248584"/>
            </a:xfrm>
            <a:prstGeom prst="rect">
              <a:avLst/>
            </a:prstGeom>
            <a:noFill/>
            <a:ln w="9525">
              <a:noFill/>
              <a:miter lim="800000"/>
              <a:headEnd/>
              <a:tailEnd/>
            </a:ln>
          </p:spPr>
        </p:pic>
        <p:sp>
          <p:nvSpPr>
            <p:cNvPr id="102" name="圆角矩形 200">
              <a:extLst>
                <a:ext uri="{FF2B5EF4-FFF2-40B4-BE49-F238E27FC236}">
                  <a16:creationId xmlns:a16="http://schemas.microsoft.com/office/drawing/2014/main" id="{EE3B8D90-1864-43C8-A9FB-AA75E2B262FD}"/>
                </a:ext>
              </a:extLst>
            </p:cNvPr>
            <p:cNvSpPr/>
            <p:nvPr/>
          </p:nvSpPr>
          <p:spPr>
            <a:xfrm>
              <a:off x="1636075" y="3627419"/>
              <a:ext cx="5328390" cy="1368046"/>
            </a:xfrm>
            <a:prstGeom prst="roundRect">
              <a:avLst>
                <a:gd name="adj" fmla="val 12159"/>
              </a:avLst>
            </a:prstGeom>
            <a:noFill/>
            <a:ln>
              <a:solidFill>
                <a:schemeClr val="tx1"/>
              </a:solidFill>
              <a:prstDash val="dash"/>
            </a:ln>
            <a:effectLst/>
          </p:spPr>
          <p:txBody>
            <a:bodyPr vert="horz" wrap="square" lIns="121912" tIns="60956" rIns="121912" bIns="60956" numCol="1" rtlCol="0" anchor="t" anchorCtr="0" compatLnSpc="1">
              <a:prstTxWarp prst="textNoShape">
                <a:avLst/>
              </a:prstTxWarp>
            </a:bodyPr>
            <a:lstStyle/>
            <a:p>
              <a:pPr defTabSz="914072">
                <a:buClr>
                  <a:srgbClr val="CC9900"/>
                </a:buClr>
                <a:buFont typeface="Wingdings" pitchFamily="2" charset="2"/>
                <a:buChar char="n"/>
              </a:pPr>
              <a:endParaRPr lang="en-US" dirty="0">
                <a:solidFill>
                  <a:srgbClr val="000000"/>
                </a:solidFill>
                <a:latin typeface="微软雅黑" pitchFamily="34" charset="-122"/>
                <a:ea typeface="微软雅黑" pitchFamily="34" charset="-122"/>
              </a:endParaRPr>
            </a:p>
          </p:txBody>
        </p:sp>
        <p:sp>
          <p:nvSpPr>
            <p:cNvPr id="103" name="圆角矩形 201">
              <a:extLst>
                <a:ext uri="{FF2B5EF4-FFF2-40B4-BE49-F238E27FC236}">
                  <a16:creationId xmlns:a16="http://schemas.microsoft.com/office/drawing/2014/main" id="{28D5E5B8-57D2-4020-864E-64F5B4D23B60}"/>
                </a:ext>
              </a:extLst>
            </p:cNvPr>
            <p:cNvSpPr/>
            <p:nvPr/>
          </p:nvSpPr>
          <p:spPr>
            <a:xfrm>
              <a:off x="3958234" y="4326945"/>
              <a:ext cx="874609" cy="348990"/>
            </a:xfrm>
            <a:prstGeom prst="roundRect">
              <a:avLst>
                <a:gd name="adj" fmla="val 12159"/>
              </a:avLst>
            </a:prstGeom>
            <a:solidFill>
              <a:srgbClr val="CCECFF">
                <a:alpha val="69804"/>
              </a:srgbClr>
            </a:solidFill>
            <a:ln w="9525" cap="flat" cmpd="sng" algn="ctr">
              <a:noFill/>
              <a:prstDash val="solid"/>
            </a:ln>
            <a:effectLst>
              <a:outerShdw blurRad="40000" dist="23000" dir="5400000" rotWithShape="0">
                <a:srgbClr val="B2B2B2">
                  <a:alpha val="35000"/>
                </a:srgbClr>
              </a:outerShdw>
            </a:effectLst>
          </p:spPr>
          <p:txBody>
            <a:bodyPr lIns="91409" tIns="45705" rIns="91409" bIns="45705" rtlCol="0" anchor="ctr">
              <a:noAutofit/>
            </a:bodyPr>
            <a:lstStyle/>
            <a:p>
              <a:pPr algn="ctr" defTabSz="685371">
                <a:defRPr/>
              </a:pPr>
              <a:endParaRPr lang="en-US" altLang="en-US" sz="600" kern="0" dirty="0">
                <a:solidFill>
                  <a:srgbClr val="FF0000"/>
                </a:solidFill>
                <a:latin typeface="微软雅黑" pitchFamily="34" charset="-122"/>
                <a:ea typeface="微软雅黑" pitchFamily="34" charset="-122"/>
                <a:cs typeface="Arial" pitchFamily="34" charset="0"/>
              </a:endParaRPr>
            </a:p>
          </p:txBody>
        </p:sp>
        <p:sp>
          <p:nvSpPr>
            <p:cNvPr id="104" name="圆角矩形 202">
              <a:extLst>
                <a:ext uri="{FF2B5EF4-FFF2-40B4-BE49-F238E27FC236}">
                  <a16:creationId xmlns:a16="http://schemas.microsoft.com/office/drawing/2014/main" id="{75911DA5-E486-4AD0-BD7F-66903FBBA35E}"/>
                </a:ext>
              </a:extLst>
            </p:cNvPr>
            <p:cNvSpPr/>
            <p:nvPr/>
          </p:nvSpPr>
          <p:spPr>
            <a:xfrm>
              <a:off x="5647833" y="4326945"/>
              <a:ext cx="874609" cy="348990"/>
            </a:xfrm>
            <a:prstGeom prst="roundRect">
              <a:avLst>
                <a:gd name="adj" fmla="val 12159"/>
              </a:avLst>
            </a:prstGeom>
            <a:solidFill>
              <a:srgbClr val="CCECFF">
                <a:alpha val="69804"/>
              </a:srgbClr>
            </a:solidFill>
            <a:ln w="9525" cap="flat" cmpd="sng" algn="ctr">
              <a:noFill/>
              <a:prstDash val="solid"/>
            </a:ln>
            <a:effectLst>
              <a:outerShdw blurRad="40000" dist="23000" dir="5400000" rotWithShape="0">
                <a:srgbClr val="B2B2B2">
                  <a:alpha val="35000"/>
                </a:srgbClr>
              </a:outerShdw>
            </a:effectLst>
          </p:spPr>
          <p:txBody>
            <a:bodyPr lIns="91409" tIns="45705" rIns="91409" bIns="45705" rtlCol="0" anchor="ctr">
              <a:noAutofit/>
            </a:bodyPr>
            <a:lstStyle/>
            <a:p>
              <a:pPr algn="ctr" defTabSz="685371">
                <a:defRPr/>
              </a:pPr>
              <a:endParaRPr lang="en-US" altLang="en-US" sz="600" kern="0" dirty="0">
                <a:solidFill>
                  <a:srgbClr val="FF0000"/>
                </a:solidFill>
                <a:latin typeface="微软雅黑" pitchFamily="34" charset="-122"/>
                <a:ea typeface="微软雅黑" pitchFamily="34" charset="-122"/>
                <a:cs typeface="Arial" pitchFamily="34" charset="0"/>
              </a:endParaRPr>
            </a:p>
          </p:txBody>
        </p:sp>
        <p:sp>
          <p:nvSpPr>
            <p:cNvPr id="105" name="圆角矩形 203">
              <a:extLst>
                <a:ext uri="{FF2B5EF4-FFF2-40B4-BE49-F238E27FC236}">
                  <a16:creationId xmlns:a16="http://schemas.microsoft.com/office/drawing/2014/main" id="{B8EE3B5C-C806-4315-822F-0E45549067FF}"/>
                </a:ext>
              </a:extLst>
            </p:cNvPr>
            <p:cNvSpPr/>
            <p:nvPr/>
          </p:nvSpPr>
          <p:spPr>
            <a:xfrm>
              <a:off x="2122793" y="4306103"/>
              <a:ext cx="874609" cy="348990"/>
            </a:xfrm>
            <a:prstGeom prst="roundRect">
              <a:avLst>
                <a:gd name="adj" fmla="val 12159"/>
              </a:avLst>
            </a:prstGeom>
            <a:solidFill>
              <a:srgbClr val="CCECFF">
                <a:alpha val="69804"/>
              </a:srgbClr>
            </a:solidFill>
            <a:ln w="9525" cap="flat" cmpd="sng" algn="ctr">
              <a:noFill/>
              <a:prstDash val="solid"/>
            </a:ln>
            <a:effectLst>
              <a:outerShdw blurRad="40000" dist="23000" dir="5400000" rotWithShape="0">
                <a:srgbClr val="B2B2B2">
                  <a:alpha val="35000"/>
                </a:srgbClr>
              </a:outerShdw>
            </a:effectLst>
          </p:spPr>
          <p:txBody>
            <a:bodyPr lIns="91409" tIns="45705" rIns="91409" bIns="45705" rtlCol="0" anchor="ctr">
              <a:noAutofit/>
            </a:bodyPr>
            <a:lstStyle/>
            <a:p>
              <a:pPr algn="ctr" defTabSz="685371">
                <a:defRPr/>
              </a:pPr>
              <a:endParaRPr lang="en-US" altLang="en-US" sz="600" kern="0" dirty="0">
                <a:solidFill>
                  <a:srgbClr val="FF0000"/>
                </a:solidFill>
                <a:latin typeface="微软雅黑" pitchFamily="34" charset="-122"/>
                <a:ea typeface="微软雅黑" pitchFamily="34" charset="-122"/>
                <a:cs typeface="Arial" pitchFamily="34" charset="0"/>
              </a:endParaRPr>
            </a:p>
          </p:txBody>
        </p:sp>
        <p:sp>
          <p:nvSpPr>
            <p:cNvPr id="106" name="TextBox 696">
              <a:extLst>
                <a:ext uri="{FF2B5EF4-FFF2-40B4-BE49-F238E27FC236}">
                  <a16:creationId xmlns:a16="http://schemas.microsoft.com/office/drawing/2014/main" id="{5EA5B491-403F-4311-B137-8AD02322B991}"/>
                </a:ext>
              </a:extLst>
            </p:cNvPr>
            <p:cNvSpPr txBox="1"/>
            <p:nvPr/>
          </p:nvSpPr>
          <p:spPr>
            <a:xfrm>
              <a:off x="1715354" y="3705669"/>
              <a:ext cx="902027" cy="154069"/>
            </a:xfrm>
            <a:prstGeom prst="rect">
              <a:avLst/>
            </a:prstGeom>
            <a:noFill/>
          </p:spPr>
          <p:txBody>
            <a:bodyPr wrap="square" lIns="35988" tIns="45705" rIns="35988" bIns="45705" rtlCol="0" anchor="ctr" anchorCtr="0">
              <a:noAutofit/>
            </a:bodyPr>
            <a:lstStyle/>
            <a:p>
              <a:r>
                <a:rPr lang="zh-CN" altLang="en-US" sz="1300" b="1" dirty="0">
                  <a:solidFill>
                    <a:srgbClr val="000000"/>
                  </a:solidFill>
                  <a:latin typeface="微软雅黑" pitchFamily="34" charset="-122"/>
                  <a:ea typeface="微软雅黑" pitchFamily="34" charset="-122"/>
                </a:rPr>
                <a:t>接入区</a:t>
              </a:r>
            </a:p>
          </p:txBody>
        </p:sp>
        <p:cxnSp>
          <p:nvCxnSpPr>
            <p:cNvPr id="107" name="直接连接符 106">
              <a:extLst>
                <a:ext uri="{FF2B5EF4-FFF2-40B4-BE49-F238E27FC236}">
                  <a16:creationId xmlns:a16="http://schemas.microsoft.com/office/drawing/2014/main" id="{EDF83BC9-873C-4523-82FC-6E7D68FE3190}"/>
                </a:ext>
              </a:extLst>
            </p:cNvPr>
            <p:cNvCxnSpPr>
              <a:endCxn id="109" idx="0"/>
            </p:cNvCxnSpPr>
            <p:nvPr/>
          </p:nvCxnSpPr>
          <p:spPr bwMode="auto">
            <a:xfrm flipH="1">
              <a:off x="2290662" y="3253712"/>
              <a:ext cx="1635572" cy="809642"/>
            </a:xfrm>
            <a:prstGeom prst="line">
              <a:avLst/>
            </a:prstGeom>
            <a:noFill/>
            <a:ln w="6350" cap="flat" cmpd="sng" algn="ctr">
              <a:solidFill>
                <a:schemeClr val="bg1">
                  <a:lumMod val="50000"/>
                </a:schemeClr>
              </a:solidFill>
              <a:prstDash val="solid"/>
              <a:round/>
              <a:headEnd type="none" w="med" len="med"/>
              <a:tailEnd type="none" w="med" len="med"/>
            </a:ln>
            <a:effectLst/>
          </p:spPr>
        </p:cxnSp>
        <p:pic>
          <p:nvPicPr>
            <p:cNvPr id="108" name="Picture 461" descr="图片240">
              <a:extLst>
                <a:ext uri="{FF2B5EF4-FFF2-40B4-BE49-F238E27FC236}">
                  <a16:creationId xmlns:a16="http://schemas.microsoft.com/office/drawing/2014/main" id="{26B9438B-63F5-4307-81F5-7BA8326BBD69}"/>
                </a:ext>
              </a:extLst>
            </p:cNvPr>
            <p:cNvPicPr>
              <a:picLocks noChangeAspect="1" noChangeArrowheads="1"/>
            </p:cNvPicPr>
            <p:nvPr/>
          </p:nvPicPr>
          <p:blipFill>
            <a:blip r:embed="rId2" cstate="print"/>
            <a:srcRect/>
            <a:stretch>
              <a:fillRect/>
            </a:stretch>
          </p:blipFill>
          <p:spPr bwMode="auto">
            <a:xfrm>
              <a:off x="2713892" y="4063354"/>
              <a:ext cx="259750" cy="187626"/>
            </a:xfrm>
            <a:prstGeom prst="rect">
              <a:avLst/>
            </a:prstGeom>
            <a:noFill/>
            <a:effectLst/>
          </p:spPr>
        </p:pic>
        <p:pic>
          <p:nvPicPr>
            <p:cNvPr id="109" name="Picture 461" descr="图片240">
              <a:extLst>
                <a:ext uri="{FF2B5EF4-FFF2-40B4-BE49-F238E27FC236}">
                  <a16:creationId xmlns:a16="http://schemas.microsoft.com/office/drawing/2014/main" id="{CCC0CA36-8BEF-463D-8B3C-42D40B6A4A6A}"/>
                </a:ext>
              </a:extLst>
            </p:cNvPr>
            <p:cNvPicPr>
              <a:picLocks noChangeAspect="1" noChangeArrowheads="1"/>
            </p:cNvPicPr>
            <p:nvPr/>
          </p:nvPicPr>
          <p:blipFill>
            <a:blip r:embed="rId2" cstate="print"/>
            <a:srcRect/>
            <a:stretch>
              <a:fillRect/>
            </a:stretch>
          </p:blipFill>
          <p:spPr bwMode="auto">
            <a:xfrm>
              <a:off x="2160786" y="4063354"/>
              <a:ext cx="259750" cy="187626"/>
            </a:xfrm>
            <a:prstGeom prst="rect">
              <a:avLst/>
            </a:prstGeom>
            <a:noFill/>
            <a:effectLst/>
          </p:spPr>
        </p:pic>
        <p:pic>
          <p:nvPicPr>
            <p:cNvPr id="110" name="Picture 461" descr="图片240">
              <a:extLst>
                <a:ext uri="{FF2B5EF4-FFF2-40B4-BE49-F238E27FC236}">
                  <a16:creationId xmlns:a16="http://schemas.microsoft.com/office/drawing/2014/main" id="{ACD1FB77-42D0-4CBE-82D5-BFD09E974564}"/>
                </a:ext>
              </a:extLst>
            </p:cNvPr>
            <p:cNvPicPr>
              <a:picLocks noChangeAspect="1" noChangeArrowheads="1"/>
            </p:cNvPicPr>
            <p:nvPr/>
          </p:nvPicPr>
          <p:blipFill>
            <a:blip r:embed="rId2" cstate="print"/>
            <a:srcRect/>
            <a:stretch>
              <a:fillRect/>
            </a:stretch>
          </p:blipFill>
          <p:spPr bwMode="auto">
            <a:xfrm>
              <a:off x="4555050" y="4084197"/>
              <a:ext cx="259750" cy="187626"/>
            </a:xfrm>
            <a:prstGeom prst="rect">
              <a:avLst/>
            </a:prstGeom>
            <a:noFill/>
            <a:effectLst/>
          </p:spPr>
        </p:pic>
        <p:pic>
          <p:nvPicPr>
            <p:cNvPr id="111" name="Picture 461" descr="图片240">
              <a:extLst>
                <a:ext uri="{FF2B5EF4-FFF2-40B4-BE49-F238E27FC236}">
                  <a16:creationId xmlns:a16="http://schemas.microsoft.com/office/drawing/2014/main" id="{5BFDA53E-FCE3-4865-98DC-64E352CC58AD}"/>
                </a:ext>
              </a:extLst>
            </p:cNvPr>
            <p:cNvPicPr>
              <a:picLocks noChangeAspect="1" noChangeArrowheads="1"/>
            </p:cNvPicPr>
            <p:nvPr/>
          </p:nvPicPr>
          <p:blipFill>
            <a:blip r:embed="rId2" cstate="print"/>
            <a:srcRect/>
            <a:stretch>
              <a:fillRect/>
            </a:stretch>
          </p:blipFill>
          <p:spPr bwMode="auto">
            <a:xfrm>
              <a:off x="4001944" y="4084197"/>
              <a:ext cx="259750" cy="187626"/>
            </a:xfrm>
            <a:prstGeom prst="rect">
              <a:avLst/>
            </a:prstGeom>
            <a:noFill/>
            <a:effectLst/>
          </p:spPr>
        </p:pic>
        <p:pic>
          <p:nvPicPr>
            <p:cNvPr id="112" name="Picture 461" descr="图片240">
              <a:extLst>
                <a:ext uri="{FF2B5EF4-FFF2-40B4-BE49-F238E27FC236}">
                  <a16:creationId xmlns:a16="http://schemas.microsoft.com/office/drawing/2014/main" id="{E2CE3626-67CA-44C7-9553-8B1DDB4D12E0}"/>
                </a:ext>
              </a:extLst>
            </p:cNvPr>
            <p:cNvPicPr>
              <a:picLocks noChangeAspect="1" noChangeArrowheads="1"/>
            </p:cNvPicPr>
            <p:nvPr/>
          </p:nvPicPr>
          <p:blipFill>
            <a:blip r:embed="rId2" cstate="print"/>
            <a:srcRect/>
            <a:stretch>
              <a:fillRect/>
            </a:stretch>
          </p:blipFill>
          <p:spPr bwMode="auto">
            <a:xfrm>
              <a:off x="6234055" y="4084197"/>
              <a:ext cx="259750" cy="187626"/>
            </a:xfrm>
            <a:prstGeom prst="rect">
              <a:avLst/>
            </a:prstGeom>
            <a:noFill/>
            <a:effectLst/>
          </p:spPr>
        </p:pic>
        <p:pic>
          <p:nvPicPr>
            <p:cNvPr id="113" name="Picture 461" descr="图片240">
              <a:extLst>
                <a:ext uri="{FF2B5EF4-FFF2-40B4-BE49-F238E27FC236}">
                  <a16:creationId xmlns:a16="http://schemas.microsoft.com/office/drawing/2014/main" id="{97254DB1-0BB1-4625-8E77-F278EB3E99FD}"/>
                </a:ext>
              </a:extLst>
            </p:cNvPr>
            <p:cNvPicPr>
              <a:picLocks noChangeAspect="1" noChangeArrowheads="1"/>
            </p:cNvPicPr>
            <p:nvPr/>
          </p:nvPicPr>
          <p:blipFill>
            <a:blip r:embed="rId2" cstate="print"/>
            <a:srcRect/>
            <a:stretch>
              <a:fillRect/>
            </a:stretch>
          </p:blipFill>
          <p:spPr bwMode="auto">
            <a:xfrm>
              <a:off x="5680947" y="4084197"/>
              <a:ext cx="259750" cy="187626"/>
            </a:xfrm>
            <a:prstGeom prst="rect">
              <a:avLst/>
            </a:prstGeom>
            <a:noFill/>
            <a:effectLst/>
          </p:spPr>
        </p:pic>
        <p:cxnSp>
          <p:nvCxnSpPr>
            <p:cNvPr id="114" name="直接连接符 113">
              <a:extLst>
                <a:ext uri="{FF2B5EF4-FFF2-40B4-BE49-F238E27FC236}">
                  <a16:creationId xmlns:a16="http://schemas.microsoft.com/office/drawing/2014/main" id="{7FE1529E-D6A2-4FC3-8D3B-D0C94592B211}"/>
                </a:ext>
              </a:extLst>
            </p:cNvPr>
            <p:cNvCxnSpPr>
              <a:endCxn id="108" idx="0"/>
            </p:cNvCxnSpPr>
            <p:nvPr/>
          </p:nvCxnSpPr>
          <p:spPr bwMode="auto">
            <a:xfrm flipH="1">
              <a:off x="2843767" y="3253712"/>
              <a:ext cx="1698759" cy="809642"/>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115" name="直接连接符 114">
              <a:extLst>
                <a:ext uri="{FF2B5EF4-FFF2-40B4-BE49-F238E27FC236}">
                  <a16:creationId xmlns:a16="http://schemas.microsoft.com/office/drawing/2014/main" id="{CBC133F9-5937-45F9-8176-88B269493E72}"/>
                </a:ext>
              </a:extLst>
            </p:cNvPr>
            <p:cNvCxnSpPr>
              <a:endCxn id="112" idx="0"/>
            </p:cNvCxnSpPr>
            <p:nvPr/>
          </p:nvCxnSpPr>
          <p:spPr bwMode="auto">
            <a:xfrm>
              <a:off x="4542526" y="3253712"/>
              <a:ext cx="1821404" cy="83048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116" name="直接连接符 115">
              <a:extLst>
                <a:ext uri="{FF2B5EF4-FFF2-40B4-BE49-F238E27FC236}">
                  <a16:creationId xmlns:a16="http://schemas.microsoft.com/office/drawing/2014/main" id="{9626835A-25AF-461D-9CD2-0144DFDCFC50}"/>
                </a:ext>
              </a:extLst>
            </p:cNvPr>
            <p:cNvCxnSpPr>
              <a:endCxn id="111" idx="0"/>
            </p:cNvCxnSpPr>
            <p:nvPr/>
          </p:nvCxnSpPr>
          <p:spPr bwMode="auto">
            <a:xfrm>
              <a:off x="3926233" y="3253712"/>
              <a:ext cx="205586" cy="83048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117" name="直接连接符 116">
              <a:extLst>
                <a:ext uri="{FF2B5EF4-FFF2-40B4-BE49-F238E27FC236}">
                  <a16:creationId xmlns:a16="http://schemas.microsoft.com/office/drawing/2014/main" id="{47AA4A4C-5A05-444C-8774-1EA69CEF5310}"/>
                </a:ext>
              </a:extLst>
            </p:cNvPr>
            <p:cNvCxnSpPr>
              <a:endCxn id="110" idx="0"/>
            </p:cNvCxnSpPr>
            <p:nvPr/>
          </p:nvCxnSpPr>
          <p:spPr bwMode="auto">
            <a:xfrm>
              <a:off x="4542526" y="3253712"/>
              <a:ext cx="142399" cy="83048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118" name="直接连接符 117">
              <a:extLst>
                <a:ext uri="{FF2B5EF4-FFF2-40B4-BE49-F238E27FC236}">
                  <a16:creationId xmlns:a16="http://schemas.microsoft.com/office/drawing/2014/main" id="{94B342C4-6541-45D9-99B7-A82909C4A999}"/>
                </a:ext>
              </a:extLst>
            </p:cNvPr>
            <p:cNvCxnSpPr>
              <a:endCxn id="113" idx="0"/>
            </p:cNvCxnSpPr>
            <p:nvPr/>
          </p:nvCxnSpPr>
          <p:spPr bwMode="auto">
            <a:xfrm>
              <a:off x="3926233" y="3253712"/>
              <a:ext cx="1884589" cy="83048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119" name="直接连接符 118">
              <a:extLst>
                <a:ext uri="{FF2B5EF4-FFF2-40B4-BE49-F238E27FC236}">
                  <a16:creationId xmlns:a16="http://schemas.microsoft.com/office/drawing/2014/main" id="{34E8BE8A-7D40-4A31-A11A-134CC2C31FB2}"/>
                </a:ext>
              </a:extLst>
            </p:cNvPr>
            <p:cNvCxnSpPr>
              <a:endCxn id="109" idx="0"/>
            </p:cNvCxnSpPr>
            <p:nvPr/>
          </p:nvCxnSpPr>
          <p:spPr bwMode="auto">
            <a:xfrm flipH="1">
              <a:off x="2290662" y="3253712"/>
              <a:ext cx="2251865" cy="809642"/>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120" name="直接连接符 119">
              <a:extLst>
                <a:ext uri="{FF2B5EF4-FFF2-40B4-BE49-F238E27FC236}">
                  <a16:creationId xmlns:a16="http://schemas.microsoft.com/office/drawing/2014/main" id="{D0388D2D-2C21-442F-9627-B82E9C1C6B63}"/>
                </a:ext>
              </a:extLst>
            </p:cNvPr>
            <p:cNvCxnSpPr>
              <a:endCxn id="108" idx="0"/>
            </p:cNvCxnSpPr>
            <p:nvPr/>
          </p:nvCxnSpPr>
          <p:spPr bwMode="auto">
            <a:xfrm flipH="1">
              <a:off x="2843767" y="3253712"/>
              <a:ext cx="1082466" cy="809642"/>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121" name="直接连接符 120">
              <a:extLst>
                <a:ext uri="{FF2B5EF4-FFF2-40B4-BE49-F238E27FC236}">
                  <a16:creationId xmlns:a16="http://schemas.microsoft.com/office/drawing/2014/main" id="{E9251E08-F95D-4BE6-BD25-5F8B27AE898B}"/>
                </a:ext>
              </a:extLst>
            </p:cNvPr>
            <p:cNvCxnSpPr>
              <a:endCxn id="111" idx="0"/>
            </p:cNvCxnSpPr>
            <p:nvPr/>
          </p:nvCxnSpPr>
          <p:spPr bwMode="auto">
            <a:xfrm flipH="1">
              <a:off x="4131819" y="3253712"/>
              <a:ext cx="410707" cy="83048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122" name="直接连接符 121">
              <a:extLst>
                <a:ext uri="{FF2B5EF4-FFF2-40B4-BE49-F238E27FC236}">
                  <a16:creationId xmlns:a16="http://schemas.microsoft.com/office/drawing/2014/main" id="{F73F0149-9A6A-4A10-8E75-6DA62C87C873}"/>
                </a:ext>
              </a:extLst>
            </p:cNvPr>
            <p:cNvCxnSpPr>
              <a:endCxn id="110" idx="0"/>
            </p:cNvCxnSpPr>
            <p:nvPr/>
          </p:nvCxnSpPr>
          <p:spPr bwMode="auto">
            <a:xfrm>
              <a:off x="3926233" y="3253712"/>
              <a:ext cx="758692" cy="83048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123" name="直接连接符 122">
              <a:extLst>
                <a:ext uri="{FF2B5EF4-FFF2-40B4-BE49-F238E27FC236}">
                  <a16:creationId xmlns:a16="http://schemas.microsoft.com/office/drawing/2014/main" id="{3F1F18A5-F188-45DD-ACB3-C36FDA566593}"/>
                </a:ext>
              </a:extLst>
            </p:cNvPr>
            <p:cNvCxnSpPr>
              <a:endCxn id="113" idx="0"/>
            </p:cNvCxnSpPr>
            <p:nvPr/>
          </p:nvCxnSpPr>
          <p:spPr bwMode="auto">
            <a:xfrm>
              <a:off x="4542526" y="3253712"/>
              <a:ext cx="1268296" cy="830486"/>
            </a:xfrm>
            <a:prstGeom prst="line">
              <a:avLst/>
            </a:prstGeom>
            <a:noFill/>
            <a:ln w="6350" cap="flat" cmpd="sng" algn="ctr">
              <a:solidFill>
                <a:schemeClr val="bg1">
                  <a:lumMod val="50000"/>
                </a:schemeClr>
              </a:solidFill>
              <a:prstDash val="solid"/>
              <a:round/>
              <a:headEnd type="none" w="med" len="med"/>
              <a:tailEnd type="none" w="med" len="med"/>
            </a:ln>
            <a:effectLst/>
          </p:spPr>
        </p:cxnSp>
        <p:cxnSp>
          <p:nvCxnSpPr>
            <p:cNvPr id="124" name="直接连接符 123">
              <a:extLst>
                <a:ext uri="{FF2B5EF4-FFF2-40B4-BE49-F238E27FC236}">
                  <a16:creationId xmlns:a16="http://schemas.microsoft.com/office/drawing/2014/main" id="{9ED98CE3-E3CA-46A9-B5D2-335A362C2B88}"/>
                </a:ext>
              </a:extLst>
            </p:cNvPr>
            <p:cNvCxnSpPr>
              <a:endCxn id="112" idx="0"/>
            </p:cNvCxnSpPr>
            <p:nvPr/>
          </p:nvCxnSpPr>
          <p:spPr bwMode="auto">
            <a:xfrm>
              <a:off x="3926233" y="3253712"/>
              <a:ext cx="2437697" cy="830486"/>
            </a:xfrm>
            <a:prstGeom prst="line">
              <a:avLst/>
            </a:prstGeom>
            <a:noFill/>
            <a:ln w="6350" cap="flat" cmpd="sng" algn="ctr">
              <a:solidFill>
                <a:schemeClr val="bg1">
                  <a:lumMod val="50000"/>
                </a:schemeClr>
              </a:solidFill>
              <a:prstDash val="solid"/>
              <a:round/>
              <a:headEnd type="none" w="med" len="med"/>
              <a:tailEnd type="none" w="med" len="med"/>
            </a:ln>
            <a:effectLst/>
          </p:spPr>
        </p:cxnSp>
        <p:pic>
          <p:nvPicPr>
            <p:cNvPr id="125" name="Picture 22" descr="图片99">
              <a:extLst>
                <a:ext uri="{FF2B5EF4-FFF2-40B4-BE49-F238E27FC236}">
                  <a16:creationId xmlns:a16="http://schemas.microsoft.com/office/drawing/2014/main" id="{59C6584D-F605-4DA6-B3F5-775FA411AFCB}"/>
                </a:ext>
              </a:extLst>
            </p:cNvPr>
            <p:cNvPicPr>
              <a:picLocks noChangeAspect="1" noChangeArrowheads="1"/>
            </p:cNvPicPr>
            <p:nvPr/>
          </p:nvPicPr>
          <p:blipFill>
            <a:blip r:embed="rId16" cstate="print"/>
            <a:srcRect/>
            <a:stretch>
              <a:fillRect/>
            </a:stretch>
          </p:blipFill>
          <p:spPr bwMode="auto">
            <a:xfrm>
              <a:off x="3925626" y="4359118"/>
              <a:ext cx="381801" cy="267801"/>
            </a:xfrm>
            <a:prstGeom prst="rect">
              <a:avLst/>
            </a:prstGeom>
            <a:noFill/>
            <a:ln w="9525">
              <a:noFill/>
              <a:miter lim="800000"/>
              <a:headEnd/>
              <a:tailEnd/>
            </a:ln>
          </p:spPr>
        </p:pic>
        <p:pic>
          <p:nvPicPr>
            <p:cNvPr id="126" name="Picture 22" descr="图片99">
              <a:extLst>
                <a:ext uri="{FF2B5EF4-FFF2-40B4-BE49-F238E27FC236}">
                  <a16:creationId xmlns:a16="http://schemas.microsoft.com/office/drawing/2014/main" id="{E99A953C-D616-4796-81C7-13B2541C60E1}"/>
                </a:ext>
              </a:extLst>
            </p:cNvPr>
            <p:cNvPicPr>
              <a:picLocks noChangeAspect="1" noChangeArrowheads="1"/>
            </p:cNvPicPr>
            <p:nvPr/>
          </p:nvPicPr>
          <p:blipFill>
            <a:blip r:embed="rId16" cstate="print"/>
            <a:srcRect/>
            <a:stretch>
              <a:fillRect/>
            </a:stretch>
          </p:blipFill>
          <p:spPr bwMode="auto">
            <a:xfrm>
              <a:off x="2093987" y="4304134"/>
              <a:ext cx="381801" cy="267801"/>
            </a:xfrm>
            <a:prstGeom prst="rect">
              <a:avLst/>
            </a:prstGeom>
            <a:noFill/>
            <a:ln w="9525">
              <a:noFill/>
              <a:miter lim="800000"/>
              <a:headEnd/>
              <a:tailEnd/>
            </a:ln>
          </p:spPr>
        </p:pic>
        <p:pic>
          <p:nvPicPr>
            <p:cNvPr id="127" name="Picture 22" descr="图片99">
              <a:extLst>
                <a:ext uri="{FF2B5EF4-FFF2-40B4-BE49-F238E27FC236}">
                  <a16:creationId xmlns:a16="http://schemas.microsoft.com/office/drawing/2014/main" id="{EDBEBED8-514B-4107-A91D-46432D523411}"/>
                </a:ext>
              </a:extLst>
            </p:cNvPr>
            <p:cNvPicPr>
              <a:picLocks noChangeAspect="1" noChangeArrowheads="1"/>
            </p:cNvPicPr>
            <p:nvPr/>
          </p:nvPicPr>
          <p:blipFill>
            <a:blip r:embed="rId16" cstate="print"/>
            <a:srcRect/>
            <a:stretch>
              <a:fillRect/>
            </a:stretch>
          </p:blipFill>
          <p:spPr bwMode="auto">
            <a:xfrm>
              <a:off x="2704533" y="4304134"/>
              <a:ext cx="381801" cy="267801"/>
            </a:xfrm>
            <a:prstGeom prst="rect">
              <a:avLst/>
            </a:prstGeom>
            <a:noFill/>
            <a:ln w="9525">
              <a:noFill/>
              <a:miter lim="800000"/>
              <a:headEnd/>
              <a:tailEnd/>
            </a:ln>
          </p:spPr>
        </p:pic>
        <p:pic>
          <p:nvPicPr>
            <p:cNvPr id="128" name="Picture 22" descr="图片99">
              <a:extLst>
                <a:ext uri="{FF2B5EF4-FFF2-40B4-BE49-F238E27FC236}">
                  <a16:creationId xmlns:a16="http://schemas.microsoft.com/office/drawing/2014/main" id="{D9792069-4680-44D7-9A83-E10A14ABF5C2}"/>
                </a:ext>
              </a:extLst>
            </p:cNvPr>
            <p:cNvPicPr>
              <a:picLocks noChangeAspect="1" noChangeArrowheads="1"/>
            </p:cNvPicPr>
            <p:nvPr/>
          </p:nvPicPr>
          <p:blipFill>
            <a:blip r:embed="rId16" cstate="print"/>
            <a:srcRect/>
            <a:stretch>
              <a:fillRect/>
            </a:stretch>
          </p:blipFill>
          <p:spPr bwMode="auto">
            <a:xfrm>
              <a:off x="4536173" y="4359118"/>
              <a:ext cx="381801" cy="267801"/>
            </a:xfrm>
            <a:prstGeom prst="rect">
              <a:avLst/>
            </a:prstGeom>
            <a:noFill/>
            <a:ln w="9525">
              <a:noFill/>
              <a:miter lim="800000"/>
              <a:headEnd/>
              <a:tailEnd/>
            </a:ln>
          </p:spPr>
        </p:pic>
        <p:pic>
          <p:nvPicPr>
            <p:cNvPr id="129" name="Picture 22" descr="图片99">
              <a:extLst>
                <a:ext uri="{FF2B5EF4-FFF2-40B4-BE49-F238E27FC236}">
                  <a16:creationId xmlns:a16="http://schemas.microsoft.com/office/drawing/2014/main" id="{099271B6-C9E2-4722-BCD1-FDBE7A97FF58}"/>
                </a:ext>
              </a:extLst>
            </p:cNvPr>
            <p:cNvPicPr>
              <a:picLocks noChangeAspect="1" noChangeArrowheads="1"/>
            </p:cNvPicPr>
            <p:nvPr/>
          </p:nvPicPr>
          <p:blipFill>
            <a:blip r:embed="rId16" cstate="print"/>
            <a:srcRect/>
            <a:stretch>
              <a:fillRect/>
            </a:stretch>
          </p:blipFill>
          <p:spPr bwMode="auto">
            <a:xfrm>
              <a:off x="5577197" y="4379960"/>
              <a:ext cx="381801" cy="267801"/>
            </a:xfrm>
            <a:prstGeom prst="rect">
              <a:avLst/>
            </a:prstGeom>
            <a:noFill/>
            <a:ln w="9525">
              <a:noFill/>
              <a:miter lim="800000"/>
              <a:headEnd/>
              <a:tailEnd/>
            </a:ln>
          </p:spPr>
        </p:pic>
        <p:pic>
          <p:nvPicPr>
            <p:cNvPr id="130" name="Picture 22" descr="图片99">
              <a:extLst>
                <a:ext uri="{FF2B5EF4-FFF2-40B4-BE49-F238E27FC236}">
                  <a16:creationId xmlns:a16="http://schemas.microsoft.com/office/drawing/2014/main" id="{73D76B8E-8F19-4801-BFDF-25228BC045DF}"/>
                </a:ext>
              </a:extLst>
            </p:cNvPr>
            <p:cNvPicPr>
              <a:picLocks noChangeAspect="1" noChangeArrowheads="1"/>
            </p:cNvPicPr>
            <p:nvPr/>
          </p:nvPicPr>
          <p:blipFill>
            <a:blip r:embed="rId16" cstate="print"/>
            <a:srcRect/>
            <a:stretch>
              <a:fillRect/>
            </a:stretch>
          </p:blipFill>
          <p:spPr bwMode="auto">
            <a:xfrm>
              <a:off x="6187744" y="4379960"/>
              <a:ext cx="381801" cy="267801"/>
            </a:xfrm>
            <a:prstGeom prst="rect">
              <a:avLst/>
            </a:prstGeom>
            <a:noFill/>
            <a:ln w="9525">
              <a:noFill/>
              <a:miter lim="800000"/>
              <a:headEnd/>
              <a:tailEnd/>
            </a:ln>
          </p:spPr>
        </p:pic>
        <p:sp>
          <p:nvSpPr>
            <p:cNvPr id="131" name="圆角矩形 229">
              <a:extLst>
                <a:ext uri="{FF2B5EF4-FFF2-40B4-BE49-F238E27FC236}">
                  <a16:creationId xmlns:a16="http://schemas.microsoft.com/office/drawing/2014/main" id="{49093AC4-1CE9-4297-901E-C3A92D898DCD}"/>
                </a:ext>
              </a:extLst>
            </p:cNvPr>
            <p:cNvSpPr/>
            <p:nvPr/>
          </p:nvSpPr>
          <p:spPr bwMode="auto">
            <a:xfrm>
              <a:off x="2264705" y="4704473"/>
              <a:ext cx="657598" cy="219937"/>
            </a:xfrm>
            <a:prstGeom prst="roundRect">
              <a:avLst/>
            </a:prstGeom>
            <a:noFill/>
          </p:spPr>
          <p:txBody>
            <a:bodyPr wrap="square" lIns="35988" tIns="45705" rIns="35988" bIns="45705" rtlCol="0" anchor="ctr" anchorCtr="0">
              <a:noAutofit/>
            </a:bodyPr>
            <a:lstStyle/>
            <a:p>
              <a:pPr algn="ctr"/>
              <a:r>
                <a:rPr lang="zh-CN" altLang="en-US" sz="1100" b="1" dirty="0">
                  <a:solidFill>
                    <a:srgbClr val="000000"/>
                  </a:solidFill>
                  <a:latin typeface="微软雅黑" pitchFamily="34" charset="-122"/>
                  <a:ea typeface="微软雅黑" pitchFamily="34" charset="-122"/>
                </a:rPr>
                <a:t>接入用户</a:t>
              </a:r>
              <a:endParaRPr lang="en-US" altLang="zh-CN" sz="1100" b="1" dirty="0">
                <a:solidFill>
                  <a:srgbClr val="000000"/>
                </a:solidFill>
                <a:latin typeface="微软雅黑" pitchFamily="34" charset="-122"/>
                <a:ea typeface="微软雅黑" pitchFamily="34" charset="-122"/>
              </a:endParaRPr>
            </a:p>
          </p:txBody>
        </p:sp>
        <p:sp>
          <p:nvSpPr>
            <p:cNvPr id="132" name="圆角矩形 230">
              <a:extLst>
                <a:ext uri="{FF2B5EF4-FFF2-40B4-BE49-F238E27FC236}">
                  <a16:creationId xmlns:a16="http://schemas.microsoft.com/office/drawing/2014/main" id="{6616858F-E13D-4890-9E46-7D86E88CBC60}"/>
                </a:ext>
              </a:extLst>
            </p:cNvPr>
            <p:cNvSpPr/>
            <p:nvPr/>
          </p:nvSpPr>
          <p:spPr bwMode="auto">
            <a:xfrm>
              <a:off x="4077859" y="4704473"/>
              <a:ext cx="657598" cy="219937"/>
            </a:xfrm>
            <a:prstGeom prst="roundRect">
              <a:avLst/>
            </a:prstGeom>
            <a:noFill/>
          </p:spPr>
          <p:txBody>
            <a:bodyPr wrap="square" lIns="35988" tIns="45705" rIns="35988" bIns="45705" rtlCol="0" anchor="ctr" anchorCtr="0">
              <a:noAutofit/>
            </a:bodyPr>
            <a:lstStyle/>
            <a:p>
              <a:pPr algn="ctr"/>
              <a:r>
                <a:rPr lang="zh-CN" altLang="en-US" sz="1100" b="1" dirty="0">
                  <a:solidFill>
                    <a:srgbClr val="000000"/>
                  </a:solidFill>
                  <a:latin typeface="微软雅黑" pitchFamily="34" charset="-122"/>
                  <a:ea typeface="微软雅黑" pitchFamily="34" charset="-122"/>
                </a:rPr>
                <a:t>接入用户</a:t>
              </a:r>
              <a:endParaRPr lang="en-US" altLang="zh-CN" sz="1100" b="1" dirty="0">
                <a:solidFill>
                  <a:srgbClr val="000000"/>
                </a:solidFill>
                <a:latin typeface="微软雅黑" pitchFamily="34" charset="-122"/>
                <a:ea typeface="微软雅黑" pitchFamily="34" charset="-122"/>
              </a:endParaRPr>
            </a:p>
          </p:txBody>
        </p:sp>
        <p:sp>
          <p:nvSpPr>
            <p:cNvPr id="133" name="圆角矩形 231">
              <a:extLst>
                <a:ext uri="{FF2B5EF4-FFF2-40B4-BE49-F238E27FC236}">
                  <a16:creationId xmlns:a16="http://schemas.microsoft.com/office/drawing/2014/main" id="{456B04AD-172C-485E-BE3B-0171E3F273E0}"/>
                </a:ext>
              </a:extLst>
            </p:cNvPr>
            <p:cNvSpPr/>
            <p:nvPr/>
          </p:nvSpPr>
          <p:spPr bwMode="auto">
            <a:xfrm>
              <a:off x="5779786" y="4686538"/>
              <a:ext cx="657598" cy="219937"/>
            </a:xfrm>
            <a:prstGeom prst="roundRect">
              <a:avLst/>
            </a:prstGeom>
            <a:noFill/>
          </p:spPr>
          <p:txBody>
            <a:bodyPr wrap="square" lIns="35988" tIns="45705" rIns="35988" bIns="45705" rtlCol="0" anchor="ctr" anchorCtr="0">
              <a:noAutofit/>
            </a:bodyPr>
            <a:lstStyle/>
            <a:p>
              <a:pPr algn="ctr"/>
              <a:r>
                <a:rPr lang="zh-CN" altLang="en-US" sz="1100" b="1" dirty="0">
                  <a:solidFill>
                    <a:srgbClr val="000000"/>
                  </a:solidFill>
                  <a:latin typeface="微软雅黑" pitchFamily="34" charset="-122"/>
                  <a:ea typeface="微软雅黑" pitchFamily="34" charset="-122"/>
                </a:rPr>
                <a:t>接入用户</a:t>
              </a:r>
              <a:endParaRPr lang="en-US" altLang="zh-CN" sz="1100" b="1" dirty="0">
                <a:solidFill>
                  <a:srgbClr val="000000"/>
                </a:solidFill>
                <a:latin typeface="微软雅黑" pitchFamily="34" charset="-122"/>
                <a:ea typeface="微软雅黑" pitchFamily="34" charset="-122"/>
              </a:endParaRPr>
            </a:p>
          </p:txBody>
        </p:sp>
        <p:pic>
          <p:nvPicPr>
            <p:cNvPr id="134" name="Picture 17" descr="E:\1华赛设计夹\2010-8\朱冬晴\华赛新图标\华赛新图标 png\06 安全图标(一)\IDS 2.png">
              <a:extLst>
                <a:ext uri="{FF2B5EF4-FFF2-40B4-BE49-F238E27FC236}">
                  <a16:creationId xmlns:a16="http://schemas.microsoft.com/office/drawing/2014/main" id="{BF673BB3-289E-4211-A733-1B8DEBF1AF61}"/>
                </a:ext>
              </a:extLst>
            </p:cNvPr>
            <p:cNvPicPr>
              <a:picLocks noChangeAspect="1" noChangeArrowheads="1"/>
            </p:cNvPicPr>
            <p:nvPr/>
          </p:nvPicPr>
          <p:blipFill>
            <a:blip r:embed="rId17" cstate="print"/>
            <a:srcRect/>
            <a:stretch>
              <a:fillRect/>
            </a:stretch>
          </p:blipFill>
          <p:spPr bwMode="auto">
            <a:xfrm>
              <a:off x="3811795" y="2480204"/>
              <a:ext cx="245413" cy="235807"/>
            </a:xfrm>
            <a:prstGeom prst="rect">
              <a:avLst/>
            </a:prstGeom>
            <a:noFill/>
            <a:ln w="9525">
              <a:noFill/>
              <a:miter lim="800000"/>
              <a:headEnd/>
              <a:tailEnd/>
            </a:ln>
          </p:spPr>
        </p:pic>
        <p:pic>
          <p:nvPicPr>
            <p:cNvPr id="135" name="Picture 17" descr="E:\1华赛设计夹\2010-8\朱冬晴\华赛新图标\华赛新图标 png\06 安全图标(一)\IDS 2.png">
              <a:extLst>
                <a:ext uri="{FF2B5EF4-FFF2-40B4-BE49-F238E27FC236}">
                  <a16:creationId xmlns:a16="http://schemas.microsoft.com/office/drawing/2014/main" id="{C2540F44-19CA-4B80-B833-E321E3FB192D}"/>
                </a:ext>
              </a:extLst>
            </p:cNvPr>
            <p:cNvPicPr>
              <a:picLocks noChangeAspect="1" noChangeArrowheads="1"/>
            </p:cNvPicPr>
            <p:nvPr/>
          </p:nvPicPr>
          <p:blipFill>
            <a:blip r:embed="rId17" cstate="print"/>
            <a:srcRect/>
            <a:stretch>
              <a:fillRect/>
            </a:stretch>
          </p:blipFill>
          <p:spPr bwMode="auto">
            <a:xfrm>
              <a:off x="4457034" y="2502805"/>
              <a:ext cx="245413" cy="235807"/>
            </a:xfrm>
            <a:prstGeom prst="rect">
              <a:avLst/>
            </a:prstGeom>
            <a:noFill/>
            <a:ln w="9525">
              <a:noFill/>
              <a:miter lim="800000"/>
              <a:headEnd/>
              <a:tailEnd/>
            </a:ln>
          </p:spPr>
        </p:pic>
        <p:sp>
          <p:nvSpPr>
            <p:cNvPr id="136" name="任意多边形 234">
              <a:extLst>
                <a:ext uri="{FF2B5EF4-FFF2-40B4-BE49-F238E27FC236}">
                  <a16:creationId xmlns:a16="http://schemas.microsoft.com/office/drawing/2014/main" id="{6340BB2B-E181-444D-A694-98D83ADC6ECC}"/>
                </a:ext>
              </a:extLst>
            </p:cNvPr>
            <p:cNvSpPr/>
            <p:nvPr/>
          </p:nvSpPr>
          <p:spPr>
            <a:xfrm>
              <a:off x="3506051" y="2402529"/>
              <a:ext cx="1430595" cy="147028"/>
            </a:xfrm>
            <a:custGeom>
              <a:avLst/>
              <a:gdLst>
                <a:gd name="connsiteX0" fmla="*/ 0 w 1454150"/>
                <a:gd name="connsiteY0" fmla="*/ 25400 h 192617"/>
                <a:gd name="connsiteX1" fmla="*/ 330200 w 1454150"/>
                <a:gd name="connsiteY1" fmla="*/ 165100 h 192617"/>
                <a:gd name="connsiteX2" fmla="*/ 1270000 w 1454150"/>
                <a:gd name="connsiteY2" fmla="*/ 165100 h 192617"/>
                <a:gd name="connsiteX3" fmla="*/ 1435100 w 1454150"/>
                <a:gd name="connsiteY3" fmla="*/ 0 h 192617"/>
              </a:gdLst>
              <a:ahLst/>
              <a:cxnLst>
                <a:cxn ang="0">
                  <a:pos x="connsiteX0" y="connsiteY0"/>
                </a:cxn>
                <a:cxn ang="0">
                  <a:pos x="connsiteX1" y="connsiteY1"/>
                </a:cxn>
                <a:cxn ang="0">
                  <a:pos x="connsiteX2" y="connsiteY2"/>
                </a:cxn>
                <a:cxn ang="0">
                  <a:pos x="connsiteX3" y="connsiteY3"/>
                </a:cxn>
              </a:cxnLst>
              <a:rect l="l" t="t" r="r" b="b"/>
              <a:pathLst>
                <a:path w="1454150" h="192617">
                  <a:moveTo>
                    <a:pt x="0" y="25400"/>
                  </a:moveTo>
                  <a:cubicBezTo>
                    <a:pt x="59266" y="83608"/>
                    <a:pt x="118533" y="141817"/>
                    <a:pt x="330200" y="165100"/>
                  </a:cubicBezTo>
                  <a:cubicBezTo>
                    <a:pt x="541867" y="188383"/>
                    <a:pt x="1085850" y="192617"/>
                    <a:pt x="1270000" y="165100"/>
                  </a:cubicBezTo>
                  <a:cubicBezTo>
                    <a:pt x="1454150" y="137583"/>
                    <a:pt x="1444625" y="68791"/>
                    <a:pt x="1435100" y="0"/>
                  </a:cubicBezTo>
                </a:path>
              </a:pathLst>
            </a:custGeom>
            <a:ln w="12700">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rgbClr val="000000"/>
                </a:solidFill>
              </a:endParaRPr>
            </a:p>
          </p:txBody>
        </p:sp>
        <p:sp>
          <p:nvSpPr>
            <p:cNvPr id="137" name="TextBox 727">
              <a:extLst>
                <a:ext uri="{FF2B5EF4-FFF2-40B4-BE49-F238E27FC236}">
                  <a16:creationId xmlns:a16="http://schemas.microsoft.com/office/drawing/2014/main" id="{18E349F1-DA6D-459B-B1A5-941F4F2489AE}"/>
                </a:ext>
              </a:extLst>
            </p:cNvPr>
            <p:cNvSpPr txBox="1"/>
            <p:nvPr/>
          </p:nvSpPr>
          <p:spPr>
            <a:xfrm>
              <a:off x="4010820" y="2577423"/>
              <a:ext cx="542656" cy="182128"/>
            </a:xfrm>
            <a:prstGeom prst="rect">
              <a:avLst/>
            </a:prstGeom>
            <a:noFill/>
          </p:spPr>
          <p:txBody>
            <a:bodyPr wrap="square" lIns="35988" tIns="45705" rIns="35988" bIns="45705" rtlCol="0" anchor="ctr" anchorCtr="0">
              <a:noAutofit/>
            </a:bodyPr>
            <a:lstStyle/>
            <a:p>
              <a:r>
                <a:rPr lang="en-US" altLang="zh-CN" sz="800" b="1" dirty="0">
                  <a:solidFill>
                    <a:srgbClr val="C00000"/>
                  </a:solidFill>
                  <a:latin typeface="微软雅黑" pitchFamily="34" charset="-122"/>
                  <a:ea typeface="微软雅黑" pitchFamily="34" charset="-122"/>
                </a:rPr>
                <a:t>IPS/AV</a:t>
              </a:r>
              <a:endParaRPr lang="zh-CN" altLang="en-US" sz="800" b="1" dirty="0">
                <a:solidFill>
                  <a:srgbClr val="C00000"/>
                </a:solidFill>
                <a:latin typeface="微软雅黑" pitchFamily="34" charset="-122"/>
                <a:ea typeface="微软雅黑" pitchFamily="34" charset="-122"/>
              </a:endParaRPr>
            </a:p>
          </p:txBody>
        </p:sp>
        <p:cxnSp>
          <p:nvCxnSpPr>
            <p:cNvPr id="138" name="直接连接符 137">
              <a:extLst>
                <a:ext uri="{FF2B5EF4-FFF2-40B4-BE49-F238E27FC236}">
                  <a16:creationId xmlns:a16="http://schemas.microsoft.com/office/drawing/2014/main" id="{DD5D279B-B3CB-4CCC-89F3-D8453AC6B0B2}"/>
                </a:ext>
              </a:extLst>
            </p:cNvPr>
            <p:cNvCxnSpPr/>
            <p:nvPr/>
          </p:nvCxnSpPr>
          <p:spPr bwMode="auto">
            <a:xfrm>
              <a:off x="4051367" y="2582925"/>
              <a:ext cx="405667" cy="0"/>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39" name="Picture 455" descr="图片146">
              <a:extLst>
                <a:ext uri="{FF2B5EF4-FFF2-40B4-BE49-F238E27FC236}">
                  <a16:creationId xmlns:a16="http://schemas.microsoft.com/office/drawing/2014/main" id="{EA789C35-C67A-466B-829A-1DADE69D3B6D}"/>
                </a:ext>
              </a:extLst>
            </p:cNvPr>
            <p:cNvPicPr>
              <a:picLocks noChangeAspect="1" noChangeArrowheads="1"/>
            </p:cNvPicPr>
            <p:nvPr/>
          </p:nvPicPr>
          <p:blipFill>
            <a:blip r:embed="rId18" cstate="print"/>
            <a:srcRect/>
            <a:stretch>
              <a:fillRect/>
            </a:stretch>
          </p:blipFill>
          <p:spPr bwMode="auto">
            <a:xfrm>
              <a:off x="1306158" y="2631913"/>
              <a:ext cx="172684" cy="267712"/>
            </a:xfrm>
            <a:prstGeom prst="rect">
              <a:avLst/>
            </a:prstGeom>
            <a:noFill/>
          </p:spPr>
        </p:pic>
        <p:pic>
          <p:nvPicPr>
            <p:cNvPr id="140" name="Picture 455" descr="图片146">
              <a:extLst>
                <a:ext uri="{FF2B5EF4-FFF2-40B4-BE49-F238E27FC236}">
                  <a16:creationId xmlns:a16="http://schemas.microsoft.com/office/drawing/2014/main" id="{F2DCB0DA-EB6F-45C3-9306-798CD8D8C484}"/>
                </a:ext>
              </a:extLst>
            </p:cNvPr>
            <p:cNvPicPr>
              <a:picLocks noChangeAspect="1" noChangeArrowheads="1"/>
            </p:cNvPicPr>
            <p:nvPr/>
          </p:nvPicPr>
          <p:blipFill>
            <a:blip r:embed="rId18" cstate="print"/>
            <a:srcRect/>
            <a:stretch>
              <a:fillRect/>
            </a:stretch>
          </p:blipFill>
          <p:spPr bwMode="auto">
            <a:xfrm>
              <a:off x="1306158" y="2914345"/>
              <a:ext cx="172684" cy="267712"/>
            </a:xfrm>
            <a:prstGeom prst="rect">
              <a:avLst/>
            </a:prstGeom>
            <a:noFill/>
          </p:spPr>
        </p:pic>
        <p:pic>
          <p:nvPicPr>
            <p:cNvPr id="141" name="Picture 455" descr="图片146">
              <a:extLst>
                <a:ext uri="{FF2B5EF4-FFF2-40B4-BE49-F238E27FC236}">
                  <a16:creationId xmlns:a16="http://schemas.microsoft.com/office/drawing/2014/main" id="{ECC806B7-3761-45B3-A5DB-033BF621A126}"/>
                </a:ext>
              </a:extLst>
            </p:cNvPr>
            <p:cNvPicPr>
              <a:picLocks noChangeAspect="1" noChangeArrowheads="1"/>
            </p:cNvPicPr>
            <p:nvPr/>
          </p:nvPicPr>
          <p:blipFill>
            <a:blip r:embed="rId18" cstate="print"/>
            <a:srcRect/>
            <a:stretch>
              <a:fillRect/>
            </a:stretch>
          </p:blipFill>
          <p:spPr bwMode="auto">
            <a:xfrm>
              <a:off x="1305231" y="3192265"/>
              <a:ext cx="172684" cy="267712"/>
            </a:xfrm>
            <a:prstGeom prst="rect">
              <a:avLst/>
            </a:prstGeom>
            <a:noFill/>
          </p:spPr>
        </p:pic>
        <p:pic>
          <p:nvPicPr>
            <p:cNvPr id="142" name="Picture 464" descr="图片155">
              <a:extLst>
                <a:ext uri="{FF2B5EF4-FFF2-40B4-BE49-F238E27FC236}">
                  <a16:creationId xmlns:a16="http://schemas.microsoft.com/office/drawing/2014/main" id="{3BF94869-2786-4569-A689-10FA11685DD7}"/>
                </a:ext>
              </a:extLst>
            </p:cNvPr>
            <p:cNvPicPr>
              <a:picLocks noChangeAspect="1" noChangeArrowheads="1"/>
            </p:cNvPicPr>
            <p:nvPr/>
          </p:nvPicPr>
          <p:blipFill>
            <a:blip r:embed="rId19" cstate="print"/>
            <a:srcRect/>
            <a:stretch>
              <a:fillRect/>
            </a:stretch>
          </p:blipFill>
          <p:spPr bwMode="auto">
            <a:xfrm>
              <a:off x="1011546" y="2762211"/>
              <a:ext cx="143338" cy="206593"/>
            </a:xfrm>
            <a:prstGeom prst="rect">
              <a:avLst/>
            </a:prstGeom>
            <a:noFill/>
          </p:spPr>
        </p:pic>
        <p:pic>
          <p:nvPicPr>
            <p:cNvPr id="143" name="Picture 464" descr="图片155">
              <a:extLst>
                <a:ext uri="{FF2B5EF4-FFF2-40B4-BE49-F238E27FC236}">
                  <a16:creationId xmlns:a16="http://schemas.microsoft.com/office/drawing/2014/main" id="{5B54C30F-7D1F-4D60-A564-3E0ED422A74A}"/>
                </a:ext>
              </a:extLst>
            </p:cNvPr>
            <p:cNvPicPr>
              <a:picLocks noChangeAspect="1" noChangeArrowheads="1"/>
            </p:cNvPicPr>
            <p:nvPr/>
          </p:nvPicPr>
          <p:blipFill>
            <a:blip r:embed="rId19" cstate="print"/>
            <a:srcRect/>
            <a:stretch>
              <a:fillRect/>
            </a:stretch>
          </p:blipFill>
          <p:spPr bwMode="auto">
            <a:xfrm>
              <a:off x="1011546" y="3099800"/>
              <a:ext cx="143338" cy="206593"/>
            </a:xfrm>
            <a:prstGeom prst="rect">
              <a:avLst/>
            </a:prstGeom>
            <a:noFill/>
          </p:spPr>
        </p:pic>
        <p:pic>
          <p:nvPicPr>
            <p:cNvPr id="144" name="Picture 464" descr="图片155">
              <a:extLst>
                <a:ext uri="{FF2B5EF4-FFF2-40B4-BE49-F238E27FC236}">
                  <a16:creationId xmlns:a16="http://schemas.microsoft.com/office/drawing/2014/main" id="{9F448D2F-E832-43EF-BC4D-8F0A9934711A}"/>
                </a:ext>
              </a:extLst>
            </p:cNvPr>
            <p:cNvPicPr>
              <a:picLocks noChangeAspect="1" noChangeArrowheads="1"/>
            </p:cNvPicPr>
            <p:nvPr/>
          </p:nvPicPr>
          <p:blipFill>
            <a:blip r:embed="rId19" cstate="print"/>
            <a:srcRect/>
            <a:stretch>
              <a:fillRect/>
            </a:stretch>
          </p:blipFill>
          <p:spPr bwMode="auto">
            <a:xfrm>
              <a:off x="694368" y="2775245"/>
              <a:ext cx="143338" cy="206593"/>
            </a:xfrm>
            <a:prstGeom prst="rect">
              <a:avLst/>
            </a:prstGeom>
            <a:noFill/>
          </p:spPr>
        </p:pic>
        <p:pic>
          <p:nvPicPr>
            <p:cNvPr id="145" name="Picture 464" descr="图片155">
              <a:extLst>
                <a:ext uri="{FF2B5EF4-FFF2-40B4-BE49-F238E27FC236}">
                  <a16:creationId xmlns:a16="http://schemas.microsoft.com/office/drawing/2014/main" id="{9D2FBEF3-E878-4041-AA37-691C2FAA65F9}"/>
                </a:ext>
              </a:extLst>
            </p:cNvPr>
            <p:cNvPicPr>
              <a:picLocks noChangeAspect="1" noChangeArrowheads="1"/>
            </p:cNvPicPr>
            <p:nvPr/>
          </p:nvPicPr>
          <p:blipFill>
            <a:blip r:embed="rId19" cstate="print"/>
            <a:srcRect/>
            <a:stretch>
              <a:fillRect/>
            </a:stretch>
          </p:blipFill>
          <p:spPr bwMode="auto">
            <a:xfrm>
              <a:off x="694368" y="3098168"/>
              <a:ext cx="143338" cy="206593"/>
            </a:xfrm>
            <a:prstGeom prst="rect">
              <a:avLst/>
            </a:prstGeom>
            <a:noFill/>
          </p:spPr>
        </p:pic>
        <p:sp>
          <p:nvSpPr>
            <p:cNvPr id="146" name="TextBox 736">
              <a:extLst>
                <a:ext uri="{FF2B5EF4-FFF2-40B4-BE49-F238E27FC236}">
                  <a16:creationId xmlns:a16="http://schemas.microsoft.com/office/drawing/2014/main" id="{D31C0744-01C0-451D-BCE9-ED9BAAFDA07F}"/>
                </a:ext>
              </a:extLst>
            </p:cNvPr>
            <p:cNvSpPr txBox="1"/>
            <p:nvPr/>
          </p:nvSpPr>
          <p:spPr>
            <a:xfrm>
              <a:off x="2370241" y="1485677"/>
              <a:ext cx="432102" cy="49591"/>
            </a:xfrm>
            <a:prstGeom prst="rect">
              <a:avLst/>
            </a:prstGeom>
            <a:noFill/>
          </p:spPr>
          <p:txBody>
            <a:bodyPr wrap="square" lIns="35988" tIns="45705" rIns="35988" bIns="45705" rtlCol="0" anchor="ctr" anchorCtr="0">
              <a:noAutofit/>
            </a:bodyPr>
            <a:lstStyle/>
            <a:p>
              <a:r>
                <a:rPr lang="zh-CN" altLang="en-US" sz="800" b="1" dirty="0">
                  <a:solidFill>
                    <a:srgbClr val="C00000"/>
                  </a:solidFill>
                  <a:latin typeface="微软雅黑" pitchFamily="34" charset="-122"/>
                  <a:ea typeface="微软雅黑" pitchFamily="34" charset="-122"/>
                </a:rPr>
                <a:t>防火墙</a:t>
              </a:r>
            </a:p>
          </p:txBody>
        </p:sp>
        <p:pic>
          <p:nvPicPr>
            <p:cNvPr id="147" name="Picture 62" descr="C:\Users\z00124665\Downloads\PPT图片素材库\商务办公PNG图标\secured.png">
              <a:extLst>
                <a:ext uri="{FF2B5EF4-FFF2-40B4-BE49-F238E27FC236}">
                  <a16:creationId xmlns:a16="http://schemas.microsoft.com/office/drawing/2014/main" id="{4CFC0B52-88F2-4D5F-A9C6-6E101D3E1C29}"/>
                </a:ext>
              </a:extLst>
            </p:cNvPr>
            <p:cNvPicPr>
              <a:picLocks noChangeAspect="1" noChangeArrowheads="1"/>
            </p:cNvPicPr>
            <p:nvPr/>
          </p:nvPicPr>
          <p:blipFill>
            <a:blip r:embed="rId20" cstate="print"/>
            <a:srcRect/>
            <a:stretch>
              <a:fillRect/>
            </a:stretch>
          </p:blipFill>
          <p:spPr bwMode="auto">
            <a:xfrm>
              <a:off x="2031178" y="4448297"/>
              <a:ext cx="236910" cy="227638"/>
            </a:xfrm>
            <a:prstGeom prst="rect">
              <a:avLst/>
            </a:prstGeom>
            <a:noFill/>
          </p:spPr>
        </p:pic>
        <p:pic>
          <p:nvPicPr>
            <p:cNvPr id="148" name="Picture 62" descr="C:\Users\z00124665\Downloads\PPT图片素材库\商务办公PNG图标\secured.png">
              <a:extLst>
                <a:ext uri="{FF2B5EF4-FFF2-40B4-BE49-F238E27FC236}">
                  <a16:creationId xmlns:a16="http://schemas.microsoft.com/office/drawing/2014/main" id="{DA077F08-7793-466E-B321-8677E098DEE0}"/>
                </a:ext>
              </a:extLst>
            </p:cNvPr>
            <p:cNvPicPr>
              <a:picLocks noChangeAspect="1" noChangeArrowheads="1"/>
            </p:cNvPicPr>
            <p:nvPr/>
          </p:nvPicPr>
          <p:blipFill>
            <a:blip r:embed="rId20" cstate="print"/>
            <a:srcRect/>
            <a:stretch>
              <a:fillRect/>
            </a:stretch>
          </p:blipFill>
          <p:spPr bwMode="auto">
            <a:xfrm>
              <a:off x="2713892" y="4448297"/>
              <a:ext cx="236910" cy="227638"/>
            </a:xfrm>
            <a:prstGeom prst="rect">
              <a:avLst/>
            </a:prstGeom>
            <a:noFill/>
          </p:spPr>
        </p:pic>
        <p:pic>
          <p:nvPicPr>
            <p:cNvPr id="149" name="Picture 62" descr="C:\Users\z00124665\Downloads\PPT图片素材库\商务办公PNG图标\secured.png">
              <a:extLst>
                <a:ext uri="{FF2B5EF4-FFF2-40B4-BE49-F238E27FC236}">
                  <a16:creationId xmlns:a16="http://schemas.microsoft.com/office/drawing/2014/main" id="{E0C5B175-5C8F-4EAB-8995-B8DBBD1FD34F}"/>
                </a:ext>
              </a:extLst>
            </p:cNvPr>
            <p:cNvPicPr>
              <a:picLocks noChangeAspect="1" noChangeArrowheads="1"/>
            </p:cNvPicPr>
            <p:nvPr/>
          </p:nvPicPr>
          <p:blipFill>
            <a:blip r:embed="rId20" cstate="print"/>
            <a:srcRect/>
            <a:stretch>
              <a:fillRect/>
            </a:stretch>
          </p:blipFill>
          <p:spPr bwMode="auto">
            <a:xfrm>
              <a:off x="3912133" y="4476835"/>
              <a:ext cx="236910" cy="227638"/>
            </a:xfrm>
            <a:prstGeom prst="rect">
              <a:avLst/>
            </a:prstGeom>
            <a:noFill/>
          </p:spPr>
        </p:pic>
        <p:pic>
          <p:nvPicPr>
            <p:cNvPr id="150" name="Picture 62" descr="C:\Users\z00124665\Downloads\PPT图片素材库\商务办公PNG图标\secured.png">
              <a:extLst>
                <a:ext uri="{FF2B5EF4-FFF2-40B4-BE49-F238E27FC236}">
                  <a16:creationId xmlns:a16="http://schemas.microsoft.com/office/drawing/2014/main" id="{393EA410-4077-4D73-BC23-447D04C615D2}"/>
                </a:ext>
              </a:extLst>
            </p:cNvPr>
            <p:cNvPicPr>
              <a:picLocks noChangeAspect="1" noChangeArrowheads="1"/>
            </p:cNvPicPr>
            <p:nvPr/>
          </p:nvPicPr>
          <p:blipFill>
            <a:blip r:embed="rId20" cstate="print"/>
            <a:srcRect/>
            <a:stretch>
              <a:fillRect/>
            </a:stretch>
          </p:blipFill>
          <p:spPr bwMode="auto">
            <a:xfrm>
              <a:off x="4517622" y="4476835"/>
              <a:ext cx="236910" cy="227638"/>
            </a:xfrm>
            <a:prstGeom prst="rect">
              <a:avLst/>
            </a:prstGeom>
            <a:noFill/>
          </p:spPr>
        </p:pic>
        <p:pic>
          <p:nvPicPr>
            <p:cNvPr id="151" name="Picture 62" descr="C:\Users\z00124665\Downloads\PPT图片素材库\商务办公PNG图标\secured.png">
              <a:extLst>
                <a:ext uri="{FF2B5EF4-FFF2-40B4-BE49-F238E27FC236}">
                  <a16:creationId xmlns:a16="http://schemas.microsoft.com/office/drawing/2014/main" id="{0FCEA957-493E-47AE-AD1A-3E1E30CE215D}"/>
                </a:ext>
              </a:extLst>
            </p:cNvPr>
            <p:cNvPicPr>
              <a:picLocks noChangeAspect="1" noChangeArrowheads="1"/>
            </p:cNvPicPr>
            <p:nvPr/>
          </p:nvPicPr>
          <p:blipFill>
            <a:blip r:embed="rId20" cstate="print"/>
            <a:srcRect/>
            <a:stretch>
              <a:fillRect/>
            </a:stretch>
          </p:blipFill>
          <p:spPr bwMode="auto">
            <a:xfrm>
              <a:off x="5542876" y="4513100"/>
              <a:ext cx="236910" cy="227638"/>
            </a:xfrm>
            <a:prstGeom prst="rect">
              <a:avLst/>
            </a:prstGeom>
            <a:noFill/>
          </p:spPr>
        </p:pic>
        <p:pic>
          <p:nvPicPr>
            <p:cNvPr id="152" name="Picture 62" descr="C:\Users\z00124665\Downloads\PPT图片素材库\商务办公PNG图标\secured.png">
              <a:extLst>
                <a:ext uri="{FF2B5EF4-FFF2-40B4-BE49-F238E27FC236}">
                  <a16:creationId xmlns:a16="http://schemas.microsoft.com/office/drawing/2014/main" id="{B52085CD-614A-472B-BA55-93AFAF8E5BA5}"/>
                </a:ext>
              </a:extLst>
            </p:cNvPr>
            <p:cNvPicPr>
              <a:picLocks noChangeAspect="1" noChangeArrowheads="1"/>
            </p:cNvPicPr>
            <p:nvPr/>
          </p:nvPicPr>
          <p:blipFill>
            <a:blip r:embed="rId20" cstate="print"/>
            <a:srcRect/>
            <a:stretch>
              <a:fillRect/>
            </a:stretch>
          </p:blipFill>
          <p:spPr bwMode="auto">
            <a:xfrm>
              <a:off x="6187744" y="4513100"/>
              <a:ext cx="236910" cy="227638"/>
            </a:xfrm>
            <a:prstGeom prst="rect">
              <a:avLst/>
            </a:prstGeom>
            <a:noFill/>
          </p:spPr>
        </p:pic>
        <p:cxnSp>
          <p:nvCxnSpPr>
            <p:cNvPr id="153" name="直接连接符 152">
              <a:extLst>
                <a:ext uri="{FF2B5EF4-FFF2-40B4-BE49-F238E27FC236}">
                  <a16:creationId xmlns:a16="http://schemas.microsoft.com/office/drawing/2014/main" id="{81F7A314-EDB4-462A-B3D8-5E03A686991F}"/>
                </a:ext>
              </a:extLst>
            </p:cNvPr>
            <p:cNvCxnSpPr>
              <a:stCxn id="78" idx="0"/>
              <a:endCxn id="36" idx="2"/>
            </p:cNvCxnSpPr>
            <p:nvPr/>
          </p:nvCxnSpPr>
          <p:spPr bwMode="auto">
            <a:xfrm flipV="1">
              <a:off x="2201522" y="3237121"/>
              <a:ext cx="162039" cy="72308"/>
            </a:xfrm>
            <a:prstGeom prst="line">
              <a:avLst/>
            </a:prstGeom>
            <a:noFill/>
            <a:ln w="6350" cap="flat" cmpd="sng" algn="ctr">
              <a:solidFill>
                <a:srgbClr val="80808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4" name="TextBox 744">
              <a:extLst>
                <a:ext uri="{FF2B5EF4-FFF2-40B4-BE49-F238E27FC236}">
                  <a16:creationId xmlns:a16="http://schemas.microsoft.com/office/drawing/2014/main" id="{0003DD73-AB66-426C-891A-899820F95288}"/>
                </a:ext>
              </a:extLst>
            </p:cNvPr>
            <p:cNvSpPr txBox="1"/>
            <p:nvPr/>
          </p:nvSpPr>
          <p:spPr>
            <a:xfrm>
              <a:off x="7959889" y="2478058"/>
              <a:ext cx="867271" cy="144855"/>
            </a:xfrm>
            <a:prstGeom prst="rect">
              <a:avLst/>
            </a:prstGeom>
          </p:spPr>
          <p:txBody>
            <a:bodyPr wrap="square" lIns="91409" tIns="45705" rIns="91409" bIns="45705">
              <a:noAutofit/>
            </a:bodyPr>
            <a:lstStyle/>
            <a:p>
              <a:r>
                <a:rPr lang="zh-CN" altLang="en-US" sz="800" dirty="0">
                  <a:solidFill>
                    <a:srgbClr val="C00000"/>
                  </a:solidFill>
                  <a:latin typeface="微软雅黑" pitchFamily="34" charset="-122"/>
                  <a:ea typeface="微软雅黑" pitchFamily="34" charset="-122"/>
                </a:rPr>
                <a:t>漏洞扫描系统</a:t>
              </a:r>
            </a:p>
          </p:txBody>
        </p:sp>
        <p:pic>
          <p:nvPicPr>
            <p:cNvPr id="155" name="Picture 254" descr="S2600-2 拷贝">
              <a:extLst>
                <a:ext uri="{FF2B5EF4-FFF2-40B4-BE49-F238E27FC236}">
                  <a16:creationId xmlns:a16="http://schemas.microsoft.com/office/drawing/2014/main" id="{E8F33BAC-4AF0-4C61-A426-AD5C7D1EABB6}"/>
                </a:ext>
              </a:extLst>
            </p:cNvPr>
            <p:cNvPicPr>
              <a:picLocks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7552479" y="2475185"/>
              <a:ext cx="419559" cy="183197"/>
            </a:xfrm>
            <a:prstGeom prst="rect">
              <a:avLst/>
            </a:prstGeom>
            <a:noFill/>
            <a:ln w="9525">
              <a:noFill/>
              <a:miter lim="800000"/>
              <a:headEnd/>
              <a:tailEnd/>
            </a:ln>
          </p:spPr>
        </p:pic>
        <p:pic>
          <p:nvPicPr>
            <p:cNvPr id="156" name="Picture 27" descr="E:\1华赛设计夹\2010-8\朱冬晴\华赛新图标\华赛新图标 png\05 公共图标(五)\网管 3.png">
              <a:extLst>
                <a:ext uri="{FF2B5EF4-FFF2-40B4-BE49-F238E27FC236}">
                  <a16:creationId xmlns:a16="http://schemas.microsoft.com/office/drawing/2014/main" id="{05457721-24D9-4A4D-B61F-E9ED9C82B46B}"/>
                </a:ext>
              </a:extLst>
            </p:cNvPr>
            <p:cNvPicPr>
              <a:picLocks noChangeAspect="1" noChangeArrowheads="1"/>
            </p:cNvPicPr>
            <p:nvPr/>
          </p:nvPicPr>
          <p:blipFill>
            <a:blip r:embed="rId10" cstate="print"/>
            <a:srcRect/>
            <a:stretch>
              <a:fillRect/>
            </a:stretch>
          </p:blipFill>
          <p:spPr bwMode="auto">
            <a:xfrm>
              <a:off x="7524328" y="3265919"/>
              <a:ext cx="457700" cy="242828"/>
            </a:xfrm>
            <a:prstGeom prst="rect">
              <a:avLst/>
            </a:prstGeom>
            <a:noFill/>
            <a:ln w="9525">
              <a:noFill/>
              <a:miter lim="800000"/>
              <a:headEnd/>
              <a:tailEnd/>
            </a:ln>
          </p:spPr>
        </p:pic>
        <p:sp>
          <p:nvSpPr>
            <p:cNvPr id="157" name="TextBox 747">
              <a:extLst>
                <a:ext uri="{FF2B5EF4-FFF2-40B4-BE49-F238E27FC236}">
                  <a16:creationId xmlns:a16="http://schemas.microsoft.com/office/drawing/2014/main" id="{D55AF718-DB5A-4840-8DE5-EA44B5909CD2}"/>
                </a:ext>
              </a:extLst>
            </p:cNvPr>
            <p:cNvSpPr txBox="1"/>
            <p:nvPr/>
          </p:nvSpPr>
          <p:spPr>
            <a:xfrm>
              <a:off x="8028384" y="3195265"/>
              <a:ext cx="753842" cy="303007"/>
            </a:xfrm>
            <a:prstGeom prst="rect">
              <a:avLst/>
            </a:prstGeom>
          </p:spPr>
          <p:txBody>
            <a:bodyPr wrap="square" lIns="121895" tIns="60948" rIns="121895" bIns="60948">
              <a:noAutofit/>
            </a:bodyPr>
            <a:lstStyle/>
            <a:p>
              <a:r>
                <a:rPr lang="zh-CN" altLang="en-US" sz="800" b="1" dirty="0">
                  <a:solidFill>
                    <a:srgbClr val="C00000"/>
                  </a:solidFill>
                  <a:latin typeface="微软雅黑" pitchFamily="34" charset="-122"/>
                  <a:ea typeface="微软雅黑" pitchFamily="34" charset="-122"/>
                </a:rPr>
                <a:t>态势感知</a:t>
              </a:r>
              <a:endParaRPr lang="en-US" altLang="zh-CN" sz="800" b="1" dirty="0">
                <a:solidFill>
                  <a:srgbClr val="C00000"/>
                </a:solidFill>
                <a:latin typeface="微软雅黑" pitchFamily="34" charset="-122"/>
                <a:ea typeface="微软雅黑" pitchFamily="34" charset="-122"/>
              </a:endParaRPr>
            </a:p>
            <a:p>
              <a:r>
                <a:rPr lang="en-US" altLang="zh-CN" sz="800" b="1" dirty="0">
                  <a:solidFill>
                    <a:srgbClr val="C00000"/>
                  </a:solidFill>
                  <a:latin typeface="微软雅黑" pitchFamily="34" charset="-122"/>
                  <a:ea typeface="微软雅黑" pitchFamily="34" charset="-122"/>
                </a:rPr>
                <a:t>CIS</a:t>
              </a:r>
              <a:endParaRPr lang="zh-CN" altLang="en-US" sz="800" b="1" dirty="0">
                <a:solidFill>
                  <a:srgbClr val="C00000"/>
                </a:solidFill>
                <a:latin typeface="微软雅黑" pitchFamily="34" charset="-122"/>
                <a:ea typeface="微软雅黑" pitchFamily="34" charset="-122"/>
              </a:endParaRPr>
            </a:p>
          </p:txBody>
        </p:sp>
        <p:cxnSp>
          <p:nvCxnSpPr>
            <p:cNvPr id="158" name="直接连接符 157">
              <a:extLst>
                <a:ext uri="{FF2B5EF4-FFF2-40B4-BE49-F238E27FC236}">
                  <a16:creationId xmlns:a16="http://schemas.microsoft.com/office/drawing/2014/main" id="{5EA98520-95F5-4239-B38D-FA2BEBE299EE}"/>
                </a:ext>
              </a:extLst>
            </p:cNvPr>
            <p:cNvCxnSpPr>
              <a:stCxn id="54" idx="1"/>
              <a:endCxn id="76" idx="0"/>
            </p:cNvCxnSpPr>
            <p:nvPr/>
          </p:nvCxnSpPr>
          <p:spPr bwMode="auto">
            <a:xfrm flipH="1">
              <a:off x="3931875" y="1615391"/>
              <a:ext cx="1075607" cy="158062"/>
            </a:xfrm>
            <a:prstGeom prst="line">
              <a:avLst/>
            </a:prstGeom>
            <a:noFill/>
            <a:ln>
              <a:solidFill>
                <a:schemeClr val="bg1">
                  <a:lumMod val="6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59" name="直接连接符 158">
              <a:extLst>
                <a:ext uri="{FF2B5EF4-FFF2-40B4-BE49-F238E27FC236}">
                  <a16:creationId xmlns:a16="http://schemas.microsoft.com/office/drawing/2014/main" id="{692B739B-9E22-4D2F-B486-08ADBF33B871}"/>
                </a:ext>
              </a:extLst>
            </p:cNvPr>
            <p:cNvCxnSpPr>
              <a:stCxn id="54" idx="1"/>
              <a:endCxn id="77" idx="3"/>
            </p:cNvCxnSpPr>
            <p:nvPr/>
          </p:nvCxnSpPr>
          <p:spPr bwMode="auto">
            <a:xfrm flipH="1">
              <a:off x="4707479" y="1615391"/>
              <a:ext cx="300003" cy="287690"/>
            </a:xfrm>
            <a:prstGeom prst="line">
              <a:avLst/>
            </a:prstGeom>
            <a:noFill/>
            <a:ln>
              <a:solidFill>
                <a:schemeClr val="bg1">
                  <a:lumMod val="65000"/>
                </a:schemeClr>
              </a:solidFill>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1392409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等级保护二、三级关键点说明</a:t>
            </a:r>
            <a:endParaRPr sz="2800" dirty="0">
              <a:latin typeface="微软雅黑" panose="020B0503020204020204" pitchFamily="34" charset="-122"/>
              <a:ea typeface="微软雅黑" panose="020B0503020204020204" pitchFamily="34" charset="-122"/>
              <a:cs typeface="微软雅黑"/>
            </a:endParaRPr>
          </a:p>
        </p:txBody>
      </p:sp>
      <p:grpSp>
        <p:nvGrpSpPr>
          <p:cNvPr id="9" name="组合 11">
            <a:extLst>
              <a:ext uri="{FF2B5EF4-FFF2-40B4-BE49-F238E27FC236}">
                <a16:creationId xmlns:a16="http://schemas.microsoft.com/office/drawing/2014/main" id="{87D356EB-1186-4D87-BF59-94D904EB1AEA}"/>
              </a:ext>
            </a:extLst>
          </p:cNvPr>
          <p:cNvGrpSpPr>
            <a:grpSpLocks/>
          </p:cNvGrpSpPr>
          <p:nvPr/>
        </p:nvGrpSpPr>
        <p:grpSpPr bwMode="auto">
          <a:xfrm>
            <a:off x="304800" y="1122363"/>
            <a:ext cx="3225800" cy="3654425"/>
            <a:chOff x="634056" y="1252083"/>
            <a:chExt cx="4300804" cy="4872946"/>
          </a:xfrm>
        </p:grpSpPr>
        <p:sp>
          <p:nvSpPr>
            <p:cNvPr id="10" name="矩形 9">
              <a:extLst>
                <a:ext uri="{FF2B5EF4-FFF2-40B4-BE49-F238E27FC236}">
                  <a16:creationId xmlns:a16="http://schemas.microsoft.com/office/drawing/2014/main" id="{62845387-B30B-4297-B51E-FA8EE057B284}"/>
                </a:ext>
              </a:extLst>
            </p:cNvPr>
            <p:cNvSpPr>
              <a:spLocks noChangeArrowheads="1"/>
            </p:cNvSpPr>
            <p:nvPr/>
          </p:nvSpPr>
          <p:spPr bwMode="auto">
            <a:xfrm>
              <a:off x="739745" y="1335227"/>
              <a:ext cx="4137057" cy="4709347"/>
            </a:xfrm>
            <a:prstGeom prst="rect">
              <a:avLst/>
            </a:prstGeom>
            <a:noFill/>
            <a:ln w="9525">
              <a:noFill/>
              <a:miter lim="800000"/>
              <a:headEnd/>
              <a:tailEnd/>
            </a:ln>
          </p:spPr>
          <p:txBody>
            <a:bodyPr>
              <a:spAutoFit/>
            </a:bodyPr>
            <a:lstStyle/>
            <a:p>
              <a:pPr indent="-160291">
                <a:lnSpc>
                  <a:spcPct val="150000"/>
                </a:lnSpc>
                <a:buClr>
                  <a:srgbClr val="C00000"/>
                </a:buClr>
                <a:buFont typeface="Wingdings" pitchFamily="2" charset="2"/>
                <a:buChar char="n"/>
              </a:pPr>
              <a:r>
                <a:rPr lang="zh-CN" altLang="en-US" sz="1500" b="1" dirty="0">
                  <a:solidFill>
                    <a:srgbClr val="FF0000"/>
                  </a:solidFill>
                  <a:latin typeface="微软雅黑" pitchFamily="34" charset="-122"/>
                  <a:ea typeface="微软雅黑" pitchFamily="34" charset="-122"/>
                </a:rPr>
                <a:t>技术方面</a:t>
              </a:r>
              <a:endParaRPr lang="en-US" altLang="zh-CN" sz="1500" b="1" dirty="0">
                <a:solidFill>
                  <a:srgbClr val="FF0000"/>
                </a:solidFill>
                <a:latin typeface="微软雅黑" pitchFamily="34" charset="-122"/>
                <a:ea typeface="微软雅黑" pitchFamily="34" charset="-122"/>
              </a:endParaRPr>
            </a:p>
            <a:p>
              <a:pPr marL="90462" lvl="1" indent="-39676">
                <a:lnSpc>
                  <a:spcPct val="150000"/>
                </a:lnSpc>
                <a:buClr>
                  <a:srgbClr val="990000"/>
                </a:buClr>
                <a:buSzPct val="75000"/>
                <a:buFont typeface="Arial" charset="0"/>
                <a:buChar char="•"/>
              </a:pPr>
              <a:r>
                <a:rPr lang="zh-CN" altLang="en-US" sz="1200" dirty="0">
                  <a:latin typeface="微软雅黑" pitchFamily="34" charset="-122"/>
                  <a:ea typeface="微软雅黑" pitchFamily="34" charset="-122"/>
                </a:rPr>
                <a:t>安全审计、边界完整性检查、入侵防范、资源控制以及通信保密性等控制点</a:t>
              </a:r>
            </a:p>
            <a:p>
              <a:pPr indent="-160291">
                <a:lnSpc>
                  <a:spcPct val="150000"/>
                </a:lnSpc>
                <a:buClr>
                  <a:srgbClr val="C00000"/>
                </a:buClr>
                <a:buFont typeface="Wingdings" pitchFamily="2" charset="2"/>
                <a:buChar char="n"/>
              </a:pPr>
              <a:r>
                <a:rPr lang="zh-CN" altLang="en-US" sz="1500" b="1" dirty="0">
                  <a:solidFill>
                    <a:srgbClr val="FF0000"/>
                  </a:solidFill>
                  <a:latin typeface="微软雅黑" pitchFamily="34" charset="-122"/>
                  <a:ea typeface="微软雅黑" pitchFamily="34" charset="-122"/>
                </a:rPr>
                <a:t>网络安全</a:t>
              </a:r>
              <a:endParaRPr lang="en-US" altLang="zh-CN" sz="1500" b="1" dirty="0">
                <a:solidFill>
                  <a:srgbClr val="FF0000"/>
                </a:solidFill>
                <a:latin typeface="微软雅黑" pitchFamily="34" charset="-122"/>
                <a:ea typeface="微软雅黑" pitchFamily="34" charset="-122"/>
              </a:endParaRPr>
            </a:p>
            <a:p>
              <a:pPr marL="90462" lvl="1" indent="-39676">
                <a:lnSpc>
                  <a:spcPct val="150000"/>
                </a:lnSpc>
                <a:buClr>
                  <a:srgbClr val="990000"/>
                </a:buClr>
                <a:buSzPct val="75000"/>
                <a:buFont typeface="Arial" charset="0"/>
                <a:buChar char="•"/>
              </a:pPr>
              <a:r>
                <a:rPr lang="zh-CN" altLang="en-US" sz="1200" dirty="0">
                  <a:solidFill>
                    <a:srgbClr val="000000"/>
                  </a:solidFill>
                  <a:latin typeface="微软雅黑" pitchFamily="34" charset="-122"/>
                  <a:ea typeface="微软雅黑" pitchFamily="34" charset="-122"/>
                </a:rPr>
                <a:t>不仅要满足网络安全运行的基本保障，同时还要考虑网络处理能力</a:t>
              </a:r>
              <a:r>
                <a:rPr lang="zh-CN" altLang="en-US" sz="1200" b="1" dirty="0">
                  <a:solidFill>
                    <a:srgbClr val="FF0000"/>
                  </a:solidFill>
                  <a:latin typeface="微软雅黑" pitchFamily="34" charset="-122"/>
                  <a:ea typeface="微软雅黑" pitchFamily="34" charset="-122"/>
                </a:rPr>
                <a:t>要满足业务极限时的需</a:t>
              </a:r>
              <a:r>
                <a:rPr lang="zh-CN" altLang="en-US" sz="1200" b="1" dirty="0">
                  <a:solidFill>
                    <a:srgbClr val="C00000"/>
                  </a:solidFill>
                  <a:latin typeface="微软雅黑" pitchFamily="34" charset="-122"/>
                  <a:ea typeface="微软雅黑" pitchFamily="34" charset="-122"/>
                </a:rPr>
                <a:t>要</a:t>
              </a:r>
            </a:p>
            <a:p>
              <a:pPr marL="90462" lvl="1" indent="-39676">
                <a:lnSpc>
                  <a:spcPct val="150000"/>
                </a:lnSpc>
                <a:buClr>
                  <a:srgbClr val="990000"/>
                </a:buClr>
                <a:buSzPct val="75000"/>
                <a:buFont typeface="Arial" charset="0"/>
                <a:buChar char="•"/>
              </a:pPr>
              <a:r>
                <a:rPr lang="zh-CN" altLang="en-US" sz="1200" dirty="0">
                  <a:solidFill>
                    <a:srgbClr val="000000"/>
                  </a:solidFill>
                  <a:latin typeface="微软雅黑" pitchFamily="34" charset="-122"/>
                  <a:ea typeface="微软雅黑" pitchFamily="34" charset="-122"/>
                </a:rPr>
                <a:t>加强了</a:t>
              </a:r>
              <a:r>
                <a:rPr lang="zh-CN" altLang="en-US" sz="1200" b="1" dirty="0">
                  <a:solidFill>
                    <a:srgbClr val="FF0000"/>
                  </a:solidFill>
                  <a:latin typeface="微软雅黑" pitchFamily="34" charset="-122"/>
                  <a:ea typeface="微软雅黑" pitchFamily="34" charset="-122"/>
                </a:rPr>
                <a:t>网络边界的防护</a:t>
              </a:r>
              <a:r>
                <a:rPr lang="zh-CN" altLang="en-US" sz="1200" dirty="0">
                  <a:solidFill>
                    <a:srgbClr val="FF0000"/>
                  </a:solidFill>
                  <a:latin typeface="微软雅黑" pitchFamily="34" charset="-122"/>
                  <a:ea typeface="微软雅黑" pitchFamily="34" charset="-122"/>
                </a:rPr>
                <a:t>，</a:t>
              </a:r>
              <a:r>
                <a:rPr lang="zh-CN" altLang="en-US" sz="1200" b="1" dirty="0">
                  <a:solidFill>
                    <a:srgbClr val="FF0000"/>
                  </a:solidFill>
                  <a:latin typeface="微软雅黑" pitchFamily="34" charset="-122"/>
                  <a:ea typeface="微软雅黑" pitchFamily="34" charset="-122"/>
                </a:rPr>
                <a:t>增加了安全审计</a:t>
              </a:r>
              <a:r>
                <a:rPr lang="zh-CN" altLang="en-US" sz="1200" dirty="0">
                  <a:solidFill>
                    <a:srgbClr val="FF0000"/>
                  </a:solidFill>
                  <a:latin typeface="微软雅黑" pitchFamily="34" charset="-122"/>
                  <a:ea typeface="微软雅黑" pitchFamily="34" charset="-122"/>
                </a:rPr>
                <a:t>、</a:t>
              </a:r>
              <a:r>
                <a:rPr lang="zh-CN" altLang="en-US" sz="1200" b="1" dirty="0">
                  <a:solidFill>
                    <a:srgbClr val="FF0000"/>
                  </a:solidFill>
                  <a:latin typeface="微软雅黑" pitchFamily="34" charset="-122"/>
                  <a:ea typeface="微软雅黑" pitchFamily="34" charset="-122"/>
                </a:rPr>
                <a:t>边界完整性检查、入侵防范等控制点</a:t>
              </a:r>
            </a:p>
            <a:p>
              <a:pPr marL="90462" lvl="1" indent="-39676">
                <a:lnSpc>
                  <a:spcPct val="150000"/>
                </a:lnSpc>
                <a:buClr>
                  <a:srgbClr val="990000"/>
                </a:buClr>
                <a:buSzPct val="75000"/>
                <a:buFont typeface="Arial" charset="0"/>
                <a:buChar char="•"/>
              </a:pPr>
              <a:r>
                <a:rPr lang="zh-CN" altLang="en-US" sz="1200" dirty="0">
                  <a:solidFill>
                    <a:srgbClr val="000000"/>
                  </a:solidFill>
                  <a:latin typeface="微软雅黑" pitchFamily="34" charset="-122"/>
                  <a:ea typeface="微软雅黑" pitchFamily="34" charset="-122"/>
                </a:rPr>
                <a:t>对网络设备的防护不仅局限于简单的身份鉴别，同时</a:t>
              </a:r>
              <a:r>
                <a:rPr lang="zh-CN" altLang="en-US" sz="1200" dirty="0">
                  <a:latin typeface="微软雅黑" pitchFamily="34" charset="-122"/>
                  <a:ea typeface="微软雅黑" pitchFamily="34" charset="-122"/>
                </a:rPr>
                <a:t>对标识和鉴别信息都有了相应的要求。</a:t>
              </a:r>
              <a:endParaRPr lang="en-US" altLang="zh-CN" sz="1200" dirty="0">
                <a:latin typeface="微软雅黑" pitchFamily="34" charset="-122"/>
                <a:ea typeface="微软雅黑" pitchFamily="34" charset="-122"/>
              </a:endParaRPr>
            </a:p>
          </p:txBody>
        </p:sp>
        <p:sp>
          <p:nvSpPr>
            <p:cNvPr id="11" name="圆角矩形 8">
              <a:extLst>
                <a:ext uri="{FF2B5EF4-FFF2-40B4-BE49-F238E27FC236}">
                  <a16:creationId xmlns:a16="http://schemas.microsoft.com/office/drawing/2014/main" id="{AC57B3F9-857A-4062-97C8-C5955F505A1F}"/>
                </a:ext>
              </a:extLst>
            </p:cNvPr>
            <p:cNvSpPr>
              <a:spLocks noChangeArrowheads="1"/>
            </p:cNvSpPr>
            <p:nvPr/>
          </p:nvSpPr>
          <p:spPr bwMode="auto">
            <a:xfrm>
              <a:off x="634056" y="1252083"/>
              <a:ext cx="4300804" cy="4872946"/>
            </a:xfrm>
            <a:prstGeom prst="roundRect">
              <a:avLst>
                <a:gd name="adj" fmla="val 2810"/>
              </a:avLst>
            </a:prstGeom>
            <a:noFill/>
            <a:ln w="38100" algn="ctr">
              <a:solidFill>
                <a:srgbClr val="FF9900"/>
              </a:solidFill>
              <a:round/>
              <a:headEnd/>
              <a:tailEnd/>
            </a:ln>
          </p:spPr>
          <p:txBody>
            <a:bodyPr/>
            <a:lstStyle/>
            <a:p>
              <a:pPr defTabSz="512614">
                <a:lnSpc>
                  <a:spcPct val="150000"/>
                </a:lnSpc>
                <a:buClr>
                  <a:srgbClr val="CC9900"/>
                </a:buClr>
                <a:buFont typeface="Wingdings" pitchFamily="2" charset="2"/>
                <a:buChar char="n"/>
              </a:pPr>
              <a:endParaRPr lang="zh-CN" altLang="en-US" sz="1200" b="1" dirty="0">
                <a:latin typeface="微软雅黑" pitchFamily="34" charset="-122"/>
                <a:ea typeface="微软雅黑" pitchFamily="34" charset="-122"/>
              </a:endParaRPr>
            </a:p>
          </p:txBody>
        </p:sp>
      </p:grpSp>
      <p:grpSp>
        <p:nvGrpSpPr>
          <p:cNvPr id="12" name="组合 12">
            <a:extLst>
              <a:ext uri="{FF2B5EF4-FFF2-40B4-BE49-F238E27FC236}">
                <a16:creationId xmlns:a16="http://schemas.microsoft.com/office/drawing/2014/main" id="{F0984411-5470-433B-AFBB-B36CD7182436}"/>
              </a:ext>
            </a:extLst>
          </p:cNvPr>
          <p:cNvGrpSpPr>
            <a:grpSpLocks/>
          </p:cNvGrpSpPr>
          <p:nvPr/>
        </p:nvGrpSpPr>
        <p:grpSpPr bwMode="auto">
          <a:xfrm>
            <a:off x="3760787" y="1117601"/>
            <a:ext cx="5003799" cy="3678161"/>
            <a:chOff x="634056" y="1252083"/>
            <a:chExt cx="4300804" cy="4905637"/>
          </a:xfrm>
        </p:grpSpPr>
        <p:sp>
          <p:nvSpPr>
            <p:cNvPr id="13" name="矩形 13">
              <a:extLst>
                <a:ext uri="{FF2B5EF4-FFF2-40B4-BE49-F238E27FC236}">
                  <a16:creationId xmlns:a16="http://schemas.microsoft.com/office/drawing/2014/main" id="{5E59D2C1-6D4C-4ED5-B601-3B62D20BAD6D}"/>
                </a:ext>
              </a:extLst>
            </p:cNvPr>
            <p:cNvSpPr>
              <a:spLocks noChangeArrowheads="1"/>
            </p:cNvSpPr>
            <p:nvPr/>
          </p:nvSpPr>
          <p:spPr bwMode="auto">
            <a:xfrm>
              <a:off x="739745" y="1262654"/>
              <a:ext cx="4194163" cy="4895066"/>
            </a:xfrm>
            <a:prstGeom prst="rect">
              <a:avLst/>
            </a:prstGeom>
            <a:noFill/>
            <a:ln w="9525">
              <a:noFill/>
              <a:miter lim="800000"/>
              <a:headEnd/>
              <a:tailEnd/>
            </a:ln>
          </p:spPr>
          <p:txBody>
            <a:bodyPr>
              <a:spAutoFit/>
            </a:bodyPr>
            <a:lstStyle/>
            <a:p>
              <a:pPr indent="-160291">
                <a:lnSpc>
                  <a:spcPct val="150000"/>
                </a:lnSpc>
                <a:buClr>
                  <a:srgbClr val="C00000"/>
                </a:buClr>
                <a:buFont typeface="Wingdings" pitchFamily="2" charset="2"/>
                <a:buChar char="n"/>
              </a:pPr>
              <a:r>
                <a:rPr lang="zh-CN" altLang="en-US" sz="1500" b="1" dirty="0">
                  <a:solidFill>
                    <a:srgbClr val="FF0000"/>
                  </a:solidFill>
                  <a:latin typeface="微软雅黑" pitchFamily="34" charset="-122"/>
                  <a:ea typeface="微软雅黑" pitchFamily="34" charset="-122"/>
                </a:rPr>
                <a:t>是等级保护二级要求的扩展加强</a:t>
              </a:r>
              <a:endParaRPr lang="en-US" altLang="zh-CN" sz="1500" b="1" dirty="0">
                <a:solidFill>
                  <a:srgbClr val="FF0000"/>
                </a:solidFill>
                <a:latin typeface="微软雅黑" pitchFamily="34" charset="-122"/>
                <a:ea typeface="微软雅黑" pitchFamily="34" charset="-122"/>
              </a:endParaRPr>
            </a:p>
            <a:p>
              <a:pPr indent="-160291">
                <a:lnSpc>
                  <a:spcPct val="150000"/>
                </a:lnSpc>
                <a:buClr>
                  <a:srgbClr val="C00000"/>
                </a:buClr>
              </a:pPr>
              <a:r>
                <a:rPr lang="zh-CN" altLang="en-US" sz="1500" b="1" dirty="0">
                  <a:solidFill>
                    <a:srgbClr val="FF0000"/>
                  </a:solidFill>
                  <a:latin typeface="微软雅黑" pitchFamily="34" charset="-122"/>
                  <a:ea typeface="微软雅黑" pitchFamily="34" charset="-122"/>
                </a:rPr>
                <a:t>三级要求主干链路冗余，设备性能有冗余</a:t>
              </a:r>
              <a:endParaRPr lang="en-US" altLang="zh-CN" sz="1500" b="1" dirty="0">
                <a:solidFill>
                  <a:srgbClr val="FF0000"/>
                </a:solidFill>
                <a:latin typeface="微软雅黑" pitchFamily="34" charset="-122"/>
                <a:ea typeface="微软雅黑" pitchFamily="34" charset="-122"/>
              </a:endParaRPr>
            </a:p>
            <a:p>
              <a:pPr indent="-160291">
                <a:lnSpc>
                  <a:spcPct val="150000"/>
                </a:lnSpc>
                <a:buClr>
                  <a:srgbClr val="C00000"/>
                </a:buClr>
                <a:buFont typeface="Wingdings" pitchFamily="2" charset="2"/>
                <a:buChar char="n"/>
              </a:pPr>
              <a:r>
                <a:rPr lang="zh-CN" altLang="en-US" sz="1500" b="1" dirty="0">
                  <a:solidFill>
                    <a:srgbClr val="FF0000"/>
                  </a:solidFill>
                  <a:latin typeface="微软雅黑" pitchFamily="34" charset="-122"/>
                  <a:ea typeface="微软雅黑" pitchFamily="34" charset="-122"/>
                </a:rPr>
                <a:t>技术方面</a:t>
              </a:r>
              <a:endParaRPr lang="en-US" altLang="zh-CN" sz="1500" b="1" dirty="0">
                <a:solidFill>
                  <a:srgbClr val="FF0000"/>
                </a:solidFill>
                <a:latin typeface="微软雅黑" pitchFamily="34" charset="-122"/>
                <a:ea typeface="微软雅黑" pitchFamily="34" charset="-122"/>
              </a:endParaRPr>
            </a:p>
            <a:p>
              <a:pPr marL="90462" lvl="1" indent="-39676">
                <a:lnSpc>
                  <a:spcPct val="150000"/>
                </a:lnSpc>
                <a:buClr>
                  <a:srgbClr val="990000"/>
                </a:buClr>
                <a:buSzPct val="75000"/>
                <a:buFont typeface="Arial" charset="0"/>
                <a:buChar char="•"/>
              </a:pPr>
              <a:r>
                <a:rPr lang="zh-CN" altLang="en-US" sz="1200" dirty="0">
                  <a:solidFill>
                    <a:srgbClr val="000000"/>
                  </a:solidFill>
                  <a:latin typeface="微软雅黑" pitchFamily="34" charset="-122"/>
                  <a:ea typeface="微软雅黑" pitchFamily="34" charset="-122"/>
                </a:rPr>
                <a:t>网络</a:t>
              </a:r>
              <a:r>
                <a:rPr lang="zh-CN" altLang="en-US" sz="1200" b="1" dirty="0">
                  <a:solidFill>
                    <a:srgbClr val="FF0000"/>
                  </a:solidFill>
                  <a:latin typeface="微软雅黑" pitchFamily="34" charset="-122"/>
                  <a:ea typeface="微软雅黑" pitchFamily="34" charset="-122"/>
                </a:rPr>
                <a:t>恶意代码防范</a:t>
              </a:r>
              <a:r>
                <a:rPr lang="zh-CN" altLang="en-US" sz="1200" dirty="0">
                  <a:solidFill>
                    <a:srgbClr val="000000"/>
                  </a:solidFill>
                  <a:latin typeface="微软雅黑" pitchFamily="34" charset="-122"/>
                  <a:ea typeface="微软雅黑" pitchFamily="34" charset="-122"/>
                </a:rPr>
                <a:t>、剩余信息保护、抗抵赖</a:t>
              </a:r>
            </a:p>
            <a:p>
              <a:pPr marL="90462" lvl="1" indent="-39676">
                <a:lnSpc>
                  <a:spcPct val="150000"/>
                </a:lnSpc>
                <a:buClr>
                  <a:srgbClr val="990000"/>
                </a:buClr>
                <a:buSzPct val="75000"/>
                <a:buFont typeface="Arial" charset="0"/>
                <a:buChar char="•"/>
              </a:pPr>
              <a:r>
                <a:rPr lang="zh-CN" altLang="en-US" sz="1200" dirty="0">
                  <a:solidFill>
                    <a:srgbClr val="000000"/>
                  </a:solidFill>
                  <a:latin typeface="微软雅黑" pitchFamily="34" charset="-122"/>
                  <a:ea typeface="微软雅黑" pitchFamily="34" charset="-122"/>
                </a:rPr>
                <a:t>，如访问控制增加了对重要信</a:t>
              </a:r>
              <a:r>
                <a:rPr lang="zh-CN" altLang="en-US" sz="1200" b="1" dirty="0">
                  <a:solidFill>
                    <a:srgbClr val="FF0000"/>
                  </a:solidFill>
                  <a:latin typeface="微软雅黑" pitchFamily="34" charset="-122"/>
                  <a:ea typeface="微软雅黑" pitchFamily="34" charset="-122"/>
                </a:rPr>
                <a:t>对身份鉴别、访问控制、安全审计、数据完整性、数据保密性等均有更进一步的要求</a:t>
              </a:r>
              <a:r>
                <a:rPr lang="zh-CN" altLang="en-US" sz="1200" dirty="0">
                  <a:solidFill>
                    <a:srgbClr val="000000"/>
                  </a:solidFill>
                  <a:latin typeface="微软雅黑" pitchFamily="34" charset="-122"/>
                  <a:ea typeface="微软雅黑" pitchFamily="34" charset="-122"/>
                </a:rPr>
                <a:t>息资源设置敏感标记等</a:t>
              </a:r>
            </a:p>
            <a:p>
              <a:pPr indent="-160291">
                <a:lnSpc>
                  <a:spcPct val="150000"/>
                </a:lnSpc>
                <a:buClr>
                  <a:srgbClr val="C00000"/>
                </a:buClr>
                <a:buFont typeface="Wingdings" pitchFamily="2" charset="2"/>
                <a:buChar char="n"/>
              </a:pPr>
              <a:r>
                <a:rPr lang="zh-CN" altLang="en-US" sz="1500" b="1" dirty="0">
                  <a:solidFill>
                    <a:srgbClr val="FF0000"/>
                  </a:solidFill>
                  <a:latin typeface="微软雅黑" pitchFamily="34" charset="-122"/>
                  <a:ea typeface="微软雅黑" pitchFamily="34" charset="-122"/>
                </a:rPr>
                <a:t>网络安全</a:t>
              </a:r>
              <a:endParaRPr lang="en-US" altLang="zh-CN" sz="1500" b="1" dirty="0">
                <a:solidFill>
                  <a:srgbClr val="FF0000"/>
                </a:solidFill>
                <a:latin typeface="微软雅黑" pitchFamily="34" charset="-122"/>
                <a:ea typeface="微软雅黑" pitchFamily="34" charset="-122"/>
              </a:endParaRPr>
            </a:p>
            <a:p>
              <a:pPr marL="90462" lvl="1" indent="-39676">
                <a:lnSpc>
                  <a:spcPct val="150000"/>
                </a:lnSpc>
                <a:buClr>
                  <a:srgbClr val="990000"/>
                </a:buClr>
                <a:buSzPct val="75000"/>
                <a:buFont typeface="Arial" charset="0"/>
                <a:buChar char="•"/>
              </a:pPr>
              <a:r>
                <a:rPr lang="zh-CN" altLang="en-US" sz="1200" dirty="0">
                  <a:solidFill>
                    <a:srgbClr val="000000"/>
                  </a:solidFill>
                  <a:latin typeface="微软雅黑" pitchFamily="34" charset="-122"/>
                  <a:ea typeface="微软雅黑" pitchFamily="34" charset="-122"/>
                </a:rPr>
                <a:t>对网络处理能力增加了</a:t>
              </a:r>
              <a:r>
                <a:rPr lang="zh-CN" altLang="en-US" sz="1200" b="1" dirty="0">
                  <a:solidFill>
                    <a:srgbClr val="FF0000"/>
                  </a:solidFill>
                  <a:latin typeface="微软雅黑" pitchFamily="34" charset="-122"/>
                  <a:ea typeface="微软雅黑" pitchFamily="34" charset="-122"/>
                </a:rPr>
                <a:t>“优先级”考虑</a:t>
              </a:r>
              <a:r>
                <a:rPr lang="zh-CN" altLang="en-US" sz="1200" dirty="0">
                  <a:solidFill>
                    <a:srgbClr val="000000"/>
                  </a:solidFill>
                  <a:latin typeface="微软雅黑" pitchFamily="34" charset="-122"/>
                  <a:ea typeface="微软雅黑" pitchFamily="34" charset="-122"/>
                </a:rPr>
                <a:t>，保证重要主机能够在网络拥堵时仍能够正常运行</a:t>
              </a:r>
            </a:p>
            <a:p>
              <a:pPr marL="90462" lvl="1" indent="-39676">
                <a:lnSpc>
                  <a:spcPct val="150000"/>
                </a:lnSpc>
                <a:buClr>
                  <a:srgbClr val="990000"/>
                </a:buClr>
                <a:buSzPct val="75000"/>
                <a:buFont typeface="Arial" charset="0"/>
                <a:buChar char="•"/>
              </a:pPr>
              <a:r>
                <a:rPr lang="zh-CN" altLang="en-US" sz="1200" dirty="0">
                  <a:solidFill>
                    <a:srgbClr val="000000"/>
                  </a:solidFill>
                  <a:latin typeface="微软雅黑" pitchFamily="34" charset="-122"/>
                  <a:ea typeface="微软雅黑" pitchFamily="34" charset="-122"/>
                </a:rPr>
                <a:t>网络边界的</a:t>
              </a:r>
              <a:r>
                <a:rPr lang="zh-CN" altLang="en-US" sz="1200" b="1" dirty="0">
                  <a:solidFill>
                    <a:srgbClr val="FF0000"/>
                  </a:solidFill>
                  <a:latin typeface="微软雅黑" pitchFamily="34" charset="-122"/>
                  <a:ea typeface="微软雅黑" pitchFamily="34" charset="-122"/>
                </a:rPr>
                <a:t>访问控制扩展到应用层</a:t>
              </a:r>
              <a:r>
                <a:rPr lang="zh-CN" altLang="en-US" sz="1200" dirty="0">
                  <a:solidFill>
                    <a:srgbClr val="000000"/>
                  </a:solidFill>
                  <a:latin typeface="微软雅黑" pitchFamily="34" charset="-122"/>
                  <a:ea typeface="微软雅黑" pitchFamily="34" charset="-122"/>
                </a:rPr>
                <a:t>，网络边界的其他防护措施进一步增强，不仅能够被动的“防”，还应能够主动发出一些动作，如报警、阻断等，网络设备的防护手段要求两种身份鉴别技术综合使用。</a:t>
              </a:r>
            </a:p>
          </p:txBody>
        </p:sp>
        <p:sp>
          <p:nvSpPr>
            <p:cNvPr id="14" name="圆角矩形 14">
              <a:extLst>
                <a:ext uri="{FF2B5EF4-FFF2-40B4-BE49-F238E27FC236}">
                  <a16:creationId xmlns:a16="http://schemas.microsoft.com/office/drawing/2014/main" id="{AF831633-CEC7-425B-B0B6-9A3B5C511567}"/>
                </a:ext>
              </a:extLst>
            </p:cNvPr>
            <p:cNvSpPr>
              <a:spLocks noChangeArrowheads="1"/>
            </p:cNvSpPr>
            <p:nvPr/>
          </p:nvSpPr>
          <p:spPr bwMode="auto">
            <a:xfrm>
              <a:off x="634056" y="1252083"/>
              <a:ext cx="4300804" cy="4872946"/>
            </a:xfrm>
            <a:prstGeom prst="roundRect">
              <a:avLst>
                <a:gd name="adj" fmla="val 2810"/>
              </a:avLst>
            </a:prstGeom>
            <a:noFill/>
            <a:ln w="38100" algn="ctr">
              <a:solidFill>
                <a:srgbClr val="FF9900"/>
              </a:solidFill>
              <a:round/>
              <a:headEnd/>
              <a:tailEnd/>
            </a:ln>
          </p:spPr>
          <p:txBody>
            <a:bodyPr/>
            <a:lstStyle/>
            <a:p>
              <a:pPr defTabSz="512614">
                <a:lnSpc>
                  <a:spcPct val="150000"/>
                </a:lnSpc>
                <a:buClr>
                  <a:srgbClr val="CC9900"/>
                </a:buClr>
                <a:buFont typeface="Wingdings" pitchFamily="2" charset="2"/>
                <a:buChar char="n"/>
              </a:pPr>
              <a:endParaRPr lang="zh-CN" altLang="en-US" sz="1200" b="1" dirty="0">
                <a:latin typeface="微软雅黑" pitchFamily="34" charset="-122"/>
                <a:ea typeface="微软雅黑" pitchFamily="34" charset="-122"/>
              </a:endParaRPr>
            </a:p>
          </p:txBody>
        </p:sp>
      </p:grpSp>
      <p:sp>
        <p:nvSpPr>
          <p:cNvPr id="15" name="AutoShape 75">
            <a:extLst>
              <a:ext uri="{FF2B5EF4-FFF2-40B4-BE49-F238E27FC236}">
                <a16:creationId xmlns:a16="http://schemas.microsoft.com/office/drawing/2014/main" id="{1000BDB2-678E-47AE-8EC0-42A894B66D1A}"/>
              </a:ext>
            </a:extLst>
          </p:cNvPr>
          <p:cNvSpPr>
            <a:spLocks noChangeArrowheads="1"/>
          </p:cNvSpPr>
          <p:nvPr/>
        </p:nvSpPr>
        <p:spPr bwMode="auto">
          <a:xfrm>
            <a:off x="309561" y="749300"/>
            <a:ext cx="3177493" cy="336550"/>
          </a:xfrm>
          <a:prstGeom prst="roundRect">
            <a:avLst>
              <a:gd name="adj" fmla="val 23829"/>
            </a:avLst>
          </a:prstGeom>
          <a:solidFill>
            <a:schemeClr val="bg1">
              <a:lumMod val="75000"/>
            </a:schemeClr>
          </a:solidFill>
          <a:ln w="9525" algn="ctr">
            <a:noFill/>
            <a:miter lim="800000"/>
            <a:headEnd/>
            <a:tailEnd/>
          </a:ln>
        </p:spPr>
        <p:txBody>
          <a:bodyPr wrap="square" lIns="59788" tIns="29895" rIns="59788" bIns="29895">
            <a:spAutoFit/>
          </a:bodyPr>
          <a:lstStyle/>
          <a:p>
            <a:pPr algn="ctr" defTabSz="599740" eaLnBrk="0" hangingPunct="0">
              <a:defRPr/>
            </a:pPr>
            <a:r>
              <a:rPr lang="zh-CN" altLang="en-US" sz="1500" b="1" dirty="0">
                <a:latin typeface="微软雅黑" pitchFamily="34" charset="-122"/>
                <a:ea typeface="微软雅黑" pitchFamily="34" charset="-122"/>
              </a:rPr>
              <a:t>二级</a:t>
            </a:r>
          </a:p>
        </p:txBody>
      </p:sp>
      <p:sp>
        <p:nvSpPr>
          <p:cNvPr id="16" name="AutoShape 75">
            <a:extLst>
              <a:ext uri="{FF2B5EF4-FFF2-40B4-BE49-F238E27FC236}">
                <a16:creationId xmlns:a16="http://schemas.microsoft.com/office/drawing/2014/main" id="{80309F31-70A9-46AB-89EB-546B1FA9B7FA}"/>
              </a:ext>
            </a:extLst>
          </p:cNvPr>
          <p:cNvSpPr>
            <a:spLocks noChangeArrowheads="1"/>
          </p:cNvSpPr>
          <p:nvPr/>
        </p:nvSpPr>
        <p:spPr bwMode="auto">
          <a:xfrm>
            <a:off x="3750821" y="749300"/>
            <a:ext cx="5003798" cy="336550"/>
          </a:xfrm>
          <a:prstGeom prst="roundRect">
            <a:avLst>
              <a:gd name="adj" fmla="val 23829"/>
            </a:avLst>
          </a:prstGeom>
          <a:solidFill>
            <a:schemeClr val="bg1">
              <a:lumMod val="75000"/>
            </a:schemeClr>
          </a:solidFill>
          <a:ln w="9525" algn="ctr">
            <a:noFill/>
            <a:miter lim="800000"/>
            <a:headEnd/>
            <a:tailEnd/>
          </a:ln>
        </p:spPr>
        <p:txBody>
          <a:bodyPr wrap="square" lIns="59788" tIns="29895" rIns="59788" bIns="29895">
            <a:spAutoFit/>
          </a:bodyPr>
          <a:lstStyle/>
          <a:p>
            <a:pPr algn="ctr" defTabSz="599740" eaLnBrk="0" hangingPunct="0">
              <a:defRPr/>
            </a:pPr>
            <a:r>
              <a:rPr lang="zh-CN" altLang="en-US" sz="1500" b="1" dirty="0">
                <a:latin typeface="微软雅黑" pitchFamily="34" charset="-122"/>
                <a:ea typeface="微软雅黑" pitchFamily="34" charset="-122"/>
              </a:rPr>
              <a:t>三级</a:t>
            </a:r>
          </a:p>
        </p:txBody>
      </p:sp>
    </p:spTree>
    <p:extLst>
      <p:ext uri="{BB962C8B-B14F-4D97-AF65-F5344CB8AC3E}">
        <p14:creationId xmlns:p14="http://schemas.microsoft.com/office/powerpoint/2010/main" val="2413552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147023" rIns="0" bIns="0" rtlCol="0">
            <a:noAutofit/>
          </a:bodyPr>
          <a:lstStyle/>
          <a:p>
            <a:pPr marL="448945">
              <a:lnSpc>
                <a:spcPts val="3354"/>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三级等保实施方案（通用）</a:t>
            </a:r>
            <a:endParaRPr sz="2800" dirty="0">
              <a:latin typeface="微软雅黑"/>
              <a:cs typeface="微软雅黑"/>
            </a:endParaRPr>
          </a:p>
        </p:txBody>
      </p:sp>
      <p:graphicFrame>
        <p:nvGraphicFramePr>
          <p:cNvPr id="16" name="表格 15">
            <a:extLst>
              <a:ext uri="{FF2B5EF4-FFF2-40B4-BE49-F238E27FC236}">
                <a16:creationId xmlns:a16="http://schemas.microsoft.com/office/drawing/2014/main" id="{053DF99B-2277-4DBE-904B-5F1E8FBE23D4}"/>
              </a:ext>
            </a:extLst>
          </p:cNvPr>
          <p:cNvGraphicFramePr>
            <a:graphicFrameLocks noGrp="1"/>
          </p:cNvGraphicFramePr>
          <p:nvPr>
            <p:extLst>
              <p:ext uri="{D42A27DB-BD31-4B8C-83A1-F6EECF244321}">
                <p14:modId xmlns:p14="http://schemas.microsoft.com/office/powerpoint/2010/main" val="4100432234"/>
              </p:ext>
            </p:extLst>
          </p:nvPr>
        </p:nvGraphicFramePr>
        <p:xfrm>
          <a:off x="533400" y="741473"/>
          <a:ext cx="8119569" cy="4275027"/>
        </p:xfrm>
        <a:graphic>
          <a:graphicData uri="http://schemas.openxmlformats.org/drawingml/2006/table">
            <a:tbl>
              <a:tblPr>
                <a:tableStyleId>{35758FB7-9AC5-4552-8A53-C91805E547FA}</a:tableStyleId>
              </a:tblPr>
              <a:tblGrid>
                <a:gridCol w="1188855">
                  <a:extLst>
                    <a:ext uri="{9D8B030D-6E8A-4147-A177-3AD203B41FA5}">
                      <a16:colId xmlns:a16="http://schemas.microsoft.com/office/drawing/2014/main" val="20000"/>
                    </a:ext>
                  </a:extLst>
                </a:gridCol>
                <a:gridCol w="2709215">
                  <a:extLst>
                    <a:ext uri="{9D8B030D-6E8A-4147-A177-3AD203B41FA5}">
                      <a16:colId xmlns:a16="http://schemas.microsoft.com/office/drawing/2014/main" val="20001"/>
                    </a:ext>
                  </a:extLst>
                </a:gridCol>
                <a:gridCol w="4221499">
                  <a:extLst>
                    <a:ext uri="{9D8B030D-6E8A-4147-A177-3AD203B41FA5}">
                      <a16:colId xmlns:a16="http://schemas.microsoft.com/office/drawing/2014/main" val="20002"/>
                    </a:ext>
                  </a:extLst>
                </a:gridCol>
              </a:tblGrid>
              <a:tr h="370133">
                <a:tc gridSpan="3">
                  <a:txBody>
                    <a:bodyPr/>
                    <a:lstStyle/>
                    <a:p>
                      <a:pPr algn="ctr" fontAlgn="ctr"/>
                      <a:r>
                        <a:rPr lang="zh-CN" altLang="en-US" sz="1600" b="1" u="none" strike="noStrike" dirty="0">
                          <a:latin typeface="微软雅黑" panose="020B0503020204020204" pitchFamily="34" charset="-122"/>
                          <a:ea typeface="微软雅黑" panose="020B0503020204020204" pitchFamily="34" charset="-122"/>
                        </a:rPr>
                        <a:t>三级系统安全保护环境基本要求与对应产品</a:t>
                      </a:r>
                      <a:endParaRPr lang="zh-CN" altLang="en-US" sz="1600" b="1"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228616">
                <a:tc>
                  <a:txBody>
                    <a:bodyPr/>
                    <a:lstStyle/>
                    <a:p>
                      <a:pPr algn="ctr" fontAlgn="ctr"/>
                      <a:r>
                        <a:rPr lang="zh-CN" altLang="en-US" sz="1400" b="1" u="none" strike="noStrike" dirty="0">
                          <a:latin typeface="微软雅黑" panose="020B0503020204020204" pitchFamily="34" charset="-122"/>
                          <a:ea typeface="微软雅黑" panose="020B0503020204020204" pitchFamily="34" charset="-122"/>
                        </a:rPr>
                        <a:t>使用范围</a:t>
                      </a:r>
                      <a:endParaRPr lang="zh-CN" altLang="en-US" sz="1400" b="1"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400" b="1" u="none" strike="noStrike" dirty="0">
                          <a:latin typeface="微软雅黑" panose="020B0503020204020204" pitchFamily="34" charset="-122"/>
                          <a:ea typeface="微软雅黑" panose="020B0503020204020204" pitchFamily="34" charset="-122"/>
                        </a:rPr>
                        <a:t>基本要求</a:t>
                      </a:r>
                      <a:endParaRPr lang="zh-CN" altLang="en-US" sz="1400" b="1"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400" b="1" u="none" strike="noStrike" dirty="0">
                          <a:latin typeface="微软雅黑" panose="020B0503020204020204" pitchFamily="34" charset="-122"/>
                          <a:ea typeface="微软雅黑" panose="020B0503020204020204" pitchFamily="34" charset="-122"/>
                        </a:rPr>
                        <a:t>产品类型举例</a:t>
                      </a:r>
                      <a:endParaRPr lang="zh-CN" altLang="en-US" sz="1400" b="1"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01"/>
                  </a:ext>
                </a:extLst>
              </a:tr>
              <a:tr h="206176">
                <a:tc rowSpan="8">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安全计算环境</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网络结构（</a:t>
                      </a:r>
                      <a:r>
                        <a:rPr lang="en-US" altLang="zh-CN" sz="1200" u="none" strike="noStrike" dirty="0">
                          <a:latin typeface="微软雅黑" panose="020B0503020204020204" pitchFamily="34" charset="-122"/>
                          <a:ea typeface="微软雅黑" panose="020B0503020204020204" pitchFamily="34" charset="-122"/>
                        </a:rPr>
                        <a:t>VLAN</a:t>
                      </a:r>
                      <a:r>
                        <a:rPr lang="zh-CN" altLang="en-US" sz="1200" u="none" strike="noStrike" dirty="0">
                          <a:latin typeface="微软雅黑" panose="020B0503020204020204" pitchFamily="34" charset="-122"/>
                          <a:ea typeface="微软雅黑" panose="020B0503020204020204" pitchFamily="34" charset="-122"/>
                        </a:rPr>
                        <a:t>划分）</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三层交换机（防火墙）</a:t>
                      </a:r>
                      <a:r>
                        <a:rPr lang="en-US" altLang="zh-CN" sz="1200" u="none" strike="noStrike" dirty="0">
                          <a:latin typeface="微软雅黑" panose="020B0503020204020204" pitchFamily="34" charset="-122"/>
                          <a:ea typeface="微软雅黑" panose="020B0503020204020204" pitchFamily="34" charset="-122"/>
                        </a:rPr>
                        <a:t>MPLS VPN</a:t>
                      </a:r>
                      <a:endParaRPr lang="en-US" altLang="zh-CN"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02"/>
                  </a:ext>
                </a:extLst>
              </a:tr>
              <a:tr h="206176">
                <a:tc vMerge="1">
                  <a:txBody>
                    <a:bodyPr/>
                    <a:lstStyle/>
                    <a:p>
                      <a:endParaRPr lang="zh-CN" altLang="en-US"/>
                    </a:p>
                  </a:txBody>
                  <a:tcP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访问控制（权限分离）</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主机核心加固系统</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03"/>
                  </a:ext>
                </a:extLst>
              </a:tr>
              <a:tr h="206176">
                <a:tc vMerge="1">
                  <a:txBody>
                    <a:bodyPr/>
                    <a:lstStyle/>
                    <a:p>
                      <a:endParaRPr lang="zh-CN" altLang="en-US"/>
                    </a:p>
                  </a:txBody>
                  <a:tcP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入侵防范（检测告警）</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主机入侵检测产品（</a:t>
                      </a:r>
                      <a:r>
                        <a:rPr lang="en-US" altLang="zh-CN" sz="1200" u="none" strike="noStrike" dirty="0">
                          <a:latin typeface="微软雅黑" panose="020B0503020204020204" pitchFamily="34" charset="-122"/>
                          <a:ea typeface="微软雅黑" panose="020B0503020204020204" pitchFamily="34" charset="-122"/>
                        </a:rPr>
                        <a:t>HIDS</a:t>
                      </a:r>
                      <a:r>
                        <a:rPr lang="zh-CN" altLang="en-US" sz="1200" u="none" strike="noStrike" dirty="0">
                          <a:latin typeface="微软雅黑" panose="020B0503020204020204" pitchFamily="34" charset="-122"/>
                          <a:ea typeface="微软雅黑" panose="020B0503020204020204" pitchFamily="34" charset="-122"/>
                        </a:rPr>
                        <a:t>）</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04"/>
                  </a:ext>
                </a:extLst>
              </a:tr>
              <a:tr h="206176">
                <a:tc vMerge="1">
                  <a:txBody>
                    <a:bodyPr/>
                    <a:lstStyle/>
                    <a:p>
                      <a:endParaRPr lang="zh-CN" altLang="en-US"/>
                    </a:p>
                  </a:txBody>
                  <a:tcP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备份恢复（数据备份）</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设备冗余、本地备份（介质场外存储）</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05"/>
                  </a:ext>
                </a:extLst>
              </a:tr>
              <a:tr h="206176">
                <a:tc vMerge="1">
                  <a:txBody>
                    <a:bodyPr/>
                    <a:lstStyle/>
                    <a:p>
                      <a:endParaRPr lang="zh-CN" altLang="en-US"/>
                    </a:p>
                  </a:txBody>
                  <a:tcP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数据完整性、保密性</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en-US" sz="1200" u="none" strike="noStrike" dirty="0">
                          <a:latin typeface="微软雅黑" panose="020B0503020204020204" pitchFamily="34" charset="-122"/>
                          <a:ea typeface="微软雅黑" panose="020B0503020204020204" pitchFamily="34" charset="-122"/>
                        </a:rPr>
                        <a:t>VPN</a:t>
                      </a:r>
                      <a:r>
                        <a:rPr lang="zh-CN" altLang="en-US" sz="1200" u="none" strike="noStrike" dirty="0">
                          <a:latin typeface="微软雅黑" panose="020B0503020204020204" pitchFamily="34" charset="-122"/>
                          <a:ea typeface="微软雅黑" panose="020B0503020204020204" pitchFamily="34" charset="-122"/>
                        </a:rPr>
                        <a:t>设备</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06"/>
                  </a:ext>
                </a:extLst>
              </a:tr>
              <a:tr h="206176">
                <a:tc vMerge="1">
                  <a:txBody>
                    <a:bodyPr/>
                    <a:lstStyle/>
                    <a:p>
                      <a:endParaRPr lang="zh-CN" altLang="en-US"/>
                    </a:p>
                  </a:txBody>
                  <a:tcP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剩余信息管理</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终端综合管理系统</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07"/>
                  </a:ext>
                </a:extLst>
              </a:tr>
              <a:tr h="206176">
                <a:tc vMerge="1">
                  <a:txBody>
                    <a:bodyPr/>
                    <a:lstStyle/>
                    <a:p>
                      <a:endParaRPr lang="zh-CN" altLang="en-US"/>
                    </a:p>
                  </a:txBody>
                  <a:tcP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身份认证（双因素）</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证书、令牌、密保卡</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08"/>
                  </a:ext>
                </a:extLst>
              </a:tr>
              <a:tr h="206176">
                <a:tc vMerge="1">
                  <a:txBody>
                    <a:bodyPr/>
                    <a:lstStyle/>
                    <a:p>
                      <a:endParaRPr lang="zh-CN" altLang="en-US"/>
                    </a:p>
                  </a:txBody>
                  <a:tcP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恶意代码防范（统一管理）</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网络版主机防病毒软件</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09"/>
                  </a:ext>
                </a:extLst>
              </a:tr>
              <a:tr h="206176">
                <a:tc rowSpan="5">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安全区域边界</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区域边界访问控制（协议检测）</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防火墙（</a:t>
                      </a:r>
                      <a:r>
                        <a:rPr lang="en-US" sz="1200" u="none" strike="noStrike" dirty="0">
                          <a:latin typeface="微软雅黑" panose="020B0503020204020204" pitchFamily="34" charset="-122"/>
                          <a:ea typeface="微软雅黑" panose="020B0503020204020204" pitchFamily="34" charset="-122"/>
                        </a:rPr>
                        <a:t>IPS）</a:t>
                      </a:r>
                      <a:endParaRPr 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10"/>
                  </a:ext>
                </a:extLst>
              </a:tr>
              <a:tr h="206176">
                <a:tc vMerge="1">
                  <a:txBody>
                    <a:bodyPr/>
                    <a:lstStyle/>
                    <a:p>
                      <a:endParaRPr lang="zh-CN" altLang="en-US"/>
                    </a:p>
                  </a:txBody>
                  <a:tcP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资源控制（优先级控制）</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带宽管理、流量控制设备</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11"/>
                  </a:ext>
                </a:extLst>
              </a:tr>
              <a:tr h="206176">
                <a:tc vMerge="1">
                  <a:txBody>
                    <a:bodyPr/>
                    <a:lstStyle/>
                    <a:p>
                      <a:endParaRPr lang="zh-CN" altLang="en-US"/>
                    </a:p>
                  </a:txBody>
                  <a:tcP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区域边界入侵检测</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en-US" sz="1200" u="none" strike="noStrike" dirty="0">
                          <a:latin typeface="微软雅黑" panose="020B0503020204020204" pitchFamily="34" charset="-122"/>
                          <a:ea typeface="微软雅黑" panose="020B0503020204020204" pitchFamily="34" charset="-122"/>
                        </a:rPr>
                        <a:t>IDS</a:t>
                      </a:r>
                      <a:endParaRPr 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12"/>
                  </a:ext>
                </a:extLst>
              </a:tr>
              <a:tr h="206176">
                <a:tc vMerge="1">
                  <a:txBody>
                    <a:bodyPr/>
                    <a:lstStyle/>
                    <a:p>
                      <a:endParaRPr lang="zh-CN" altLang="en-US"/>
                    </a:p>
                  </a:txBody>
                  <a:tcP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区域边界恶意代码防范</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防病毒网关，沙箱</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13"/>
                  </a:ext>
                </a:extLst>
              </a:tr>
              <a:tr h="386623">
                <a:tc vMerge="1">
                  <a:txBody>
                    <a:bodyPr/>
                    <a:lstStyle/>
                    <a:p>
                      <a:endParaRPr lang="zh-CN" altLang="en-US"/>
                    </a:p>
                  </a:txBody>
                  <a:tcP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区域边界完整性保护</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终端综合管理系统</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14"/>
                  </a:ext>
                </a:extLst>
              </a:tr>
              <a:tr h="206176">
                <a:tc rowSpan="2">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安全通信网络</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通信网络安全审计</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上网行为管理</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15"/>
                  </a:ext>
                </a:extLst>
              </a:tr>
              <a:tr h="206176">
                <a:tc vMerge="1">
                  <a:txBody>
                    <a:bodyPr/>
                    <a:lstStyle/>
                    <a:p>
                      <a:endParaRPr lang="zh-CN" altLang="en-US"/>
                    </a:p>
                  </a:txBody>
                  <a:tcP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数据传输完整性、保密性保护</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en-US" sz="1200" u="none" strike="noStrike" dirty="0">
                          <a:latin typeface="微软雅黑" panose="020B0503020204020204" pitchFamily="34" charset="-122"/>
                          <a:ea typeface="微软雅黑" panose="020B0503020204020204" pitchFamily="34" charset="-122"/>
                        </a:rPr>
                        <a:t>VPN</a:t>
                      </a:r>
                      <a:r>
                        <a:rPr lang="zh-CN" altLang="en-US" sz="1200" u="none" strike="noStrike" dirty="0">
                          <a:latin typeface="微软雅黑" panose="020B0503020204020204" pitchFamily="34" charset="-122"/>
                          <a:ea typeface="微软雅黑" panose="020B0503020204020204" pitchFamily="34" charset="-122"/>
                        </a:rPr>
                        <a:t>设备</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16"/>
                  </a:ext>
                </a:extLst>
              </a:tr>
              <a:tr h="206176">
                <a:tc rowSpan="2">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安全管理中心</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系统管理 </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安全管理平台</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17"/>
                  </a:ext>
                </a:extLst>
              </a:tr>
              <a:tr h="197015">
                <a:tc vMerge="1">
                  <a:txBody>
                    <a:bodyPr/>
                    <a:lstStyle/>
                    <a:p>
                      <a:endParaRPr lang="zh-CN" altLang="en-US"/>
                    </a:p>
                  </a:txBody>
                  <a:tcPr/>
                </a:tc>
                <a:tc>
                  <a:txBody>
                    <a:bodyPr/>
                    <a:lstStyle/>
                    <a:p>
                      <a:pPr algn="ctr" fontAlgn="ctr"/>
                      <a:r>
                        <a:rPr lang="zh-CN" altLang="en-US" sz="1200" u="none" strike="noStrike">
                          <a:latin typeface="微软雅黑" panose="020B0503020204020204" pitchFamily="34" charset="-122"/>
                          <a:ea typeface="微软雅黑" panose="020B0503020204020204" pitchFamily="34" charset="-122"/>
                        </a:rPr>
                        <a:t>审计管理（网络、主机、应用） </a:t>
                      </a:r>
                      <a:endParaRPr lang="zh-CN" altLang="en-US" sz="1200" b="0" i="0" u="none" strike="noStrike">
                        <a:solidFill>
                          <a:srgbClr val="000000"/>
                        </a:solidFill>
                        <a:latin typeface="微软雅黑" panose="020B0503020204020204" pitchFamily="34" charset="-122"/>
                        <a:ea typeface="微软雅黑" panose="020B0503020204020204" pitchFamily="34" charset="-122"/>
                      </a:endParaRPr>
                    </a:p>
                  </a:txBody>
                  <a:tcPr marL="7142" marR="7142" marT="7144" marB="0" anchor="ctr"/>
                </a:tc>
                <a:tc>
                  <a:txBody>
                    <a:bodyPr/>
                    <a:lstStyle/>
                    <a:p>
                      <a:pPr algn="ctr" fontAlgn="ctr"/>
                      <a:r>
                        <a:rPr lang="zh-CN" altLang="en-US" sz="1200" u="none" strike="noStrike" dirty="0">
                          <a:latin typeface="微软雅黑" panose="020B0503020204020204" pitchFamily="34" charset="-122"/>
                          <a:ea typeface="微软雅黑" panose="020B0503020204020204" pitchFamily="34" charset="-122"/>
                        </a:rPr>
                        <a:t>安全审计系统</a:t>
                      </a:r>
                      <a:endParaRPr lang="zh-CN" altLang="en-US" sz="1200" b="0" i="0" u="none" strike="noStrike" dirty="0">
                        <a:solidFill>
                          <a:srgbClr val="000000"/>
                        </a:solidFill>
                        <a:latin typeface="微软雅黑" panose="020B0503020204020204" pitchFamily="34" charset="-122"/>
                        <a:ea typeface="微软雅黑" panose="020B0503020204020204" pitchFamily="34" charset="-122"/>
                      </a:endParaRPr>
                    </a:p>
                  </a:txBody>
                  <a:tcPr marL="7142" marR="7142" marT="7144" marB="0" anchor="ctr"/>
                </a:tc>
                <a:extLst>
                  <a:ext uri="{0D108BD9-81ED-4DB2-BD59-A6C34878D82A}">
                    <a16:rowId xmlns:a16="http://schemas.microsoft.com/office/drawing/2014/main" val="10018"/>
                  </a:ext>
                </a:extLst>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147023" rIns="0" bIns="0" rtlCol="0">
            <a:noAutofit/>
          </a:bodyPr>
          <a:lstStyle/>
          <a:p>
            <a:pPr marL="448945">
              <a:lnSpc>
                <a:spcPts val="3354"/>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等级保护几点问题澄清</a:t>
            </a:r>
            <a:endParaRPr sz="2800" dirty="0">
              <a:latin typeface="微软雅黑" panose="020B0503020204020204" pitchFamily="34" charset="-122"/>
              <a:ea typeface="微软雅黑" panose="020B0503020204020204" pitchFamily="34" charset="-122"/>
              <a:cs typeface="微软雅黑"/>
            </a:endParaRPr>
          </a:p>
        </p:txBody>
      </p:sp>
      <p:sp>
        <p:nvSpPr>
          <p:cNvPr id="15" name="Rectangle 3">
            <a:extLst>
              <a:ext uri="{FF2B5EF4-FFF2-40B4-BE49-F238E27FC236}">
                <a16:creationId xmlns:a16="http://schemas.microsoft.com/office/drawing/2014/main" id="{69376FE3-FBB3-4334-A4A2-3217F060BBC3}"/>
              </a:ext>
            </a:extLst>
          </p:cNvPr>
          <p:cNvSpPr>
            <a:spLocks noChangeArrowheads="1"/>
          </p:cNvSpPr>
          <p:nvPr/>
        </p:nvSpPr>
        <p:spPr bwMode="ltGray">
          <a:xfrm>
            <a:off x="457200" y="1143001"/>
            <a:ext cx="3806827" cy="1470025"/>
          </a:xfrm>
          <a:prstGeom prst="rect">
            <a:avLst/>
          </a:prstGeom>
          <a:gradFill rotWithShape="1">
            <a:gsLst>
              <a:gs pos="0">
                <a:schemeClr val="bg1">
                  <a:lumMod val="50000"/>
                </a:schemeClr>
              </a:gs>
              <a:gs pos="100000">
                <a:schemeClr val="tx1">
                  <a:lumMod val="40000"/>
                  <a:lumOff val="60000"/>
                </a:schemeClr>
              </a:gs>
            </a:gsLst>
            <a:lin ang="2400000" scaled="0"/>
          </a:gradFill>
          <a:ln w="9525">
            <a:noFill/>
            <a:miter lim="800000"/>
            <a:headEnd/>
            <a:tailEnd/>
          </a:ln>
          <a:effectLst/>
          <a:scene3d>
            <a:camera prst="legacyPerspectiveBottomRight"/>
            <a:lightRig rig="legacyFlat3" dir="b"/>
          </a:scene3d>
          <a:sp3d extrusionH="430200" prstMaterial="legacyMatte">
            <a:bevelT w="13500" h="13500" prst="angle"/>
            <a:bevelB w="13500" h="13500" prst="angle"/>
            <a:extrusionClr>
              <a:schemeClr val="accent2"/>
            </a:extrusionClr>
          </a:sp3d>
        </p:spPr>
        <p:txBody>
          <a:bodyPr wrap="none" lIns="73959" tIns="36979" rIns="73959" bIns="36979" anchor="ctr">
            <a:flatTx/>
          </a:bodyPr>
          <a:lstStyle/>
          <a:p>
            <a:pPr>
              <a:defRPr/>
            </a:pPr>
            <a:endParaRPr lang="zh-CN" altLang="en-US">
              <a:ea typeface="宋体" pitchFamily="2" charset="-122"/>
            </a:endParaRPr>
          </a:p>
        </p:txBody>
      </p:sp>
      <p:sp>
        <p:nvSpPr>
          <p:cNvPr id="16" name="Rectangle 5">
            <a:extLst>
              <a:ext uri="{FF2B5EF4-FFF2-40B4-BE49-F238E27FC236}">
                <a16:creationId xmlns:a16="http://schemas.microsoft.com/office/drawing/2014/main" id="{99F6042B-D4C3-4265-B148-40B94DB4FC29}"/>
              </a:ext>
            </a:extLst>
          </p:cNvPr>
          <p:cNvSpPr>
            <a:spLocks noChangeArrowheads="1"/>
          </p:cNvSpPr>
          <p:nvPr/>
        </p:nvSpPr>
        <p:spPr bwMode="gray">
          <a:xfrm>
            <a:off x="4646614" y="1130300"/>
            <a:ext cx="3963986" cy="1479550"/>
          </a:xfrm>
          <a:prstGeom prst="rect">
            <a:avLst/>
          </a:prstGeom>
          <a:gradFill rotWithShape="1">
            <a:gsLst>
              <a:gs pos="0">
                <a:srgbClr val="C00000"/>
              </a:gs>
              <a:gs pos="100000">
                <a:schemeClr val="accent1"/>
              </a:gs>
            </a:gsLst>
            <a:lin ang="7800000"/>
          </a:gradFill>
          <a:ln w="9525">
            <a:miter lim="800000"/>
            <a:headEnd/>
            <a:tailEnd/>
          </a:ln>
          <a:scene3d>
            <a:camera prst="legacyPerspectiveBottomLeft"/>
            <a:lightRig rig="legacyFlat3" dir="b"/>
          </a:scene3d>
          <a:sp3d extrusionH="430200" prstMaterial="legacyMatte">
            <a:bevelT w="13500" h="13500" prst="angle"/>
            <a:bevelB w="13500" h="13500" prst="angle"/>
            <a:extrusionClr>
              <a:schemeClr val="folHlink"/>
            </a:extrusionClr>
          </a:sp3d>
        </p:spPr>
        <p:txBody>
          <a:bodyPr wrap="none" lIns="73959" tIns="36979" rIns="73959" bIns="36979" anchor="ctr">
            <a:flatTx/>
          </a:bodyPr>
          <a:lstStyle/>
          <a:p>
            <a:endParaRPr lang="zh-CN" altLang="en-US"/>
          </a:p>
        </p:txBody>
      </p:sp>
      <p:sp>
        <p:nvSpPr>
          <p:cNvPr id="17" name="Rectangle 7">
            <a:extLst>
              <a:ext uri="{FF2B5EF4-FFF2-40B4-BE49-F238E27FC236}">
                <a16:creationId xmlns:a16="http://schemas.microsoft.com/office/drawing/2014/main" id="{EF72E5B6-6FC4-44A1-9538-26BE06661F7C}"/>
              </a:ext>
            </a:extLst>
          </p:cNvPr>
          <p:cNvSpPr>
            <a:spLocks noChangeArrowheads="1"/>
          </p:cNvSpPr>
          <p:nvPr/>
        </p:nvSpPr>
        <p:spPr bwMode="gray">
          <a:xfrm>
            <a:off x="455611" y="2936875"/>
            <a:ext cx="3806827" cy="1512888"/>
          </a:xfrm>
          <a:prstGeom prst="rect">
            <a:avLst/>
          </a:prstGeom>
          <a:gradFill rotWithShape="1">
            <a:gsLst>
              <a:gs pos="0">
                <a:srgbClr val="99CCFF"/>
              </a:gs>
              <a:gs pos="100000">
                <a:srgbClr val="006699"/>
              </a:gs>
            </a:gsLst>
            <a:lin ang="7800000"/>
          </a:gradFill>
          <a:ln w="9525">
            <a:miter lim="800000"/>
            <a:headEnd/>
            <a:tailEnd/>
          </a:ln>
          <a:scene3d>
            <a:camera prst="legacyPerspectiveTopRight"/>
            <a:lightRig rig="legacyFlat3" dir="b"/>
          </a:scene3d>
          <a:sp3d extrusionH="430200" prstMaterial="legacyMatte">
            <a:bevelT w="13500" h="13500" prst="angle"/>
            <a:bevelB w="13500" h="13500" prst="angle"/>
            <a:extrusionClr>
              <a:schemeClr val="accent1"/>
            </a:extrusionClr>
          </a:sp3d>
        </p:spPr>
        <p:txBody>
          <a:bodyPr wrap="none" lIns="73959" tIns="36979" rIns="73959" bIns="36979" anchor="ctr">
            <a:flatTx/>
          </a:bodyPr>
          <a:lstStyle/>
          <a:p>
            <a:endParaRPr lang="zh-CN" altLang="en-US"/>
          </a:p>
        </p:txBody>
      </p:sp>
      <p:sp>
        <p:nvSpPr>
          <p:cNvPr id="18" name="Rectangle 9">
            <a:extLst>
              <a:ext uri="{FF2B5EF4-FFF2-40B4-BE49-F238E27FC236}">
                <a16:creationId xmlns:a16="http://schemas.microsoft.com/office/drawing/2014/main" id="{D5C0E4B9-F297-4F33-85E0-5A4C6A3FF24B}"/>
              </a:ext>
            </a:extLst>
          </p:cNvPr>
          <p:cNvSpPr>
            <a:spLocks noChangeArrowheads="1"/>
          </p:cNvSpPr>
          <p:nvPr/>
        </p:nvSpPr>
        <p:spPr bwMode="gray">
          <a:xfrm>
            <a:off x="4651374" y="2938463"/>
            <a:ext cx="3959225" cy="1524000"/>
          </a:xfrm>
          <a:prstGeom prst="rect">
            <a:avLst/>
          </a:prstGeom>
          <a:gradFill rotWithShape="1">
            <a:gsLst>
              <a:gs pos="0">
                <a:schemeClr val="accent5">
                  <a:lumMod val="25000"/>
                </a:schemeClr>
              </a:gs>
              <a:gs pos="100000">
                <a:schemeClr val="accent3">
                  <a:lumMod val="85000"/>
                </a:schemeClr>
              </a:gs>
            </a:gsLst>
            <a:lin ang="13800000" scaled="0"/>
          </a:gradFill>
          <a:ln w="9525">
            <a:noFill/>
            <a:miter lim="800000"/>
            <a:headEnd/>
            <a:tailEnd/>
          </a:ln>
          <a:effectLst/>
          <a:scene3d>
            <a:camera prst="legacyPerspectiveTopLeft"/>
            <a:lightRig rig="legacyFlat3" dir="b"/>
          </a:scene3d>
          <a:sp3d extrusionH="430200" prstMaterial="legacyMatte">
            <a:bevelT w="13500" h="13500" prst="angle"/>
            <a:bevelB w="13500" h="13500" prst="angle"/>
            <a:extrusionClr>
              <a:schemeClr val="hlink"/>
            </a:extrusionClr>
          </a:sp3d>
        </p:spPr>
        <p:txBody>
          <a:bodyPr wrap="none" lIns="73959" tIns="36979" rIns="73959" bIns="36979" anchor="ctr">
            <a:flatTx/>
          </a:bodyPr>
          <a:lstStyle/>
          <a:p>
            <a:pPr>
              <a:defRPr/>
            </a:pPr>
            <a:endParaRPr lang="zh-CN" altLang="en-US">
              <a:ea typeface="宋体" pitchFamily="2" charset="-122"/>
            </a:endParaRPr>
          </a:p>
        </p:txBody>
      </p:sp>
      <p:sp>
        <p:nvSpPr>
          <p:cNvPr id="20" name="Text Box 11">
            <a:extLst>
              <a:ext uri="{FF2B5EF4-FFF2-40B4-BE49-F238E27FC236}">
                <a16:creationId xmlns:a16="http://schemas.microsoft.com/office/drawing/2014/main" id="{5209F16D-8E98-4E5D-BBAD-A277C8595370}"/>
              </a:ext>
            </a:extLst>
          </p:cNvPr>
          <p:cNvSpPr txBox="1">
            <a:spLocks noChangeArrowheads="1"/>
          </p:cNvSpPr>
          <p:nvPr/>
        </p:nvSpPr>
        <p:spPr bwMode="gray">
          <a:xfrm>
            <a:off x="658813" y="3024914"/>
            <a:ext cx="2260600" cy="1305786"/>
          </a:xfrm>
          <a:prstGeom prst="rect">
            <a:avLst/>
          </a:prstGeom>
          <a:noFill/>
          <a:ln w="9525" algn="ctr">
            <a:noFill/>
            <a:miter lim="800000"/>
            <a:headEnd/>
            <a:tailEnd/>
          </a:ln>
        </p:spPr>
        <p:txBody>
          <a:bodyPr lIns="73959" tIns="36979" rIns="73959" bIns="36979">
            <a:spAutoFit/>
          </a:bodyPr>
          <a:lstStyle/>
          <a:p>
            <a:pPr eaLnBrk="0" hangingPunct="0"/>
            <a:r>
              <a:rPr lang="zh-CN" altLang="en-US" sz="1600" b="1" dirty="0">
                <a:solidFill>
                  <a:srgbClr val="FFFF00"/>
                </a:solidFill>
                <a:latin typeface="微软雅黑" panose="020B0503020204020204" pitchFamily="34" charset="-122"/>
                <a:ea typeface="微软雅黑" panose="020B0503020204020204" pitchFamily="34" charset="-122"/>
              </a:rPr>
              <a:t>等保不仅仅是安全的舞台，像交换机、路由器都是需要的，数通安全同品牌可是我们克敌制胜法宝哦</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sp>
        <p:nvSpPr>
          <p:cNvPr id="21" name="Text Box 12">
            <a:extLst>
              <a:ext uri="{FF2B5EF4-FFF2-40B4-BE49-F238E27FC236}">
                <a16:creationId xmlns:a16="http://schemas.microsoft.com/office/drawing/2014/main" id="{96344EB9-7E0E-485E-B4F2-89C4F721B06C}"/>
              </a:ext>
            </a:extLst>
          </p:cNvPr>
          <p:cNvSpPr txBox="1">
            <a:spLocks noChangeArrowheads="1"/>
          </p:cNvSpPr>
          <p:nvPr/>
        </p:nvSpPr>
        <p:spPr bwMode="gray">
          <a:xfrm>
            <a:off x="657702" y="1506798"/>
            <a:ext cx="2257425" cy="683693"/>
          </a:xfrm>
          <a:prstGeom prst="rect">
            <a:avLst/>
          </a:prstGeom>
          <a:noFill/>
          <a:ln w="9525" algn="ctr">
            <a:noFill/>
            <a:miter lim="800000"/>
            <a:headEnd/>
            <a:tailEnd/>
          </a:ln>
        </p:spPr>
        <p:txBody>
          <a:bodyPr lIns="73959" tIns="36979" rIns="73959" bIns="36979">
            <a:spAutoFit/>
          </a:bodyPr>
          <a:lstStyle/>
          <a:p>
            <a:pPr eaLnBrk="0" hangingPunct="0">
              <a:lnSpc>
                <a:spcPct val="130000"/>
              </a:lnSpc>
            </a:pPr>
            <a:r>
              <a:rPr lang="zh-CN" altLang="en-US" sz="1600" b="1" dirty="0">
                <a:solidFill>
                  <a:srgbClr val="FFFF00"/>
                </a:solidFill>
                <a:latin typeface="微软雅黑" panose="020B0503020204020204" pitchFamily="34" charset="-122"/>
                <a:ea typeface="微软雅黑" panose="020B0503020204020204" pitchFamily="34" charset="-122"/>
              </a:rPr>
              <a:t>等保是功能的要求，而不是设备的罗列</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sp>
        <p:nvSpPr>
          <p:cNvPr id="22" name="Text Box 13">
            <a:extLst>
              <a:ext uri="{FF2B5EF4-FFF2-40B4-BE49-F238E27FC236}">
                <a16:creationId xmlns:a16="http://schemas.microsoft.com/office/drawing/2014/main" id="{CD71F315-4029-4065-9A39-C79A0D62C442}"/>
              </a:ext>
            </a:extLst>
          </p:cNvPr>
          <p:cNvSpPr txBox="1">
            <a:spLocks noChangeArrowheads="1"/>
          </p:cNvSpPr>
          <p:nvPr/>
        </p:nvSpPr>
        <p:spPr bwMode="gray">
          <a:xfrm>
            <a:off x="5943600" y="1130300"/>
            <a:ext cx="2866162" cy="1552008"/>
          </a:xfrm>
          <a:prstGeom prst="rect">
            <a:avLst/>
          </a:prstGeom>
          <a:noFill/>
          <a:ln w="9525" algn="ctr">
            <a:noFill/>
            <a:miter lim="800000"/>
            <a:headEnd/>
            <a:tailEnd/>
          </a:ln>
        </p:spPr>
        <p:txBody>
          <a:bodyPr wrap="square" lIns="73959" tIns="36979" rIns="73959" bIns="36979">
            <a:spAutoFit/>
          </a:bodyPr>
          <a:lstStyle/>
          <a:p>
            <a:pPr eaLnBrk="0" hangingPunct="0"/>
            <a:r>
              <a:rPr lang="zh-CN" altLang="en-US" sz="1600" b="1" dirty="0">
                <a:solidFill>
                  <a:srgbClr val="FFFF00"/>
                </a:solidFill>
                <a:latin typeface="微软雅黑" panose="020B0503020204020204" pitchFamily="34" charset="-122"/>
                <a:ea typeface="微软雅黑" panose="020B0503020204020204" pitchFamily="34" charset="-122"/>
              </a:rPr>
              <a:t>防火墙</a:t>
            </a:r>
            <a:r>
              <a:rPr lang="en-US" altLang="zh-CN" sz="1600" b="1" dirty="0">
                <a:solidFill>
                  <a:srgbClr val="FFFF00"/>
                </a:solidFill>
                <a:latin typeface="微软雅黑" panose="020B0503020204020204" pitchFamily="34" charset="-122"/>
                <a:ea typeface="微软雅黑" panose="020B0503020204020204" pitchFamily="34" charset="-122"/>
              </a:rPr>
              <a:t>----------------</a:t>
            </a:r>
            <a:r>
              <a:rPr lang="zh-CN" altLang="en-US" sz="1600" b="1" dirty="0">
                <a:solidFill>
                  <a:srgbClr val="FFFF00"/>
                </a:solidFill>
                <a:latin typeface="微软雅黑" panose="020B0503020204020204" pitchFamily="34" charset="-122"/>
                <a:ea typeface="微软雅黑" panose="020B0503020204020204" pitchFamily="34" charset="-122"/>
              </a:rPr>
              <a:t>必备</a:t>
            </a:r>
            <a:endParaRPr lang="en-US" altLang="zh-CN" sz="1600" b="1" dirty="0">
              <a:solidFill>
                <a:srgbClr val="FFFF00"/>
              </a:solidFill>
              <a:latin typeface="微软雅黑" panose="020B0503020204020204" pitchFamily="34" charset="-122"/>
              <a:ea typeface="微软雅黑" panose="020B0503020204020204" pitchFamily="34" charset="-122"/>
            </a:endParaRPr>
          </a:p>
          <a:p>
            <a:pPr eaLnBrk="0" hangingPunct="0"/>
            <a:r>
              <a:rPr lang="zh-CN" altLang="en-US" sz="1600" b="1" dirty="0">
                <a:solidFill>
                  <a:srgbClr val="FFFF00"/>
                </a:solidFill>
                <a:latin typeface="微软雅黑" panose="020B0503020204020204" pitchFamily="34" charset="-122"/>
                <a:ea typeface="微软雅黑" panose="020B0503020204020204" pitchFamily="34" charset="-122"/>
              </a:rPr>
              <a:t>入侵防御</a:t>
            </a:r>
            <a:r>
              <a:rPr lang="en-US" altLang="zh-CN" sz="1600" b="1" dirty="0">
                <a:solidFill>
                  <a:srgbClr val="FFFF00"/>
                </a:solidFill>
                <a:latin typeface="微软雅黑" panose="020B0503020204020204" pitchFamily="34" charset="-122"/>
                <a:ea typeface="微软雅黑" panose="020B0503020204020204" pitchFamily="34" charset="-122"/>
              </a:rPr>
              <a:t>-------- </a:t>
            </a:r>
            <a:r>
              <a:rPr lang="zh-CN" altLang="en-US" sz="1600" b="1" dirty="0">
                <a:solidFill>
                  <a:srgbClr val="FFFF00"/>
                </a:solidFill>
                <a:latin typeface="微软雅黑" panose="020B0503020204020204" pitchFamily="34" charset="-122"/>
                <a:ea typeface="微软雅黑" panose="020B0503020204020204" pitchFamily="34" charset="-122"/>
              </a:rPr>
              <a:t>三级必备</a:t>
            </a:r>
            <a:endParaRPr lang="en-US" altLang="zh-CN" sz="1600" b="1" dirty="0">
              <a:solidFill>
                <a:srgbClr val="FFFF00"/>
              </a:solidFill>
              <a:latin typeface="微软雅黑" panose="020B0503020204020204" pitchFamily="34" charset="-122"/>
              <a:ea typeface="微软雅黑" panose="020B0503020204020204" pitchFamily="34" charset="-122"/>
            </a:endParaRPr>
          </a:p>
          <a:p>
            <a:pPr eaLnBrk="0" hangingPunct="0"/>
            <a:r>
              <a:rPr lang="zh-CN" altLang="en-US" sz="1600" b="1" dirty="0">
                <a:solidFill>
                  <a:srgbClr val="FFFF00"/>
                </a:solidFill>
                <a:latin typeface="微软雅黑" panose="020B0503020204020204" pitchFamily="34" charset="-122"/>
                <a:ea typeface="微软雅黑" panose="020B0503020204020204" pitchFamily="34" charset="-122"/>
              </a:rPr>
              <a:t>交换机等数通产品</a:t>
            </a:r>
            <a:r>
              <a:rPr lang="en-US" altLang="zh-CN" sz="1600" b="1" dirty="0">
                <a:solidFill>
                  <a:srgbClr val="FFFF00"/>
                </a:solidFill>
                <a:latin typeface="微软雅黑" panose="020B0503020204020204" pitchFamily="34" charset="-122"/>
                <a:ea typeface="微软雅黑" panose="020B0503020204020204" pitchFamily="34" charset="-122"/>
              </a:rPr>
              <a:t>----</a:t>
            </a:r>
            <a:r>
              <a:rPr lang="zh-CN" altLang="en-US" sz="1600" b="1" dirty="0">
                <a:solidFill>
                  <a:srgbClr val="FFFF00"/>
                </a:solidFill>
                <a:latin typeface="微软雅黑" panose="020B0503020204020204" pitchFamily="34" charset="-122"/>
                <a:ea typeface="微软雅黑" panose="020B0503020204020204" pitchFamily="34" charset="-122"/>
              </a:rPr>
              <a:t>必备</a:t>
            </a:r>
            <a:endParaRPr lang="en-US" altLang="zh-CN" sz="1600" b="1" dirty="0">
              <a:solidFill>
                <a:srgbClr val="FFFF00"/>
              </a:solidFill>
              <a:latin typeface="微软雅黑" panose="020B0503020204020204" pitchFamily="34" charset="-122"/>
              <a:ea typeface="微软雅黑" panose="020B0503020204020204" pitchFamily="34" charset="-122"/>
            </a:endParaRPr>
          </a:p>
          <a:p>
            <a:pPr eaLnBrk="0" hangingPunct="0"/>
            <a:r>
              <a:rPr lang="zh-CN" altLang="en-US" sz="1600" b="1" dirty="0">
                <a:solidFill>
                  <a:srgbClr val="FFFF00"/>
                </a:solidFill>
                <a:latin typeface="微软雅黑" panose="020B0503020204020204" pitchFamily="34" charset="-122"/>
                <a:ea typeface="微软雅黑" panose="020B0503020204020204" pitchFamily="34" charset="-122"/>
              </a:rPr>
              <a:t>网闸</a:t>
            </a:r>
            <a:r>
              <a:rPr lang="en-US" altLang="zh-CN" sz="1600" b="1" dirty="0">
                <a:solidFill>
                  <a:srgbClr val="FFFF00"/>
                </a:solidFill>
                <a:latin typeface="微软雅黑" panose="020B0503020204020204" pitchFamily="34" charset="-122"/>
                <a:ea typeface="微软雅黑" panose="020B0503020204020204" pitchFamily="34" charset="-122"/>
              </a:rPr>
              <a:t>-------------</a:t>
            </a:r>
            <a:r>
              <a:rPr lang="zh-CN" altLang="en-US" sz="1600" b="1" dirty="0">
                <a:solidFill>
                  <a:srgbClr val="FFFF00"/>
                </a:solidFill>
                <a:latin typeface="微软雅黑" panose="020B0503020204020204" pitchFamily="34" charset="-122"/>
                <a:ea typeface="微软雅黑" panose="020B0503020204020204" pitchFamily="34" charset="-122"/>
              </a:rPr>
              <a:t>四级以上</a:t>
            </a:r>
            <a:endParaRPr lang="en-US" altLang="zh-CN" sz="1600" b="1" dirty="0">
              <a:solidFill>
                <a:srgbClr val="FFFF00"/>
              </a:solidFill>
              <a:latin typeface="微软雅黑" panose="020B0503020204020204" pitchFamily="34" charset="-122"/>
              <a:ea typeface="微软雅黑" panose="020B0503020204020204" pitchFamily="34" charset="-122"/>
            </a:endParaRPr>
          </a:p>
          <a:p>
            <a:pPr eaLnBrk="0" hangingPunct="0"/>
            <a:r>
              <a:rPr lang="zh-CN" altLang="en-US" sz="1600" b="1" dirty="0">
                <a:solidFill>
                  <a:srgbClr val="FFFF00"/>
                </a:solidFill>
                <a:latin typeface="微软雅黑" panose="020B0503020204020204" pitchFamily="34" charset="-122"/>
                <a:ea typeface="微软雅黑" panose="020B0503020204020204" pitchFamily="34" charset="-122"/>
              </a:rPr>
              <a:t>漏扫</a:t>
            </a:r>
            <a:r>
              <a:rPr lang="en-US" altLang="zh-CN" sz="1600" b="1" dirty="0">
                <a:solidFill>
                  <a:srgbClr val="FFFF00"/>
                </a:solidFill>
                <a:latin typeface="微软雅黑" panose="020B0503020204020204" pitchFamily="34" charset="-122"/>
                <a:ea typeface="微软雅黑" panose="020B0503020204020204" pitchFamily="34" charset="-122"/>
              </a:rPr>
              <a:t>---------------</a:t>
            </a:r>
            <a:r>
              <a:rPr lang="zh-CN" altLang="en-US" sz="1600" b="1" dirty="0">
                <a:solidFill>
                  <a:srgbClr val="FFFF00"/>
                </a:solidFill>
                <a:latin typeface="微软雅黑" panose="020B0503020204020204" pitchFamily="34" charset="-122"/>
                <a:ea typeface="微软雅黑" panose="020B0503020204020204" pitchFamily="34" charset="-122"/>
              </a:rPr>
              <a:t>没要求</a:t>
            </a:r>
            <a:endParaRPr lang="en-US" altLang="zh-CN" sz="1600" b="1" dirty="0">
              <a:solidFill>
                <a:srgbClr val="FFFF00"/>
              </a:solidFill>
              <a:latin typeface="微软雅黑" panose="020B0503020204020204" pitchFamily="34" charset="-122"/>
              <a:ea typeface="微软雅黑" panose="020B0503020204020204" pitchFamily="34" charset="-122"/>
            </a:endParaRPr>
          </a:p>
          <a:p>
            <a:pPr eaLnBrk="0" hangingPunct="0"/>
            <a:r>
              <a:rPr lang="zh-CN" altLang="en-US" sz="1600" b="1" dirty="0">
                <a:solidFill>
                  <a:srgbClr val="FFFF00"/>
                </a:solidFill>
                <a:latin typeface="微软雅黑" panose="020B0503020204020204" pitchFamily="34" charset="-122"/>
                <a:ea typeface="微软雅黑" panose="020B0503020204020204" pitchFamily="34" charset="-122"/>
              </a:rPr>
              <a:t>堡垒机</a:t>
            </a:r>
            <a:r>
              <a:rPr lang="en-US" altLang="zh-CN" sz="1600" b="1" dirty="0">
                <a:solidFill>
                  <a:srgbClr val="FFFF00"/>
                </a:solidFill>
                <a:latin typeface="微软雅黑" panose="020B0503020204020204" pitchFamily="34" charset="-122"/>
                <a:ea typeface="微软雅黑" panose="020B0503020204020204" pitchFamily="34" charset="-122"/>
              </a:rPr>
              <a:t>---------------</a:t>
            </a:r>
            <a:r>
              <a:rPr lang="zh-CN" altLang="en-US" sz="1600" b="1" dirty="0">
                <a:solidFill>
                  <a:srgbClr val="FFFF00"/>
                </a:solidFill>
                <a:latin typeface="微软雅黑" panose="020B0503020204020204" pitchFamily="34" charset="-122"/>
                <a:ea typeface="微软雅黑" panose="020B0503020204020204" pitchFamily="34" charset="-122"/>
              </a:rPr>
              <a:t>推荐</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sp>
        <p:nvSpPr>
          <p:cNvPr id="23" name="Text Box 14">
            <a:extLst>
              <a:ext uri="{FF2B5EF4-FFF2-40B4-BE49-F238E27FC236}">
                <a16:creationId xmlns:a16="http://schemas.microsoft.com/office/drawing/2014/main" id="{7B56DAB0-D518-47E7-88E0-1DF8115E348B}"/>
              </a:ext>
            </a:extLst>
          </p:cNvPr>
          <p:cNvSpPr txBox="1">
            <a:spLocks noChangeArrowheads="1"/>
          </p:cNvSpPr>
          <p:nvPr/>
        </p:nvSpPr>
        <p:spPr bwMode="gray">
          <a:xfrm>
            <a:off x="6059490" y="3191428"/>
            <a:ext cx="2398710" cy="1003781"/>
          </a:xfrm>
          <a:prstGeom prst="rect">
            <a:avLst/>
          </a:prstGeom>
          <a:noFill/>
          <a:ln w="9525" algn="ctr">
            <a:noFill/>
            <a:miter lim="800000"/>
            <a:headEnd/>
            <a:tailEnd/>
          </a:ln>
        </p:spPr>
        <p:txBody>
          <a:bodyPr wrap="square" lIns="73959" tIns="36979" rIns="73959" bIns="36979">
            <a:spAutoFit/>
          </a:bodyPr>
          <a:lstStyle/>
          <a:p>
            <a:pPr eaLnBrk="0" hangingPunct="0">
              <a:lnSpc>
                <a:spcPct val="130000"/>
              </a:lnSpc>
            </a:pPr>
            <a:r>
              <a:rPr lang="zh-CN" altLang="en-US" sz="1600" b="1" dirty="0">
                <a:solidFill>
                  <a:srgbClr val="FFFF00"/>
                </a:solidFill>
                <a:latin typeface="微软雅黑" panose="020B0503020204020204" pitchFamily="34" charset="-122"/>
                <a:ea typeface="微软雅黑" panose="020B0503020204020204" pitchFamily="34" charset="-122"/>
              </a:rPr>
              <a:t>我们设备种类全面满足等保的要求，华为的自主可控是最好的等保厂商</a:t>
            </a:r>
            <a:endParaRPr lang="en-US" altLang="zh-CN" sz="1600" b="1" dirty="0">
              <a:solidFill>
                <a:srgbClr val="FFFF00"/>
              </a:solidFill>
              <a:latin typeface="微软雅黑" panose="020B0503020204020204" pitchFamily="34" charset="-122"/>
              <a:ea typeface="微软雅黑" panose="020B0503020204020204" pitchFamily="34" charset="-122"/>
            </a:endParaRPr>
          </a:p>
        </p:txBody>
      </p:sp>
      <p:grpSp>
        <p:nvGrpSpPr>
          <p:cNvPr id="24" name="Group 15">
            <a:extLst>
              <a:ext uri="{FF2B5EF4-FFF2-40B4-BE49-F238E27FC236}">
                <a16:creationId xmlns:a16="http://schemas.microsoft.com/office/drawing/2014/main" id="{0084E2E8-5918-42BC-A64A-CF0E1D52A51C}"/>
              </a:ext>
            </a:extLst>
          </p:cNvPr>
          <p:cNvGrpSpPr>
            <a:grpSpLocks/>
          </p:cNvGrpSpPr>
          <p:nvPr/>
        </p:nvGrpSpPr>
        <p:grpSpPr bwMode="auto">
          <a:xfrm>
            <a:off x="5181600" y="3035300"/>
            <a:ext cx="812800" cy="609600"/>
            <a:chOff x="2430" y="1692"/>
            <a:chExt cx="339" cy="339"/>
          </a:xfrm>
        </p:grpSpPr>
        <p:sp>
          <p:nvSpPr>
            <p:cNvPr id="25" name="Freeform 16">
              <a:extLst>
                <a:ext uri="{FF2B5EF4-FFF2-40B4-BE49-F238E27FC236}">
                  <a16:creationId xmlns:a16="http://schemas.microsoft.com/office/drawing/2014/main" id="{2C93D8EF-836D-4F60-B2E3-4E91AFB3207B}"/>
                </a:ext>
              </a:extLst>
            </p:cNvPr>
            <p:cNvSpPr>
              <a:spLocks noEditPoints="1"/>
            </p:cNvSpPr>
            <p:nvPr/>
          </p:nvSpPr>
          <p:spPr bwMode="gray">
            <a:xfrm>
              <a:off x="2430" y="1692"/>
              <a:ext cx="339" cy="339"/>
            </a:xfrm>
            <a:custGeom>
              <a:avLst/>
              <a:gdLst/>
              <a:ahLst/>
              <a:cxnLst>
                <a:cxn ang="0">
                  <a:pos x="170" y="0"/>
                </a:cxn>
                <a:cxn ang="0">
                  <a:pos x="131" y="5"/>
                </a:cxn>
                <a:cxn ang="0">
                  <a:pos x="95" y="17"/>
                </a:cxn>
                <a:cxn ang="0">
                  <a:pos x="63" y="38"/>
                </a:cxn>
                <a:cxn ang="0">
                  <a:pos x="38" y="63"/>
                </a:cxn>
                <a:cxn ang="0">
                  <a:pos x="18" y="95"/>
                </a:cxn>
                <a:cxn ang="0">
                  <a:pos x="5" y="131"/>
                </a:cxn>
                <a:cxn ang="0">
                  <a:pos x="0" y="170"/>
                </a:cxn>
                <a:cxn ang="0">
                  <a:pos x="5" y="209"/>
                </a:cxn>
                <a:cxn ang="0">
                  <a:pos x="18" y="245"/>
                </a:cxn>
                <a:cxn ang="0">
                  <a:pos x="38" y="276"/>
                </a:cxn>
                <a:cxn ang="0">
                  <a:pos x="63" y="302"/>
                </a:cxn>
                <a:cxn ang="0">
                  <a:pos x="95" y="323"/>
                </a:cxn>
                <a:cxn ang="0">
                  <a:pos x="131" y="335"/>
                </a:cxn>
                <a:cxn ang="0">
                  <a:pos x="170" y="339"/>
                </a:cxn>
                <a:cxn ang="0">
                  <a:pos x="209" y="335"/>
                </a:cxn>
                <a:cxn ang="0">
                  <a:pos x="245" y="323"/>
                </a:cxn>
                <a:cxn ang="0">
                  <a:pos x="276" y="302"/>
                </a:cxn>
                <a:cxn ang="0">
                  <a:pos x="303" y="276"/>
                </a:cxn>
                <a:cxn ang="0">
                  <a:pos x="323" y="245"/>
                </a:cxn>
                <a:cxn ang="0">
                  <a:pos x="335" y="209"/>
                </a:cxn>
                <a:cxn ang="0">
                  <a:pos x="339" y="170"/>
                </a:cxn>
                <a:cxn ang="0">
                  <a:pos x="335" y="131"/>
                </a:cxn>
                <a:cxn ang="0">
                  <a:pos x="323" y="95"/>
                </a:cxn>
                <a:cxn ang="0">
                  <a:pos x="303" y="63"/>
                </a:cxn>
                <a:cxn ang="0">
                  <a:pos x="276" y="38"/>
                </a:cxn>
                <a:cxn ang="0">
                  <a:pos x="245" y="17"/>
                </a:cxn>
                <a:cxn ang="0">
                  <a:pos x="209" y="5"/>
                </a:cxn>
                <a:cxn ang="0">
                  <a:pos x="170" y="0"/>
                </a:cxn>
                <a:cxn ang="0">
                  <a:pos x="170" y="294"/>
                </a:cxn>
                <a:cxn ang="0">
                  <a:pos x="137" y="291"/>
                </a:cxn>
                <a:cxn ang="0">
                  <a:pos x="107" y="278"/>
                </a:cxn>
                <a:cxn ang="0">
                  <a:pos x="81" y="258"/>
                </a:cxn>
                <a:cxn ang="0">
                  <a:pos x="62" y="233"/>
                </a:cxn>
                <a:cxn ang="0">
                  <a:pos x="50" y="203"/>
                </a:cxn>
                <a:cxn ang="0">
                  <a:pos x="45" y="170"/>
                </a:cxn>
                <a:cxn ang="0">
                  <a:pos x="50" y="137"/>
                </a:cxn>
                <a:cxn ang="0">
                  <a:pos x="62" y="107"/>
                </a:cxn>
                <a:cxn ang="0">
                  <a:pos x="81" y="81"/>
                </a:cxn>
                <a:cxn ang="0">
                  <a:pos x="107" y="62"/>
                </a:cxn>
                <a:cxn ang="0">
                  <a:pos x="137" y="48"/>
                </a:cxn>
                <a:cxn ang="0">
                  <a:pos x="170" y="44"/>
                </a:cxn>
                <a:cxn ang="0">
                  <a:pos x="203" y="48"/>
                </a:cxn>
                <a:cxn ang="0">
                  <a:pos x="233" y="62"/>
                </a:cxn>
                <a:cxn ang="0">
                  <a:pos x="258" y="81"/>
                </a:cxn>
                <a:cxn ang="0">
                  <a:pos x="278" y="107"/>
                </a:cxn>
                <a:cxn ang="0">
                  <a:pos x="291" y="137"/>
                </a:cxn>
                <a:cxn ang="0">
                  <a:pos x="296" y="170"/>
                </a:cxn>
                <a:cxn ang="0">
                  <a:pos x="291" y="203"/>
                </a:cxn>
                <a:cxn ang="0">
                  <a:pos x="278" y="233"/>
                </a:cxn>
                <a:cxn ang="0">
                  <a:pos x="258" y="258"/>
                </a:cxn>
                <a:cxn ang="0">
                  <a:pos x="233" y="278"/>
                </a:cxn>
                <a:cxn ang="0">
                  <a:pos x="203" y="291"/>
                </a:cxn>
                <a:cxn ang="0">
                  <a:pos x="170" y="294"/>
                </a:cxn>
              </a:cxnLst>
              <a:rect l="0" t="0" r="r" b="b"/>
              <a:pathLst>
                <a:path w="339" h="339">
                  <a:moveTo>
                    <a:pt x="170" y="0"/>
                  </a:moveTo>
                  <a:lnTo>
                    <a:pt x="131" y="5"/>
                  </a:lnTo>
                  <a:lnTo>
                    <a:pt x="95" y="17"/>
                  </a:lnTo>
                  <a:lnTo>
                    <a:pt x="63" y="38"/>
                  </a:lnTo>
                  <a:lnTo>
                    <a:pt x="38" y="63"/>
                  </a:lnTo>
                  <a:lnTo>
                    <a:pt x="18" y="95"/>
                  </a:lnTo>
                  <a:lnTo>
                    <a:pt x="5" y="131"/>
                  </a:lnTo>
                  <a:lnTo>
                    <a:pt x="0" y="170"/>
                  </a:lnTo>
                  <a:lnTo>
                    <a:pt x="5" y="209"/>
                  </a:lnTo>
                  <a:lnTo>
                    <a:pt x="18" y="245"/>
                  </a:lnTo>
                  <a:lnTo>
                    <a:pt x="38" y="276"/>
                  </a:lnTo>
                  <a:lnTo>
                    <a:pt x="63" y="302"/>
                  </a:lnTo>
                  <a:lnTo>
                    <a:pt x="95" y="323"/>
                  </a:lnTo>
                  <a:lnTo>
                    <a:pt x="131" y="335"/>
                  </a:lnTo>
                  <a:lnTo>
                    <a:pt x="170" y="339"/>
                  </a:lnTo>
                  <a:lnTo>
                    <a:pt x="209" y="335"/>
                  </a:lnTo>
                  <a:lnTo>
                    <a:pt x="245" y="323"/>
                  </a:lnTo>
                  <a:lnTo>
                    <a:pt x="276" y="302"/>
                  </a:lnTo>
                  <a:lnTo>
                    <a:pt x="303" y="276"/>
                  </a:lnTo>
                  <a:lnTo>
                    <a:pt x="323" y="245"/>
                  </a:lnTo>
                  <a:lnTo>
                    <a:pt x="335" y="209"/>
                  </a:lnTo>
                  <a:lnTo>
                    <a:pt x="339" y="170"/>
                  </a:lnTo>
                  <a:lnTo>
                    <a:pt x="335" y="131"/>
                  </a:lnTo>
                  <a:lnTo>
                    <a:pt x="323" y="95"/>
                  </a:lnTo>
                  <a:lnTo>
                    <a:pt x="303" y="63"/>
                  </a:lnTo>
                  <a:lnTo>
                    <a:pt x="276" y="38"/>
                  </a:lnTo>
                  <a:lnTo>
                    <a:pt x="245" y="17"/>
                  </a:lnTo>
                  <a:lnTo>
                    <a:pt x="209" y="5"/>
                  </a:lnTo>
                  <a:lnTo>
                    <a:pt x="170" y="0"/>
                  </a:lnTo>
                  <a:close/>
                  <a:moveTo>
                    <a:pt x="170" y="294"/>
                  </a:moveTo>
                  <a:lnTo>
                    <a:pt x="137" y="291"/>
                  </a:lnTo>
                  <a:lnTo>
                    <a:pt x="107" y="278"/>
                  </a:lnTo>
                  <a:lnTo>
                    <a:pt x="81" y="258"/>
                  </a:lnTo>
                  <a:lnTo>
                    <a:pt x="62" y="233"/>
                  </a:lnTo>
                  <a:lnTo>
                    <a:pt x="50" y="203"/>
                  </a:lnTo>
                  <a:lnTo>
                    <a:pt x="45" y="170"/>
                  </a:lnTo>
                  <a:lnTo>
                    <a:pt x="50" y="137"/>
                  </a:lnTo>
                  <a:lnTo>
                    <a:pt x="62" y="107"/>
                  </a:lnTo>
                  <a:lnTo>
                    <a:pt x="81" y="81"/>
                  </a:lnTo>
                  <a:lnTo>
                    <a:pt x="107" y="62"/>
                  </a:lnTo>
                  <a:lnTo>
                    <a:pt x="137" y="48"/>
                  </a:lnTo>
                  <a:lnTo>
                    <a:pt x="170" y="44"/>
                  </a:lnTo>
                  <a:lnTo>
                    <a:pt x="203" y="48"/>
                  </a:lnTo>
                  <a:lnTo>
                    <a:pt x="233" y="62"/>
                  </a:lnTo>
                  <a:lnTo>
                    <a:pt x="258" y="81"/>
                  </a:lnTo>
                  <a:lnTo>
                    <a:pt x="278" y="107"/>
                  </a:lnTo>
                  <a:lnTo>
                    <a:pt x="291" y="137"/>
                  </a:lnTo>
                  <a:lnTo>
                    <a:pt x="296" y="170"/>
                  </a:lnTo>
                  <a:lnTo>
                    <a:pt x="291" y="203"/>
                  </a:lnTo>
                  <a:lnTo>
                    <a:pt x="278" y="233"/>
                  </a:lnTo>
                  <a:lnTo>
                    <a:pt x="258" y="258"/>
                  </a:lnTo>
                  <a:lnTo>
                    <a:pt x="233" y="278"/>
                  </a:lnTo>
                  <a:lnTo>
                    <a:pt x="203" y="291"/>
                  </a:lnTo>
                  <a:lnTo>
                    <a:pt x="170" y="294"/>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sp>
          <p:nvSpPr>
            <p:cNvPr id="26" name="Freeform 17">
              <a:extLst>
                <a:ext uri="{FF2B5EF4-FFF2-40B4-BE49-F238E27FC236}">
                  <a16:creationId xmlns:a16="http://schemas.microsoft.com/office/drawing/2014/main" id="{E07D6177-7576-45EF-9237-A536E14F5FDD}"/>
                </a:ext>
              </a:extLst>
            </p:cNvPr>
            <p:cNvSpPr>
              <a:spLocks noEditPoints="1"/>
            </p:cNvSpPr>
            <p:nvPr/>
          </p:nvSpPr>
          <p:spPr bwMode="gray">
            <a:xfrm>
              <a:off x="2516" y="1799"/>
              <a:ext cx="168" cy="157"/>
            </a:xfrm>
            <a:custGeom>
              <a:avLst/>
              <a:gdLst/>
              <a:ahLst/>
              <a:cxnLst>
                <a:cxn ang="0">
                  <a:pos x="12" y="76"/>
                </a:cxn>
                <a:cxn ang="0">
                  <a:pos x="30" y="114"/>
                </a:cxn>
                <a:cxn ang="0">
                  <a:pos x="63" y="132"/>
                </a:cxn>
                <a:cxn ang="0">
                  <a:pos x="106" y="132"/>
                </a:cxn>
                <a:cxn ang="0">
                  <a:pos x="139" y="114"/>
                </a:cxn>
                <a:cxn ang="0">
                  <a:pos x="157" y="76"/>
                </a:cxn>
                <a:cxn ang="0">
                  <a:pos x="163" y="100"/>
                </a:cxn>
                <a:cxn ang="0">
                  <a:pos x="142" y="136"/>
                </a:cxn>
                <a:cxn ang="0">
                  <a:pos x="106" y="156"/>
                </a:cxn>
                <a:cxn ang="0">
                  <a:pos x="61" y="156"/>
                </a:cxn>
                <a:cxn ang="0">
                  <a:pos x="27" y="136"/>
                </a:cxn>
                <a:cxn ang="0">
                  <a:pos x="4" y="100"/>
                </a:cxn>
                <a:cxn ang="0">
                  <a:pos x="39" y="45"/>
                </a:cxn>
                <a:cxn ang="0">
                  <a:pos x="27" y="42"/>
                </a:cxn>
                <a:cxn ang="0">
                  <a:pos x="19" y="34"/>
                </a:cxn>
                <a:cxn ang="0">
                  <a:pos x="16" y="22"/>
                </a:cxn>
                <a:cxn ang="0">
                  <a:pos x="19" y="12"/>
                </a:cxn>
                <a:cxn ang="0">
                  <a:pos x="27" y="3"/>
                </a:cxn>
                <a:cxn ang="0">
                  <a:pos x="39" y="0"/>
                </a:cxn>
                <a:cxn ang="0">
                  <a:pos x="49" y="3"/>
                </a:cxn>
                <a:cxn ang="0">
                  <a:pos x="58" y="12"/>
                </a:cxn>
                <a:cxn ang="0">
                  <a:pos x="61" y="22"/>
                </a:cxn>
                <a:cxn ang="0">
                  <a:pos x="58" y="34"/>
                </a:cxn>
                <a:cxn ang="0">
                  <a:pos x="49" y="42"/>
                </a:cxn>
                <a:cxn ang="0">
                  <a:pos x="39" y="45"/>
                </a:cxn>
                <a:cxn ang="0">
                  <a:pos x="124" y="45"/>
                </a:cxn>
                <a:cxn ang="0">
                  <a:pos x="114" y="39"/>
                </a:cxn>
                <a:cxn ang="0">
                  <a:pos x="108" y="28"/>
                </a:cxn>
                <a:cxn ang="0">
                  <a:pos x="108" y="16"/>
                </a:cxn>
                <a:cxn ang="0">
                  <a:pos x="114" y="6"/>
                </a:cxn>
                <a:cxn ang="0">
                  <a:pos x="124" y="1"/>
                </a:cxn>
                <a:cxn ang="0">
                  <a:pos x="136" y="1"/>
                </a:cxn>
                <a:cxn ang="0">
                  <a:pos x="145" y="6"/>
                </a:cxn>
                <a:cxn ang="0">
                  <a:pos x="151" y="16"/>
                </a:cxn>
                <a:cxn ang="0">
                  <a:pos x="151" y="28"/>
                </a:cxn>
                <a:cxn ang="0">
                  <a:pos x="145" y="39"/>
                </a:cxn>
                <a:cxn ang="0">
                  <a:pos x="136" y="45"/>
                </a:cxn>
              </a:cxnLst>
              <a:rect l="0" t="0" r="r" b="b"/>
              <a:pathLst>
                <a:path w="168" h="157">
                  <a:moveTo>
                    <a:pt x="0" y="76"/>
                  </a:moveTo>
                  <a:lnTo>
                    <a:pt x="12" y="76"/>
                  </a:lnTo>
                  <a:lnTo>
                    <a:pt x="18" y="97"/>
                  </a:lnTo>
                  <a:lnTo>
                    <a:pt x="30" y="114"/>
                  </a:lnTo>
                  <a:lnTo>
                    <a:pt x="43" y="126"/>
                  </a:lnTo>
                  <a:lnTo>
                    <a:pt x="63" y="132"/>
                  </a:lnTo>
                  <a:lnTo>
                    <a:pt x="84" y="135"/>
                  </a:lnTo>
                  <a:lnTo>
                    <a:pt x="106" y="132"/>
                  </a:lnTo>
                  <a:lnTo>
                    <a:pt x="124" y="126"/>
                  </a:lnTo>
                  <a:lnTo>
                    <a:pt x="139" y="114"/>
                  </a:lnTo>
                  <a:lnTo>
                    <a:pt x="150" y="97"/>
                  </a:lnTo>
                  <a:lnTo>
                    <a:pt x="157" y="76"/>
                  </a:lnTo>
                  <a:lnTo>
                    <a:pt x="168" y="76"/>
                  </a:lnTo>
                  <a:lnTo>
                    <a:pt x="163" y="100"/>
                  </a:lnTo>
                  <a:lnTo>
                    <a:pt x="154" y="120"/>
                  </a:lnTo>
                  <a:lnTo>
                    <a:pt x="142" y="136"/>
                  </a:lnTo>
                  <a:lnTo>
                    <a:pt x="126" y="148"/>
                  </a:lnTo>
                  <a:lnTo>
                    <a:pt x="106" y="156"/>
                  </a:lnTo>
                  <a:lnTo>
                    <a:pt x="84" y="157"/>
                  </a:lnTo>
                  <a:lnTo>
                    <a:pt x="61" y="156"/>
                  </a:lnTo>
                  <a:lnTo>
                    <a:pt x="43" y="148"/>
                  </a:lnTo>
                  <a:lnTo>
                    <a:pt x="27" y="136"/>
                  </a:lnTo>
                  <a:lnTo>
                    <a:pt x="13" y="120"/>
                  </a:lnTo>
                  <a:lnTo>
                    <a:pt x="4" y="100"/>
                  </a:lnTo>
                  <a:lnTo>
                    <a:pt x="0" y="76"/>
                  </a:lnTo>
                  <a:close/>
                  <a:moveTo>
                    <a:pt x="39" y="45"/>
                  </a:moveTo>
                  <a:lnTo>
                    <a:pt x="33" y="45"/>
                  </a:lnTo>
                  <a:lnTo>
                    <a:pt x="27" y="42"/>
                  </a:lnTo>
                  <a:lnTo>
                    <a:pt x="22" y="39"/>
                  </a:lnTo>
                  <a:lnTo>
                    <a:pt x="19" y="34"/>
                  </a:lnTo>
                  <a:lnTo>
                    <a:pt x="16" y="28"/>
                  </a:lnTo>
                  <a:lnTo>
                    <a:pt x="16" y="22"/>
                  </a:lnTo>
                  <a:lnTo>
                    <a:pt x="16" y="16"/>
                  </a:lnTo>
                  <a:lnTo>
                    <a:pt x="19" y="12"/>
                  </a:lnTo>
                  <a:lnTo>
                    <a:pt x="22" y="6"/>
                  </a:lnTo>
                  <a:lnTo>
                    <a:pt x="27" y="3"/>
                  </a:lnTo>
                  <a:lnTo>
                    <a:pt x="33" y="1"/>
                  </a:lnTo>
                  <a:lnTo>
                    <a:pt x="39" y="0"/>
                  </a:lnTo>
                  <a:lnTo>
                    <a:pt x="45" y="1"/>
                  </a:lnTo>
                  <a:lnTo>
                    <a:pt x="49" y="3"/>
                  </a:lnTo>
                  <a:lnTo>
                    <a:pt x="55" y="6"/>
                  </a:lnTo>
                  <a:lnTo>
                    <a:pt x="58" y="12"/>
                  </a:lnTo>
                  <a:lnTo>
                    <a:pt x="61" y="16"/>
                  </a:lnTo>
                  <a:lnTo>
                    <a:pt x="61" y="22"/>
                  </a:lnTo>
                  <a:lnTo>
                    <a:pt x="61" y="28"/>
                  </a:lnTo>
                  <a:lnTo>
                    <a:pt x="58" y="34"/>
                  </a:lnTo>
                  <a:lnTo>
                    <a:pt x="55" y="39"/>
                  </a:lnTo>
                  <a:lnTo>
                    <a:pt x="49" y="42"/>
                  </a:lnTo>
                  <a:lnTo>
                    <a:pt x="45" y="45"/>
                  </a:lnTo>
                  <a:lnTo>
                    <a:pt x="39" y="45"/>
                  </a:lnTo>
                  <a:close/>
                  <a:moveTo>
                    <a:pt x="130" y="45"/>
                  </a:moveTo>
                  <a:lnTo>
                    <a:pt x="124" y="45"/>
                  </a:lnTo>
                  <a:lnTo>
                    <a:pt x="118" y="42"/>
                  </a:lnTo>
                  <a:lnTo>
                    <a:pt x="114" y="39"/>
                  </a:lnTo>
                  <a:lnTo>
                    <a:pt x="109" y="34"/>
                  </a:lnTo>
                  <a:lnTo>
                    <a:pt x="108" y="28"/>
                  </a:lnTo>
                  <a:lnTo>
                    <a:pt x="106" y="22"/>
                  </a:lnTo>
                  <a:lnTo>
                    <a:pt x="108" y="16"/>
                  </a:lnTo>
                  <a:lnTo>
                    <a:pt x="109" y="12"/>
                  </a:lnTo>
                  <a:lnTo>
                    <a:pt x="114" y="6"/>
                  </a:lnTo>
                  <a:lnTo>
                    <a:pt x="118" y="3"/>
                  </a:lnTo>
                  <a:lnTo>
                    <a:pt x="124" y="1"/>
                  </a:lnTo>
                  <a:lnTo>
                    <a:pt x="130" y="0"/>
                  </a:lnTo>
                  <a:lnTo>
                    <a:pt x="136" y="1"/>
                  </a:lnTo>
                  <a:lnTo>
                    <a:pt x="141" y="3"/>
                  </a:lnTo>
                  <a:lnTo>
                    <a:pt x="145" y="6"/>
                  </a:lnTo>
                  <a:lnTo>
                    <a:pt x="150" y="12"/>
                  </a:lnTo>
                  <a:lnTo>
                    <a:pt x="151" y="16"/>
                  </a:lnTo>
                  <a:lnTo>
                    <a:pt x="153" y="22"/>
                  </a:lnTo>
                  <a:lnTo>
                    <a:pt x="151" y="28"/>
                  </a:lnTo>
                  <a:lnTo>
                    <a:pt x="150" y="34"/>
                  </a:lnTo>
                  <a:lnTo>
                    <a:pt x="145" y="39"/>
                  </a:lnTo>
                  <a:lnTo>
                    <a:pt x="141" y="42"/>
                  </a:lnTo>
                  <a:lnTo>
                    <a:pt x="136" y="45"/>
                  </a:lnTo>
                  <a:lnTo>
                    <a:pt x="130" y="45"/>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grpSp>
      <p:grpSp>
        <p:nvGrpSpPr>
          <p:cNvPr id="27" name="Group 18">
            <a:extLst>
              <a:ext uri="{FF2B5EF4-FFF2-40B4-BE49-F238E27FC236}">
                <a16:creationId xmlns:a16="http://schemas.microsoft.com/office/drawing/2014/main" id="{44788DFA-F04D-45D0-875B-551ACF34167F}"/>
              </a:ext>
            </a:extLst>
          </p:cNvPr>
          <p:cNvGrpSpPr>
            <a:grpSpLocks/>
          </p:cNvGrpSpPr>
          <p:nvPr/>
        </p:nvGrpSpPr>
        <p:grpSpPr bwMode="auto">
          <a:xfrm>
            <a:off x="2822575" y="1912939"/>
            <a:ext cx="835025" cy="614362"/>
            <a:chOff x="866" y="2169"/>
            <a:chExt cx="406" cy="405"/>
          </a:xfrm>
        </p:grpSpPr>
        <p:sp>
          <p:nvSpPr>
            <p:cNvPr id="28" name="Freeform 19">
              <a:extLst>
                <a:ext uri="{FF2B5EF4-FFF2-40B4-BE49-F238E27FC236}">
                  <a16:creationId xmlns:a16="http://schemas.microsoft.com/office/drawing/2014/main" id="{FB075277-304B-4E50-A992-C0BA4145539D}"/>
                </a:ext>
              </a:extLst>
            </p:cNvPr>
            <p:cNvSpPr>
              <a:spLocks/>
            </p:cNvSpPr>
            <p:nvPr/>
          </p:nvSpPr>
          <p:spPr bwMode="gray">
            <a:xfrm>
              <a:off x="1073" y="2181"/>
              <a:ext cx="190" cy="157"/>
            </a:xfrm>
            <a:custGeom>
              <a:avLst/>
              <a:gdLst/>
              <a:ahLst/>
              <a:cxnLst>
                <a:cxn ang="0">
                  <a:pos x="34" y="15"/>
                </a:cxn>
                <a:cxn ang="0">
                  <a:pos x="40" y="17"/>
                </a:cxn>
                <a:cxn ang="0">
                  <a:pos x="46" y="18"/>
                </a:cxn>
                <a:cxn ang="0">
                  <a:pos x="51" y="23"/>
                </a:cxn>
                <a:cxn ang="0">
                  <a:pos x="55" y="27"/>
                </a:cxn>
                <a:cxn ang="0">
                  <a:pos x="57" y="33"/>
                </a:cxn>
                <a:cxn ang="0">
                  <a:pos x="58" y="39"/>
                </a:cxn>
                <a:cxn ang="0">
                  <a:pos x="58" y="51"/>
                </a:cxn>
                <a:cxn ang="0">
                  <a:pos x="58" y="57"/>
                </a:cxn>
                <a:cxn ang="0">
                  <a:pos x="55" y="62"/>
                </a:cxn>
                <a:cxn ang="0">
                  <a:pos x="54" y="66"/>
                </a:cxn>
                <a:cxn ang="0">
                  <a:pos x="60" y="69"/>
                </a:cxn>
                <a:cxn ang="0">
                  <a:pos x="66" y="72"/>
                </a:cxn>
                <a:cxn ang="0">
                  <a:pos x="70" y="72"/>
                </a:cxn>
                <a:cxn ang="0">
                  <a:pos x="73" y="72"/>
                </a:cxn>
                <a:cxn ang="0">
                  <a:pos x="75" y="72"/>
                </a:cxn>
                <a:cxn ang="0">
                  <a:pos x="82" y="72"/>
                </a:cxn>
                <a:cxn ang="0">
                  <a:pos x="87" y="75"/>
                </a:cxn>
                <a:cxn ang="0">
                  <a:pos x="93" y="78"/>
                </a:cxn>
                <a:cxn ang="0">
                  <a:pos x="96" y="83"/>
                </a:cxn>
                <a:cxn ang="0">
                  <a:pos x="99" y="89"/>
                </a:cxn>
                <a:cxn ang="0">
                  <a:pos x="99" y="95"/>
                </a:cxn>
                <a:cxn ang="0">
                  <a:pos x="99" y="96"/>
                </a:cxn>
                <a:cxn ang="0">
                  <a:pos x="118" y="119"/>
                </a:cxn>
                <a:cxn ang="0">
                  <a:pos x="132" y="146"/>
                </a:cxn>
                <a:cxn ang="0">
                  <a:pos x="145" y="146"/>
                </a:cxn>
                <a:cxn ang="0">
                  <a:pos x="156" y="146"/>
                </a:cxn>
                <a:cxn ang="0">
                  <a:pos x="160" y="146"/>
                </a:cxn>
                <a:cxn ang="0">
                  <a:pos x="160" y="146"/>
                </a:cxn>
                <a:cxn ang="0">
                  <a:pos x="160" y="146"/>
                </a:cxn>
                <a:cxn ang="0">
                  <a:pos x="175" y="147"/>
                </a:cxn>
                <a:cxn ang="0">
                  <a:pos x="190" y="152"/>
                </a:cxn>
                <a:cxn ang="0">
                  <a:pos x="180" y="116"/>
                </a:cxn>
                <a:cxn ang="0">
                  <a:pos x="162" y="84"/>
                </a:cxn>
                <a:cxn ang="0">
                  <a:pos x="139" y="56"/>
                </a:cxn>
                <a:cxn ang="0">
                  <a:pos x="111" y="33"/>
                </a:cxn>
                <a:cxn ang="0">
                  <a:pos x="79" y="15"/>
                </a:cxn>
                <a:cxn ang="0">
                  <a:pos x="43" y="5"/>
                </a:cxn>
                <a:cxn ang="0">
                  <a:pos x="6" y="0"/>
                </a:cxn>
                <a:cxn ang="0">
                  <a:pos x="3" y="0"/>
                </a:cxn>
                <a:cxn ang="0">
                  <a:pos x="0" y="2"/>
                </a:cxn>
                <a:cxn ang="0">
                  <a:pos x="4" y="8"/>
                </a:cxn>
                <a:cxn ang="0">
                  <a:pos x="9" y="15"/>
                </a:cxn>
                <a:cxn ang="0">
                  <a:pos x="19" y="15"/>
                </a:cxn>
                <a:cxn ang="0">
                  <a:pos x="30" y="15"/>
                </a:cxn>
                <a:cxn ang="0">
                  <a:pos x="34" y="15"/>
                </a:cxn>
              </a:cxnLst>
              <a:rect l="0" t="0" r="r" b="b"/>
              <a:pathLst>
                <a:path w="190" h="152">
                  <a:moveTo>
                    <a:pt x="34" y="15"/>
                  </a:moveTo>
                  <a:lnTo>
                    <a:pt x="40" y="17"/>
                  </a:lnTo>
                  <a:lnTo>
                    <a:pt x="46" y="18"/>
                  </a:lnTo>
                  <a:lnTo>
                    <a:pt x="51" y="23"/>
                  </a:lnTo>
                  <a:lnTo>
                    <a:pt x="55" y="27"/>
                  </a:lnTo>
                  <a:lnTo>
                    <a:pt x="57" y="33"/>
                  </a:lnTo>
                  <a:lnTo>
                    <a:pt x="58" y="39"/>
                  </a:lnTo>
                  <a:lnTo>
                    <a:pt x="58" y="51"/>
                  </a:lnTo>
                  <a:lnTo>
                    <a:pt x="58" y="57"/>
                  </a:lnTo>
                  <a:lnTo>
                    <a:pt x="55" y="62"/>
                  </a:lnTo>
                  <a:lnTo>
                    <a:pt x="54" y="66"/>
                  </a:lnTo>
                  <a:lnTo>
                    <a:pt x="60" y="69"/>
                  </a:lnTo>
                  <a:lnTo>
                    <a:pt x="66" y="72"/>
                  </a:lnTo>
                  <a:lnTo>
                    <a:pt x="70" y="72"/>
                  </a:lnTo>
                  <a:lnTo>
                    <a:pt x="73" y="72"/>
                  </a:lnTo>
                  <a:lnTo>
                    <a:pt x="75" y="72"/>
                  </a:lnTo>
                  <a:lnTo>
                    <a:pt x="82" y="72"/>
                  </a:lnTo>
                  <a:lnTo>
                    <a:pt x="87" y="75"/>
                  </a:lnTo>
                  <a:lnTo>
                    <a:pt x="93" y="78"/>
                  </a:lnTo>
                  <a:lnTo>
                    <a:pt x="96" y="83"/>
                  </a:lnTo>
                  <a:lnTo>
                    <a:pt x="99" y="89"/>
                  </a:lnTo>
                  <a:lnTo>
                    <a:pt x="99" y="95"/>
                  </a:lnTo>
                  <a:lnTo>
                    <a:pt x="99" y="96"/>
                  </a:lnTo>
                  <a:lnTo>
                    <a:pt x="118" y="119"/>
                  </a:lnTo>
                  <a:lnTo>
                    <a:pt x="132" y="146"/>
                  </a:lnTo>
                  <a:lnTo>
                    <a:pt x="145" y="146"/>
                  </a:lnTo>
                  <a:lnTo>
                    <a:pt x="156" y="146"/>
                  </a:lnTo>
                  <a:lnTo>
                    <a:pt x="160" y="146"/>
                  </a:lnTo>
                  <a:lnTo>
                    <a:pt x="160" y="146"/>
                  </a:lnTo>
                  <a:lnTo>
                    <a:pt x="160" y="146"/>
                  </a:lnTo>
                  <a:lnTo>
                    <a:pt x="175" y="147"/>
                  </a:lnTo>
                  <a:lnTo>
                    <a:pt x="190" y="152"/>
                  </a:lnTo>
                  <a:lnTo>
                    <a:pt x="180" y="116"/>
                  </a:lnTo>
                  <a:lnTo>
                    <a:pt x="162" y="84"/>
                  </a:lnTo>
                  <a:lnTo>
                    <a:pt x="139" y="56"/>
                  </a:lnTo>
                  <a:lnTo>
                    <a:pt x="111" y="33"/>
                  </a:lnTo>
                  <a:lnTo>
                    <a:pt x="79" y="15"/>
                  </a:lnTo>
                  <a:lnTo>
                    <a:pt x="43" y="5"/>
                  </a:lnTo>
                  <a:lnTo>
                    <a:pt x="6" y="0"/>
                  </a:lnTo>
                  <a:lnTo>
                    <a:pt x="3" y="0"/>
                  </a:lnTo>
                  <a:lnTo>
                    <a:pt x="0" y="2"/>
                  </a:lnTo>
                  <a:lnTo>
                    <a:pt x="4" y="8"/>
                  </a:lnTo>
                  <a:lnTo>
                    <a:pt x="9" y="15"/>
                  </a:lnTo>
                  <a:lnTo>
                    <a:pt x="19" y="15"/>
                  </a:lnTo>
                  <a:lnTo>
                    <a:pt x="30" y="15"/>
                  </a:lnTo>
                  <a:lnTo>
                    <a:pt x="34" y="15"/>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sp>
          <p:nvSpPr>
            <p:cNvPr id="29" name="Freeform 20">
              <a:extLst>
                <a:ext uri="{FF2B5EF4-FFF2-40B4-BE49-F238E27FC236}">
                  <a16:creationId xmlns:a16="http://schemas.microsoft.com/office/drawing/2014/main" id="{FCD73E93-D857-4556-A061-127071AFAC44}"/>
                </a:ext>
              </a:extLst>
            </p:cNvPr>
            <p:cNvSpPr>
              <a:spLocks/>
            </p:cNvSpPr>
            <p:nvPr/>
          </p:nvSpPr>
          <p:spPr bwMode="gray">
            <a:xfrm>
              <a:off x="911" y="2415"/>
              <a:ext cx="110" cy="131"/>
            </a:xfrm>
            <a:custGeom>
              <a:avLst/>
              <a:gdLst/>
              <a:ahLst/>
              <a:cxnLst>
                <a:cxn ang="0">
                  <a:pos x="40" y="0"/>
                </a:cxn>
                <a:cxn ang="0">
                  <a:pos x="33" y="11"/>
                </a:cxn>
                <a:cxn ang="0">
                  <a:pos x="25" y="21"/>
                </a:cxn>
                <a:cxn ang="0">
                  <a:pos x="16" y="32"/>
                </a:cxn>
                <a:cxn ang="0">
                  <a:pos x="12" y="39"/>
                </a:cxn>
                <a:cxn ang="0">
                  <a:pos x="9" y="41"/>
                </a:cxn>
                <a:cxn ang="0">
                  <a:pos x="7" y="44"/>
                </a:cxn>
                <a:cxn ang="0">
                  <a:pos x="3" y="45"/>
                </a:cxn>
                <a:cxn ang="0">
                  <a:pos x="0" y="47"/>
                </a:cxn>
                <a:cxn ang="0">
                  <a:pos x="18" y="74"/>
                </a:cxn>
                <a:cxn ang="0">
                  <a:pos x="39" y="96"/>
                </a:cxn>
                <a:cxn ang="0">
                  <a:pos x="63" y="116"/>
                </a:cxn>
                <a:cxn ang="0">
                  <a:pos x="90" y="131"/>
                </a:cxn>
                <a:cxn ang="0">
                  <a:pos x="100" y="104"/>
                </a:cxn>
                <a:cxn ang="0">
                  <a:pos x="109" y="77"/>
                </a:cxn>
                <a:cxn ang="0">
                  <a:pos x="87" y="63"/>
                </a:cxn>
                <a:cxn ang="0">
                  <a:pos x="67" y="45"/>
                </a:cxn>
                <a:cxn ang="0">
                  <a:pos x="52" y="24"/>
                </a:cxn>
                <a:cxn ang="0">
                  <a:pos x="40" y="0"/>
                </a:cxn>
              </a:cxnLst>
              <a:rect l="0" t="0" r="r" b="b"/>
              <a:pathLst>
                <a:path w="109" h="131">
                  <a:moveTo>
                    <a:pt x="40" y="0"/>
                  </a:moveTo>
                  <a:lnTo>
                    <a:pt x="33" y="11"/>
                  </a:lnTo>
                  <a:lnTo>
                    <a:pt x="25" y="21"/>
                  </a:lnTo>
                  <a:lnTo>
                    <a:pt x="16" y="32"/>
                  </a:lnTo>
                  <a:lnTo>
                    <a:pt x="12" y="39"/>
                  </a:lnTo>
                  <a:lnTo>
                    <a:pt x="9" y="41"/>
                  </a:lnTo>
                  <a:lnTo>
                    <a:pt x="7" y="44"/>
                  </a:lnTo>
                  <a:lnTo>
                    <a:pt x="3" y="45"/>
                  </a:lnTo>
                  <a:lnTo>
                    <a:pt x="0" y="47"/>
                  </a:lnTo>
                  <a:lnTo>
                    <a:pt x="18" y="74"/>
                  </a:lnTo>
                  <a:lnTo>
                    <a:pt x="39" y="96"/>
                  </a:lnTo>
                  <a:lnTo>
                    <a:pt x="63" y="116"/>
                  </a:lnTo>
                  <a:lnTo>
                    <a:pt x="90" y="131"/>
                  </a:lnTo>
                  <a:lnTo>
                    <a:pt x="100" y="104"/>
                  </a:lnTo>
                  <a:lnTo>
                    <a:pt x="109" y="77"/>
                  </a:lnTo>
                  <a:lnTo>
                    <a:pt x="87" y="63"/>
                  </a:lnTo>
                  <a:lnTo>
                    <a:pt x="67" y="45"/>
                  </a:lnTo>
                  <a:lnTo>
                    <a:pt x="52" y="24"/>
                  </a:lnTo>
                  <a:lnTo>
                    <a:pt x="40" y="0"/>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sp>
          <p:nvSpPr>
            <p:cNvPr id="30" name="Freeform 21">
              <a:extLst>
                <a:ext uri="{FF2B5EF4-FFF2-40B4-BE49-F238E27FC236}">
                  <a16:creationId xmlns:a16="http://schemas.microsoft.com/office/drawing/2014/main" id="{1674B7F9-A393-405F-B06E-012C82E6E276}"/>
                </a:ext>
              </a:extLst>
            </p:cNvPr>
            <p:cNvSpPr>
              <a:spLocks/>
            </p:cNvSpPr>
            <p:nvPr/>
          </p:nvSpPr>
          <p:spPr bwMode="gray">
            <a:xfrm>
              <a:off x="911" y="2198"/>
              <a:ext cx="110" cy="130"/>
            </a:xfrm>
            <a:custGeom>
              <a:avLst/>
              <a:gdLst/>
              <a:ahLst/>
              <a:cxnLst>
                <a:cxn ang="0">
                  <a:pos x="9" y="90"/>
                </a:cxn>
                <a:cxn ang="0">
                  <a:pos x="12" y="93"/>
                </a:cxn>
                <a:cxn ang="0">
                  <a:pos x="16" y="99"/>
                </a:cxn>
                <a:cxn ang="0">
                  <a:pos x="25" y="109"/>
                </a:cxn>
                <a:cxn ang="0">
                  <a:pos x="33" y="120"/>
                </a:cxn>
                <a:cxn ang="0">
                  <a:pos x="40" y="130"/>
                </a:cxn>
                <a:cxn ang="0">
                  <a:pos x="52" y="106"/>
                </a:cxn>
                <a:cxn ang="0">
                  <a:pos x="67" y="85"/>
                </a:cxn>
                <a:cxn ang="0">
                  <a:pos x="87" y="67"/>
                </a:cxn>
                <a:cxn ang="0">
                  <a:pos x="109" y="54"/>
                </a:cxn>
                <a:cxn ang="0">
                  <a:pos x="100" y="27"/>
                </a:cxn>
                <a:cxn ang="0">
                  <a:pos x="90" y="0"/>
                </a:cxn>
                <a:cxn ang="0">
                  <a:pos x="63" y="15"/>
                </a:cxn>
                <a:cxn ang="0">
                  <a:pos x="39" y="34"/>
                </a:cxn>
                <a:cxn ang="0">
                  <a:pos x="18" y="57"/>
                </a:cxn>
                <a:cxn ang="0">
                  <a:pos x="0" y="84"/>
                </a:cxn>
                <a:cxn ang="0">
                  <a:pos x="6" y="85"/>
                </a:cxn>
                <a:cxn ang="0">
                  <a:pos x="9" y="90"/>
                </a:cxn>
              </a:cxnLst>
              <a:rect l="0" t="0" r="r" b="b"/>
              <a:pathLst>
                <a:path w="109" h="130">
                  <a:moveTo>
                    <a:pt x="9" y="90"/>
                  </a:moveTo>
                  <a:lnTo>
                    <a:pt x="12" y="93"/>
                  </a:lnTo>
                  <a:lnTo>
                    <a:pt x="16" y="99"/>
                  </a:lnTo>
                  <a:lnTo>
                    <a:pt x="25" y="109"/>
                  </a:lnTo>
                  <a:lnTo>
                    <a:pt x="33" y="120"/>
                  </a:lnTo>
                  <a:lnTo>
                    <a:pt x="40" y="130"/>
                  </a:lnTo>
                  <a:lnTo>
                    <a:pt x="52" y="106"/>
                  </a:lnTo>
                  <a:lnTo>
                    <a:pt x="67" y="85"/>
                  </a:lnTo>
                  <a:lnTo>
                    <a:pt x="87" y="67"/>
                  </a:lnTo>
                  <a:lnTo>
                    <a:pt x="109" y="54"/>
                  </a:lnTo>
                  <a:lnTo>
                    <a:pt x="100" y="27"/>
                  </a:lnTo>
                  <a:lnTo>
                    <a:pt x="90" y="0"/>
                  </a:lnTo>
                  <a:lnTo>
                    <a:pt x="63" y="15"/>
                  </a:lnTo>
                  <a:lnTo>
                    <a:pt x="39" y="34"/>
                  </a:lnTo>
                  <a:lnTo>
                    <a:pt x="18" y="57"/>
                  </a:lnTo>
                  <a:lnTo>
                    <a:pt x="0" y="84"/>
                  </a:lnTo>
                  <a:lnTo>
                    <a:pt x="6" y="85"/>
                  </a:lnTo>
                  <a:lnTo>
                    <a:pt x="9" y="90"/>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sp>
          <p:nvSpPr>
            <p:cNvPr id="31" name="Freeform 22">
              <a:extLst>
                <a:ext uri="{FF2B5EF4-FFF2-40B4-BE49-F238E27FC236}">
                  <a16:creationId xmlns:a16="http://schemas.microsoft.com/office/drawing/2014/main" id="{94301B56-CCE1-4091-86FE-F935609FC210}"/>
                </a:ext>
              </a:extLst>
            </p:cNvPr>
            <p:cNvSpPr>
              <a:spLocks/>
            </p:cNvSpPr>
            <p:nvPr/>
          </p:nvSpPr>
          <p:spPr bwMode="gray">
            <a:xfrm>
              <a:off x="1073" y="2411"/>
              <a:ext cx="190" cy="152"/>
            </a:xfrm>
            <a:custGeom>
              <a:avLst/>
              <a:gdLst/>
              <a:ahLst/>
              <a:cxnLst>
                <a:cxn ang="0">
                  <a:pos x="132" y="6"/>
                </a:cxn>
                <a:cxn ang="0">
                  <a:pos x="118" y="33"/>
                </a:cxn>
                <a:cxn ang="0">
                  <a:pos x="99" y="55"/>
                </a:cxn>
                <a:cxn ang="0">
                  <a:pos x="99" y="57"/>
                </a:cxn>
                <a:cxn ang="0">
                  <a:pos x="99" y="63"/>
                </a:cxn>
                <a:cxn ang="0">
                  <a:pos x="96" y="69"/>
                </a:cxn>
                <a:cxn ang="0">
                  <a:pos x="93" y="73"/>
                </a:cxn>
                <a:cxn ang="0">
                  <a:pos x="87" y="76"/>
                </a:cxn>
                <a:cxn ang="0">
                  <a:pos x="82" y="79"/>
                </a:cxn>
                <a:cxn ang="0">
                  <a:pos x="75" y="81"/>
                </a:cxn>
                <a:cxn ang="0">
                  <a:pos x="73" y="81"/>
                </a:cxn>
                <a:cxn ang="0">
                  <a:pos x="70" y="81"/>
                </a:cxn>
                <a:cxn ang="0">
                  <a:pos x="66" y="81"/>
                </a:cxn>
                <a:cxn ang="0">
                  <a:pos x="60" y="82"/>
                </a:cxn>
                <a:cxn ang="0">
                  <a:pos x="54" y="85"/>
                </a:cxn>
                <a:cxn ang="0">
                  <a:pos x="55" y="90"/>
                </a:cxn>
                <a:cxn ang="0">
                  <a:pos x="58" y="94"/>
                </a:cxn>
                <a:cxn ang="0">
                  <a:pos x="58" y="100"/>
                </a:cxn>
                <a:cxn ang="0">
                  <a:pos x="58" y="112"/>
                </a:cxn>
                <a:cxn ang="0">
                  <a:pos x="57" y="118"/>
                </a:cxn>
                <a:cxn ang="0">
                  <a:pos x="55" y="124"/>
                </a:cxn>
                <a:cxn ang="0">
                  <a:pos x="51" y="129"/>
                </a:cxn>
                <a:cxn ang="0">
                  <a:pos x="46" y="133"/>
                </a:cxn>
                <a:cxn ang="0">
                  <a:pos x="40" y="135"/>
                </a:cxn>
                <a:cxn ang="0">
                  <a:pos x="34" y="136"/>
                </a:cxn>
                <a:cxn ang="0">
                  <a:pos x="30" y="136"/>
                </a:cxn>
                <a:cxn ang="0">
                  <a:pos x="19" y="136"/>
                </a:cxn>
                <a:cxn ang="0">
                  <a:pos x="9" y="136"/>
                </a:cxn>
                <a:cxn ang="0">
                  <a:pos x="4" y="144"/>
                </a:cxn>
                <a:cxn ang="0">
                  <a:pos x="0" y="150"/>
                </a:cxn>
                <a:cxn ang="0">
                  <a:pos x="3" y="151"/>
                </a:cxn>
                <a:cxn ang="0">
                  <a:pos x="6" y="151"/>
                </a:cxn>
                <a:cxn ang="0">
                  <a:pos x="43" y="147"/>
                </a:cxn>
                <a:cxn ang="0">
                  <a:pos x="79" y="136"/>
                </a:cxn>
                <a:cxn ang="0">
                  <a:pos x="111" y="118"/>
                </a:cxn>
                <a:cxn ang="0">
                  <a:pos x="139" y="96"/>
                </a:cxn>
                <a:cxn ang="0">
                  <a:pos x="162" y="67"/>
                </a:cxn>
                <a:cxn ang="0">
                  <a:pos x="180" y="36"/>
                </a:cxn>
                <a:cxn ang="0">
                  <a:pos x="190" y="0"/>
                </a:cxn>
                <a:cxn ang="0">
                  <a:pos x="175" y="4"/>
                </a:cxn>
                <a:cxn ang="0">
                  <a:pos x="160" y="6"/>
                </a:cxn>
                <a:cxn ang="0">
                  <a:pos x="156" y="6"/>
                </a:cxn>
                <a:cxn ang="0">
                  <a:pos x="145" y="6"/>
                </a:cxn>
                <a:cxn ang="0">
                  <a:pos x="132" y="6"/>
                </a:cxn>
              </a:cxnLst>
              <a:rect l="0" t="0" r="r" b="b"/>
              <a:pathLst>
                <a:path w="190" h="151">
                  <a:moveTo>
                    <a:pt x="132" y="6"/>
                  </a:moveTo>
                  <a:lnTo>
                    <a:pt x="118" y="33"/>
                  </a:lnTo>
                  <a:lnTo>
                    <a:pt x="99" y="55"/>
                  </a:lnTo>
                  <a:lnTo>
                    <a:pt x="99" y="57"/>
                  </a:lnTo>
                  <a:lnTo>
                    <a:pt x="99" y="63"/>
                  </a:lnTo>
                  <a:lnTo>
                    <a:pt x="96" y="69"/>
                  </a:lnTo>
                  <a:lnTo>
                    <a:pt x="93" y="73"/>
                  </a:lnTo>
                  <a:lnTo>
                    <a:pt x="87" y="76"/>
                  </a:lnTo>
                  <a:lnTo>
                    <a:pt x="82" y="79"/>
                  </a:lnTo>
                  <a:lnTo>
                    <a:pt x="75" y="81"/>
                  </a:lnTo>
                  <a:lnTo>
                    <a:pt x="73" y="81"/>
                  </a:lnTo>
                  <a:lnTo>
                    <a:pt x="70" y="81"/>
                  </a:lnTo>
                  <a:lnTo>
                    <a:pt x="66" y="81"/>
                  </a:lnTo>
                  <a:lnTo>
                    <a:pt x="60" y="82"/>
                  </a:lnTo>
                  <a:lnTo>
                    <a:pt x="54" y="85"/>
                  </a:lnTo>
                  <a:lnTo>
                    <a:pt x="55" y="90"/>
                  </a:lnTo>
                  <a:lnTo>
                    <a:pt x="58" y="94"/>
                  </a:lnTo>
                  <a:lnTo>
                    <a:pt x="58" y="100"/>
                  </a:lnTo>
                  <a:lnTo>
                    <a:pt x="58" y="112"/>
                  </a:lnTo>
                  <a:lnTo>
                    <a:pt x="57" y="118"/>
                  </a:lnTo>
                  <a:lnTo>
                    <a:pt x="55" y="124"/>
                  </a:lnTo>
                  <a:lnTo>
                    <a:pt x="51" y="129"/>
                  </a:lnTo>
                  <a:lnTo>
                    <a:pt x="46" y="133"/>
                  </a:lnTo>
                  <a:lnTo>
                    <a:pt x="40" y="135"/>
                  </a:lnTo>
                  <a:lnTo>
                    <a:pt x="34" y="136"/>
                  </a:lnTo>
                  <a:lnTo>
                    <a:pt x="30" y="136"/>
                  </a:lnTo>
                  <a:lnTo>
                    <a:pt x="19" y="136"/>
                  </a:lnTo>
                  <a:lnTo>
                    <a:pt x="9" y="136"/>
                  </a:lnTo>
                  <a:lnTo>
                    <a:pt x="4" y="144"/>
                  </a:lnTo>
                  <a:lnTo>
                    <a:pt x="0" y="150"/>
                  </a:lnTo>
                  <a:lnTo>
                    <a:pt x="3" y="151"/>
                  </a:lnTo>
                  <a:lnTo>
                    <a:pt x="6" y="151"/>
                  </a:lnTo>
                  <a:lnTo>
                    <a:pt x="43" y="147"/>
                  </a:lnTo>
                  <a:lnTo>
                    <a:pt x="79" y="136"/>
                  </a:lnTo>
                  <a:lnTo>
                    <a:pt x="111" y="118"/>
                  </a:lnTo>
                  <a:lnTo>
                    <a:pt x="139" y="96"/>
                  </a:lnTo>
                  <a:lnTo>
                    <a:pt x="162" y="67"/>
                  </a:lnTo>
                  <a:lnTo>
                    <a:pt x="180" y="36"/>
                  </a:lnTo>
                  <a:lnTo>
                    <a:pt x="190" y="0"/>
                  </a:lnTo>
                  <a:lnTo>
                    <a:pt x="175" y="4"/>
                  </a:lnTo>
                  <a:lnTo>
                    <a:pt x="160" y="6"/>
                  </a:lnTo>
                  <a:lnTo>
                    <a:pt x="156" y="6"/>
                  </a:lnTo>
                  <a:lnTo>
                    <a:pt x="145" y="6"/>
                  </a:lnTo>
                  <a:lnTo>
                    <a:pt x="132" y="6"/>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sp>
          <p:nvSpPr>
            <p:cNvPr id="32" name="Freeform 23">
              <a:extLst>
                <a:ext uri="{FF2B5EF4-FFF2-40B4-BE49-F238E27FC236}">
                  <a16:creationId xmlns:a16="http://schemas.microsoft.com/office/drawing/2014/main" id="{E8BB929A-47B3-4EE1-9F1B-939AF83C6996}"/>
                </a:ext>
              </a:extLst>
            </p:cNvPr>
            <p:cNvSpPr>
              <a:spLocks/>
            </p:cNvSpPr>
            <p:nvPr/>
          </p:nvSpPr>
          <p:spPr bwMode="gray">
            <a:xfrm>
              <a:off x="866" y="2169"/>
              <a:ext cx="406" cy="405"/>
            </a:xfrm>
            <a:custGeom>
              <a:avLst/>
              <a:gdLst/>
              <a:ahLst/>
              <a:cxnLst>
                <a:cxn ang="0">
                  <a:pos x="259" y="129"/>
                </a:cxn>
                <a:cxn ang="0">
                  <a:pos x="280" y="126"/>
                </a:cxn>
                <a:cxn ang="0">
                  <a:pos x="282" y="107"/>
                </a:cxn>
                <a:cxn ang="0">
                  <a:pos x="277" y="99"/>
                </a:cxn>
                <a:cxn ang="0">
                  <a:pos x="220" y="72"/>
                </a:cxn>
                <a:cxn ang="0">
                  <a:pos x="238" y="69"/>
                </a:cxn>
                <a:cxn ang="0">
                  <a:pos x="241" y="51"/>
                </a:cxn>
                <a:cxn ang="0">
                  <a:pos x="235" y="44"/>
                </a:cxn>
                <a:cxn ang="0">
                  <a:pos x="195" y="35"/>
                </a:cxn>
                <a:cxn ang="0">
                  <a:pos x="175" y="9"/>
                </a:cxn>
                <a:cxn ang="0">
                  <a:pos x="165" y="2"/>
                </a:cxn>
                <a:cxn ang="0">
                  <a:pos x="151" y="0"/>
                </a:cxn>
                <a:cxn ang="0">
                  <a:pos x="138" y="15"/>
                </a:cxn>
                <a:cxn ang="0">
                  <a:pos x="157" y="69"/>
                </a:cxn>
                <a:cxn ang="0">
                  <a:pos x="180" y="132"/>
                </a:cxn>
                <a:cxn ang="0">
                  <a:pos x="190" y="165"/>
                </a:cxn>
                <a:cxn ang="0">
                  <a:pos x="160" y="177"/>
                </a:cxn>
                <a:cxn ang="0">
                  <a:pos x="106" y="182"/>
                </a:cxn>
                <a:cxn ang="0">
                  <a:pos x="76" y="183"/>
                </a:cxn>
                <a:cxn ang="0">
                  <a:pos x="21" y="192"/>
                </a:cxn>
                <a:cxn ang="0">
                  <a:pos x="4" y="278"/>
                </a:cxn>
                <a:cxn ang="0">
                  <a:pos x="81" y="222"/>
                </a:cxn>
                <a:cxn ang="0">
                  <a:pos x="124" y="224"/>
                </a:cxn>
                <a:cxn ang="0">
                  <a:pos x="175" y="231"/>
                </a:cxn>
                <a:cxn ang="0">
                  <a:pos x="189" y="246"/>
                </a:cxn>
                <a:cxn ang="0">
                  <a:pos x="172" y="293"/>
                </a:cxn>
                <a:cxn ang="0">
                  <a:pos x="150" y="357"/>
                </a:cxn>
                <a:cxn ang="0">
                  <a:pos x="135" y="401"/>
                </a:cxn>
                <a:cxn ang="0">
                  <a:pos x="156" y="405"/>
                </a:cxn>
                <a:cxn ang="0">
                  <a:pos x="169" y="404"/>
                </a:cxn>
                <a:cxn ang="0">
                  <a:pos x="181" y="389"/>
                </a:cxn>
                <a:cxn ang="0">
                  <a:pos x="199" y="363"/>
                </a:cxn>
                <a:cxn ang="0">
                  <a:pos x="238" y="360"/>
                </a:cxn>
                <a:cxn ang="0">
                  <a:pos x="241" y="342"/>
                </a:cxn>
                <a:cxn ang="0">
                  <a:pos x="235" y="333"/>
                </a:cxn>
                <a:cxn ang="0">
                  <a:pos x="238" y="306"/>
                </a:cxn>
                <a:cxn ang="0">
                  <a:pos x="280" y="305"/>
                </a:cxn>
                <a:cxn ang="0">
                  <a:pos x="282" y="285"/>
                </a:cxn>
                <a:cxn ang="0">
                  <a:pos x="277" y="278"/>
                </a:cxn>
                <a:cxn ang="0">
                  <a:pos x="294" y="233"/>
                </a:cxn>
                <a:cxn ang="0">
                  <a:pos x="376" y="230"/>
                </a:cxn>
                <a:cxn ang="0">
                  <a:pos x="403" y="213"/>
                </a:cxn>
                <a:cxn ang="0">
                  <a:pos x="397" y="185"/>
                </a:cxn>
                <a:cxn ang="0">
                  <a:pos x="367" y="174"/>
                </a:cxn>
              </a:cxnLst>
              <a:rect l="0" t="0" r="r" b="b"/>
              <a:pathLst>
                <a:path w="406" h="405">
                  <a:moveTo>
                    <a:pt x="360" y="174"/>
                  </a:moveTo>
                  <a:lnTo>
                    <a:pt x="294" y="173"/>
                  </a:lnTo>
                  <a:lnTo>
                    <a:pt x="259" y="129"/>
                  </a:lnTo>
                  <a:lnTo>
                    <a:pt x="274" y="129"/>
                  </a:lnTo>
                  <a:lnTo>
                    <a:pt x="277" y="128"/>
                  </a:lnTo>
                  <a:lnTo>
                    <a:pt x="280" y="126"/>
                  </a:lnTo>
                  <a:lnTo>
                    <a:pt x="282" y="123"/>
                  </a:lnTo>
                  <a:lnTo>
                    <a:pt x="282" y="120"/>
                  </a:lnTo>
                  <a:lnTo>
                    <a:pt x="282" y="107"/>
                  </a:lnTo>
                  <a:lnTo>
                    <a:pt x="282" y="104"/>
                  </a:lnTo>
                  <a:lnTo>
                    <a:pt x="280" y="101"/>
                  </a:lnTo>
                  <a:lnTo>
                    <a:pt x="277" y="99"/>
                  </a:lnTo>
                  <a:lnTo>
                    <a:pt x="274" y="99"/>
                  </a:lnTo>
                  <a:lnTo>
                    <a:pt x="238" y="99"/>
                  </a:lnTo>
                  <a:lnTo>
                    <a:pt x="220" y="72"/>
                  </a:lnTo>
                  <a:lnTo>
                    <a:pt x="232" y="72"/>
                  </a:lnTo>
                  <a:lnTo>
                    <a:pt x="235" y="72"/>
                  </a:lnTo>
                  <a:lnTo>
                    <a:pt x="238" y="69"/>
                  </a:lnTo>
                  <a:lnTo>
                    <a:pt x="241" y="68"/>
                  </a:lnTo>
                  <a:lnTo>
                    <a:pt x="241" y="63"/>
                  </a:lnTo>
                  <a:lnTo>
                    <a:pt x="241" y="51"/>
                  </a:lnTo>
                  <a:lnTo>
                    <a:pt x="241" y="48"/>
                  </a:lnTo>
                  <a:lnTo>
                    <a:pt x="238" y="45"/>
                  </a:lnTo>
                  <a:lnTo>
                    <a:pt x="235" y="44"/>
                  </a:lnTo>
                  <a:lnTo>
                    <a:pt x="232" y="42"/>
                  </a:lnTo>
                  <a:lnTo>
                    <a:pt x="199" y="42"/>
                  </a:lnTo>
                  <a:lnTo>
                    <a:pt x="195" y="35"/>
                  </a:lnTo>
                  <a:lnTo>
                    <a:pt x="189" y="26"/>
                  </a:lnTo>
                  <a:lnTo>
                    <a:pt x="181" y="17"/>
                  </a:lnTo>
                  <a:lnTo>
                    <a:pt x="175" y="9"/>
                  </a:lnTo>
                  <a:lnTo>
                    <a:pt x="172" y="5"/>
                  </a:lnTo>
                  <a:lnTo>
                    <a:pt x="169" y="3"/>
                  </a:lnTo>
                  <a:lnTo>
                    <a:pt x="165" y="2"/>
                  </a:lnTo>
                  <a:lnTo>
                    <a:pt x="160" y="0"/>
                  </a:lnTo>
                  <a:lnTo>
                    <a:pt x="156" y="0"/>
                  </a:lnTo>
                  <a:lnTo>
                    <a:pt x="151" y="0"/>
                  </a:lnTo>
                  <a:lnTo>
                    <a:pt x="133" y="0"/>
                  </a:lnTo>
                  <a:lnTo>
                    <a:pt x="135" y="5"/>
                  </a:lnTo>
                  <a:lnTo>
                    <a:pt x="138" y="15"/>
                  </a:lnTo>
                  <a:lnTo>
                    <a:pt x="144" y="30"/>
                  </a:lnTo>
                  <a:lnTo>
                    <a:pt x="150" y="48"/>
                  </a:lnTo>
                  <a:lnTo>
                    <a:pt x="157" y="69"/>
                  </a:lnTo>
                  <a:lnTo>
                    <a:pt x="165" y="92"/>
                  </a:lnTo>
                  <a:lnTo>
                    <a:pt x="172" y="113"/>
                  </a:lnTo>
                  <a:lnTo>
                    <a:pt x="180" y="132"/>
                  </a:lnTo>
                  <a:lnTo>
                    <a:pt x="184" y="149"/>
                  </a:lnTo>
                  <a:lnTo>
                    <a:pt x="189" y="159"/>
                  </a:lnTo>
                  <a:lnTo>
                    <a:pt x="190" y="165"/>
                  </a:lnTo>
                  <a:lnTo>
                    <a:pt x="186" y="170"/>
                  </a:lnTo>
                  <a:lnTo>
                    <a:pt x="175" y="174"/>
                  </a:lnTo>
                  <a:lnTo>
                    <a:pt x="160" y="177"/>
                  </a:lnTo>
                  <a:lnTo>
                    <a:pt x="142" y="180"/>
                  </a:lnTo>
                  <a:lnTo>
                    <a:pt x="124" y="182"/>
                  </a:lnTo>
                  <a:lnTo>
                    <a:pt x="106" y="182"/>
                  </a:lnTo>
                  <a:lnTo>
                    <a:pt x="91" y="183"/>
                  </a:lnTo>
                  <a:lnTo>
                    <a:pt x="81" y="183"/>
                  </a:lnTo>
                  <a:lnTo>
                    <a:pt x="76" y="183"/>
                  </a:lnTo>
                  <a:lnTo>
                    <a:pt x="33" y="128"/>
                  </a:lnTo>
                  <a:lnTo>
                    <a:pt x="4" y="128"/>
                  </a:lnTo>
                  <a:lnTo>
                    <a:pt x="21" y="192"/>
                  </a:lnTo>
                  <a:lnTo>
                    <a:pt x="0" y="203"/>
                  </a:lnTo>
                  <a:lnTo>
                    <a:pt x="21" y="213"/>
                  </a:lnTo>
                  <a:lnTo>
                    <a:pt x="4" y="278"/>
                  </a:lnTo>
                  <a:lnTo>
                    <a:pt x="33" y="278"/>
                  </a:lnTo>
                  <a:lnTo>
                    <a:pt x="76" y="222"/>
                  </a:lnTo>
                  <a:lnTo>
                    <a:pt x="81" y="222"/>
                  </a:lnTo>
                  <a:lnTo>
                    <a:pt x="91" y="222"/>
                  </a:lnTo>
                  <a:lnTo>
                    <a:pt x="106" y="224"/>
                  </a:lnTo>
                  <a:lnTo>
                    <a:pt x="124" y="224"/>
                  </a:lnTo>
                  <a:lnTo>
                    <a:pt x="142" y="225"/>
                  </a:lnTo>
                  <a:lnTo>
                    <a:pt x="160" y="228"/>
                  </a:lnTo>
                  <a:lnTo>
                    <a:pt x="175" y="231"/>
                  </a:lnTo>
                  <a:lnTo>
                    <a:pt x="186" y="236"/>
                  </a:lnTo>
                  <a:lnTo>
                    <a:pt x="190" y="240"/>
                  </a:lnTo>
                  <a:lnTo>
                    <a:pt x="189" y="246"/>
                  </a:lnTo>
                  <a:lnTo>
                    <a:pt x="184" y="257"/>
                  </a:lnTo>
                  <a:lnTo>
                    <a:pt x="180" y="273"/>
                  </a:lnTo>
                  <a:lnTo>
                    <a:pt x="172" y="293"/>
                  </a:lnTo>
                  <a:lnTo>
                    <a:pt x="165" y="314"/>
                  </a:lnTo>
                  <a:lnTo>
                    <a:pt x="157" y="336"/>
                  </a:lnTo>
                  <a:lnTo>
                    <a:pt x="150" y="357"/>
                  </a:lnTo>
                  <a:lnTo>
                    <a:pt x="144" y="375"/>
                  </a:lnTo>
                  <a:lnTo>
                    <a:pt x="138" y="390"/>
                  </a:lnTo>
                  <a:lnTo>
                    <a:pt x="135" y="401"/>
                  </a:lnTo>
                  <a:lnTo>
                    <a:pt x="133" y="405"/>
                  </a:lnTo>
                  <a:lnTo>
                    <a:pt x="151" y="405"/>
                  </a:lnTo>
                  <a:lnTo>
                    <a:pt x="156" y="405"/>
                  </a:lnTo>
                  <a:lnTo>
                    <a:pt x="160" y="405"/>
                  </a:lnTo>
                  <a:lnTo>
                    <a:pt x="165" y="404"/>
                  </a:lnTo>
                  <a:lnTo>
                    <a:pt x="169" y="404"/>
                  </a:lnTo>
                  <a:lnTo>
                    <a:pt x="172" y="401"/>
                  </a:lnTo>
                  <a:lnTo>
                    <a:pt x="175" y="396"/>
                  </a:lnTo>
                  <a:lnTo>
                    <a:pt x="181" y="389"/>
                  </a:lnTo>
                  <a:lnTo>
                    <a:pt x="189" y="380"/>
                  </a:lnTo>
                  <a:lnTo>
                    <a:pt x="195" y="371"/>
                  </a:lnTo>
                  <a:lnTo>
                    <a:pt x="199" y="363"/>
                  </a:lnTo>
                  <a:lnTo>
                    <a:pt x="232" y="363"/>
                  </a:lnTo>
                  <a:lnTo>
                    <a:pt x="235" y="362"/>
                  </a:lnTo>
                  <a:lnTo>
                    <a:pt x="238" y="360"/>
                  </a:lnTo>
                  <a:lnTo>
                    <a:pt x="241" y="357"/>
                  </a:lnTo>
                  <a:lnTo>
                    <a:pt x="241" y="354"/>
                  </a:lnTo>
                  <a:lnTo>
                    <a:pt x="241" y="342"/>
                  </a:lnTo>
                  <a:lnTo>
                    <a:pt x="241" y="338"/>
                  </a:lnTo>
                  <a:lnTo>
                    <a:pt x="238" y="336"/>
                  </a:lnTo>
                  <a:lnTo>
                    <a:pt x="235" y="333"/>
                  </a:lnTo>
                  <a:lnTo>
                    <a:pt x="232" y="333"/>
                  </a:lnTo>
                  <a:lnTo>
                    <a:pt x="220" y="333"/>
                  </a:lnTo>
                  <a:lnTo>
                    <a:pt x="238" y="306"/>
                  </a:lnTo>
                  <a:lnTo>
                    <a:pt x="274" y="306"/>
                  </a:lnTo>
                  <a:lnTo>
                    <a:pt x="277" y="306"/>
                  </a:lnTo>
                  <a:lnTo>
                    <a:pt x="280" y="305"/>
                  </a:lnTo>
                  <a:lnTo>
                    <a:pt x="282" y="302"/>
                  </a:lnTo>
                  <a:lnTo>
                    <a:pt x="282" y="299"/>
                  </a:lnTo>
                  <a:lnTo>
                    <a:pt x="282" y="285"/>
                  </a:lnTo>
                  <a:lnTo>
                    <a:pt x="282" y="282"/>
                  </a:lnTo>
                  <a:lnTo>
                    <a:pt x="280" y="279"/>
                  </a:lnTo>
                  <a:lnTo>
                    <a:pt x="277" y="278"/>
                  </a:lnTo>
                  <a:lnTo>
                    <a:pt x="274" y="276"/>
                  </a:lnTo>
                  <a:lnTo>
                    <a:pt x="259" y="276"/>
                  </a:lnTo>
                  <a:lnTo>
                    <a:pt x="294" y="233"/>
                  </a:lnTo>
                  <a:lnTo>
                    <a:pt x="360" y="233"/>
                  </a:lnTo>
                  <a:lnTo>
                    <a:pt x="367" y="231"/>
                  </a:lnTo>
                  <a:lnTo>
                    <a:pt x="376" y="230"/>
                  </a:lnTo>
                  <a:lnTo>
                    <a:pt x="387" y="227"/>
                  </a:lnTo>
                  <a:lnTo>
                    <a:pt x="397" y="221"/>
                  </a:lnTo>
                  <a:lnTo>
                    <a:pt x="403" y="213"/>
                  </a:lnTo>
                  <a:lnTo>
                    <a:pt x="406" y="203"/>
                  </a:lnTo>
                  <a:lnTo>
                    <a:pt x="403" y="192"/>
                  </a:lnTo>
                  <a:lnTo>
                    <a:pt x="397" y="185"/>
                  </a:lnTo>
                  <a:lnTo>
                    <a:pt x="387" y="179"/>
                  </a:lnTo>
                  <a:lnTo>
                    <a:pt x="376" y="176"/>
                  </a:lnTo>
                  <a:lnTo>
                    <a:pt x="367" y="174"/>
                  </a:lnTo>
                  <a:lnTo>
                    <a:pt x="360" y="174"/>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grpSp>
      <p:grpSp>
        <p:nvGrpSpPr>
          <p:cNvPr id="33" name="Group 24">
            <a:extLst>
              <a:ext uri="{FF2B5EF4-FFF2-40B4-BE49-F238E27FC236}">
                <a16:creationId xmlns:a16="http://schemas.microsoft.com/office/drawing/2014/main" id="{287D1ED2-A0B7-47FB-A101-9DED993FA66B}"/>
              </a:ext>
            </a:extLst>
          </p:cNvPr>
          <p:cNvGrpSpPr>
            <a:grpSpLocks/>
          </p:cNvGrpSpPr>
          <p:nvPr/>
        </p:nvGrpSpPr>
        <p:grpSpPr bwMode="auto">
          <a:xfrm>
            <a:off x="2830513" y="3065464"/>
            <a:ext cx="812800" cy="606425"/>
            <a:chOff x="1884" y="3188"/>
            <a:chExt cx="411" cy="409"/>
          </a:xfrm>
        </p:grpSpPr>
        <p:sp>
          <p:nvSpPr>
            <p:cNvPr id="34" name="Freeform 25">
              <a:extLst>
                <a:ext uri="{FF2B5EF4-FFF2-40B4-BE49-F238E27FC236}">
                  <a16:creationId xmlns:a16="http://schemas.microsoft.com/office/drawing/2014/main" id="{D20BB6D6-07D5-415A-8FFA-B6FF42384007}"/>
                </a:ext>
              </a:extLst>
            </p:cNvPr>
            <p:cNvSpPr>
              <a:spLocks noEditPoints="1"/>
            </p:cNvSpPr>
            <p:nvPr/>
          </p:nvSpPr>
          <p:spPr bwMode="gray">
            <a:xfrm>
              <a:off x="1884" y="3188"/>
              <a:ext cx="411" cy="409"/>
            </a:xfrm>
            <a:custGeom>
              <a:avLst/>
              <a:gdLst/>
              <a:ahLst/>
              <a:cxnLst>
                <a:cxn ang="0">
                  <a:pos x="0" y="204"/>
                </a:cxn>
                <a:cxn ang="0">
                  <a:pos x="5" y="246"/>
                </a:cxn>
                <a:cxn ang="0">
                  <a:pos x="17" y="285"/>
                </a:cxn>
                <a:cxn ang="0">
                  <a:pos x="36" y="319"/>
                </a:cxn>
                <a:cxn ang="0">
                  <a:pos x="60" y="349"/>
                </a:cxn>
                <a:cxn ang="0">
                  <a:pos x="92" y="375"/>
                </a:cxn>
                <a:cxn ang="0">
                  <a:pos x="126" y="393"/>
                </a:cxn>
                <a:cxn ang="0">
                  <a:pos x="165" y="405"/>
                </a:cxn>
                <a:cxn ang="0">
                  <a:pos x="206" y="409"/>
                </a:cxn>
                <a:cxn ang="0">
                  <a:pos x="248" y="405"/>
                </a:cxn>
                <a:cxn ang="0">
                  <a:pos x="285" y="393"/>
                </a:cxn>
                <a:cxn ang="0">
                  <a:pos x="321" y="375"/>
                </a:cxn>
                <a:cxn ang="0">
                  <a:pos x="351" y="349"/>
                </a:cxn>
                <a:cxn ang="0">
                  <a:pos x="375" y="319"/>
                </a:cxn>
                <a:cxn ang="0">
                  <a:pos x="395" y="285"/>
                </a:cxn>
                <a:cxn ang="0">
                  <a:pos x="407" y="246"/>
                </a:cxn>
                <a:cxn ang="0">
                  <a:pos x="411" y="204"/>
                </a:cxn>
                <a:cxn ang="0">
                  <a:pos x="407" y="163"/>
                </a:cxn>
                <a:cxn ang="0">
                  <a:pos x="395" y="124"/>
                </a:cxn>
                <a:cxn ang="0">
                  <a:pos x="375" y="90"/>
                </a:cxn>
                <a:cxn ang="0">
                  <a:pos x="351" y="60"/>
                </a:cxn>
                <a:cxn ang="0">
                  <a:pos x="321" y="34"/>
                </a:cxn>
                <a:cxn ang="0">
                  <a:pos x="285" y="15"/>
                </a:cxn>
                <a:cxn ang="0">
                  <a:pos x="248" y="3"/>
                </a:cxn>
                <a:cxn ang="0">
                  <a:pos x="206" y="0"/>
                </a:cxn>
                <a:cxn ang="0">
                  <a:pos x="165" y="3"/>
                </a:cxn>
                <a:cxn ang="0">
                  <a:pos x="126" y="15"/>
                </a:cxn>
                <a:cxn ang="0">
                  <a:pos x="92" y="34"/>
                </a:cxn>
                <a:cxn ang="0">
                  <a:pos x="60" y="60"/>
                </a:cxn>
                <a:cxn ang="0">
                  <a:pos x="36" y="90"/>
                </a:cxn>
                <a:cxn ang="0">
                  <a:pos x="17" y="124"/>
                </a:cxn>
                <a:cxn ang="0">
                  <a:pos x="5" y="163"/>
                </a:cxn>
                <a:cxn ang="0">
                  <a:pos x="0" y="204"/>
                </a:cxn>
                <a:cxn ang="0">
                  <a:pos x="42" y="204"/>
                </a:cxn>
                <a:cxn ang="0">
                  <a:pos x="47" y="166"/>
                </a:cxn>
                <a:cxn ang="0">
                  <a:pos x="59" y="133"/>
                </a:cxn>
                <a:cxn ang="0">
                  <a:pos x="78" y="102"/>
                </a:cxn>
                <a:cxn ang="0">
                  <a:pos x="104" y="76"/>
                </a:cxn>
                <a:cxn ang="0">
                  <a:pos x="134" y="58"/>
                </a:cxn>
                <a:cxn ang="0">
                  <a:pos x="168" y="45"/>
                </a:cxn>
                <a:cxn ang="0">
                  <a:pos x="206" y="42"/>
                </a:cxn>
                <a:cxn ang="0">
                  <a:pos x="243" y="45"/>
                </a:cxn>
                <a:cxn ang="0">
                  <a:pos x="278" y="58"/>
                </a:cxn>
                <a:cxn ang="0">
                  <a:pos x="308" y="76"/>
                </a:cxn>
                <a:cxn ang="0">
                  <a:pos x="333" y="102"/>
                </a:cxn>
                <a:cxn ang="0">
                  <a:pos x="353" y="133"/>
                </a:cxn>
                <a:cxn ang="0">
                  <a:pos x="365" y="166"/>
                </a:cxn>
                <a:cxn ang="0">
                  <a:pos x="369" y="204"/>
                </a:cxn>
                <a:cxn ang="0">
                  <a:pos x="365" y="241"/>
                </a:cxn>
                <a:cxn ang="0">
                  <a:pos x="353" y="276"/>
                </a:cxn>
                <a:cxn ang="0">
                  <a:pos x="333" y="306"/>
                </a:cxn>
                <a:cxn ang="0">
                  <a:pos x="308" y="331"/>
                </a:cxn>
                <a:cxn ang="0">
                  <a:pos x="278" y="351"/>
                </a:cxn>
                <a:cxn ang="0">
                  <a:pos x="243" y="363"/>
                </a:cxn>
                <a:cxn ang="0">
                  <a:pos x="206" y="367"/>
                </a:cxn>
                <a:cxn ang="0">
                  <a:pos x="168" y="363"/>
                </a:cxn>
                <a:cxn ang="0">
                  <a:pos x="134" y="351"/>
                </a:cxn>
                <a:cxn ang="0">
                  <a:pos x="104" y="331"/>
                </a:cxn>
                <a:cxn ang="0">
                  <a:pos x="78" y="306"/>
                </a:cxn>
                <a:cxn ang="0">
                  <a:pos x="59" y="276"/>
                </a:cxn>
                <a:cxn ang="0">
                  <a:pos x="47" y="241"/>
                </a:cxn>
                <a:cxn ang="0">
                  <a:pos x="42" y="204"/>
                </a:cxn>
              </a:cxnLst>
              <a:rect l="0" t="0" r="r" b="b"/>
              <a:pathLst>
                <a:path w="411" h="409">
                  <a:moveTo>
                    <a:pt x="0" y="204"/>
                  </a:moveTo>
                  <a:lnTo>
                    <a:pt x="5" y="246"/>
                  </a:lnTo>
                  <a:lnTo>
                    <a:pt x="17" y="285"/>
                  </a:lnTo>
                  <a:lnTo>
                    <a:pt x="36" y="319"/>
                  </a:lnTo>
                  <a:lnTo>
                    <a:pt x="60" y="349"/>
                  </a:lnTo>
                  <a:lnTo>
                    <a:pt x="92" y="375"/>
                  </a:lnTo>
                  <a:lnTo>
                    <a:pt x="126" y="393"/>
                  </a:lnTo>
                  <a:lnTo>
                    <a:pt x="165" y="405"/>
                  </a:lnTo>
                  <a:lnTo>
                    <a:pt x="206" y="409"/>
                  </a:lnTo>
                  <a:lnTo>
                    <a:pt x="248" y="405"/>
                  </a:lnTo>
                  <a:lnTo>
                    <a:pt x="285" y="393"/>
                  </a:lnTo>
                  <a:lnTo>
                    <a:pt x="321" y="375"/>
                  </a:lnTo>
                  <a:lnTo>
                    <a:pt x="351" y="349"/>
                  </a:lnTo>
                  <a:lnTo>
                    <a:pt x="375" y="319"/>
                  </a:lnTo>
                  <a:lnTo>
                    <a:pt x="395" y="285"/>
                  </a:lnTo>
                  <a:lnTo>
                    <a:pt x="407" y="246"/>
                  </a:lnTo>
                  <a:lnTo>
                    <a:pt x="411" y="204"/>
                  </a:lnTo>
                  <a:lnTo>
                    <a:pt x="407" y="163"/>
                  </a:lnTo>
                  <a:lnTo>
                    <a:pt x="395" y="124"/>
                  </a:lnTo>
                  <a:lnTo>
                    <a:pt x="375" y="90"/>
                  </a:lnTo>
                  <a:lnTo>
                    <a:pt x="351" y="60"/>
                  </a:lnTo>
                  <a:lnTo>
                    <a:pt x="321" y="34"/>
                  </a:lnTo>
                  <a:lnTo>
                    <a:pt x="285" y="15"/>
                  </a:lnTo>
                  <a:lnTo>
                    <a:pt x="248" y="3"/>
                  </a:lnTo>
                  <a:lnTo>
                    <a:pt x="206" y="0"/>
                  </a:lnTo>
                  <a:lnTo>
                    <a:pt x="165" y="3"/>
                  </a:lnTo>
                  <a:lnTo>
                    <a:pt x="126" y="15"/>
                  </a:lnTo>
                  <a:lnTo>
                    <a:pt x="92" y="34"/>
                  </a:lnTo>
                  <a:lnTo>
                    <a:pt x="60" y="60"/>
                  </a:lnTo>
                  <a:lnTo>
                    <a:pt x="36" y="90"/>
                  </a:lnTo>
                  <a:lnTo>
                    <a:pt x="17" y="124"/>
                  </a:lnTo>
                  <a:lnTo>
                    <a:pt x="5" y="163"/>
                  </a:lnTo>
                  <a:lnTo>
                    <a:pt x="0" y="204"/>
                  </a:lnTo>
                  <a:close/>
                  <a:moveTo>
                    <a:pt x="42" y="204"/>
                  </a:moveTo>
                  <a:lnTo>
                    <a:pt x="47" y="166"/>
                  </a:lnTo>
                  <a:lnTo>
                    <a:pt x="59" y="133"/>
                  </a:lnTo>
                  <a:lnTo>
                    <a:pt x="78" y="102"/>
                  </a:lnTo>
                  <a:lnTo>
                    <a:pt x="104" y="76"/>
                  </a:lnTo>
                  <a:lnTo>
                    <a:pt x="134" y="58"/>
                  </a:lnTo>
                  <a:lnTo>
                    <a:pt x="168" y="45"/>
                  </a:lnTo>
                  <a:lnTo>
                    <a:pt x="206" y="42"/>
                  </a:lnTo>
                  <a:lnTo>
                    <a:pt x="243" y="45"/>
                  </a:lnTo>
                  <a:lnTo>
                    <a:pt x="278" y="58"/>
                  </a:lnTo>
                  <a:lnTo>
                    <a:pt x="308" y="76"/>
                  </a:lnTo>
                  <a:lnTo>
                    <a:pt x="333" y="102"/>
                  </a:lnTo>
                  <a:lnTo>
                    <a:pt x="353" y="133"/>
                  </a:lnTo>
                  <a:lnTo>
                    <a:pt x="365" y="166"/>
                  </a:lnTo>
                  <a:lnTo>
                    <a:pt x="369" y="204"/>
                  </a:lnTo>
                  <a:lnTo>
                    <a:pt x="365" y="241"/>
                  </a:lnTo>
                  <a:lnTo>
                    <a:pt x="353" y="276"/>
                  </a:lnTo>
                  <a:lnTo>
                    <a:pt x="333" y="306"/>
                  </a:lnTo>
                  <a:lnTo>
                    <a:pt x="308" y="331"/>
                  </a:lnTo>
                  <a:lnTo>
                    <a:pt x="278" y="351"/>
                  </a:lnTo>
                  <a:lnTo>
                    <a:pt x="243" y="363"/>
                  </a:lnTo>
                  <a:lnTo>
                    <a:pt x="206" y="367"/>
                  </a:lnTo>
                  <a:lnTo>
                    <a:pt x="168" y="363"/>
                  </a:lnTo>
                  <a:lnTo>
                    <a:pt x="134" y="351"/>
                  </a:lnTo>
                  <a:lnTo>
                    <a:pt x="104" y="331"/>
                  </a:lnTo>
                  <a:lnTo>
                    <a:pt x="78" y="306"/>
                  </a:lnTo>
                  <a:lnTo>
                    <a:pt x="59" y="276"/>
                  </a:lnTo>
                  <a:lnTo>
                    <a:pt x="47" y="241"/>
                  </a:lnTo>
                  <a:lnTo>
                    <a:pt x="42" y="204"/>
                  </a:lnTo>
                  <a:close/>
                </a:path>
              </a:pathLst>
            </a:custGeom>
            <a:solidFill>
              <a:srgbClr val="F8F8F8"/>
            </a:solidFill>
            <a:ln w="19050" cmpd="sng">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sp>
          <p:nvSpPr>
            <p:cNvPr id="35" name="Freeform 27">
              <a:extLst>
                <a:ext uri="{FF2B5EF4-FFF2-40B4-BE49-F238E27FC236}">
                  <a16:creationId xmlns:a16="http://schemas.microsoft.com/office/drawing/2014/main" id="{171500B5-8C51-499F-8178-F081EBF41A5A}"/>
                </a:ext>
              </a:extLst>
            </p:cNvPr>
            <p:cNvSpPr>
              <a:spLocks/>
            </p:cNvSpPr>
            <p:nvPr/>
          </p:nvSpPr>
          <p:spPr bwMode="gray">
            <a:xfrm>
              <a:off x="1946" y="3333"/>
              <a:ext cx="102" cy="113"/>
            </a:xfrm>
            <a:custGeom>
              <a:avLst/>
              <a:gdLst/>
              <a:ahLst/>
              <a:cxnLst>
                <a:cxn ang="0">
                  <a:pos x="0" y="113"/>
                </a:cxn>
                <a:cxn ang="0">
                  <a:pos x="33" y="54"/>
                </a:cxn>
                <a:cxn ang="0">
                  <a:pos x="3" y="0"/>
                </a:cxn>
                <a:cxn ang="0">
                  <a:pos x="33" y="0"/>
                </a:cxn>
                <a:cxn ang="0">
                  <a:pos x="51" y="33"/>
                </a:cxn>
                <a:cxn ang="0">
                  <a:pos x="70" y="0"/>
                </a:cxn>
                <a:cxn ang="0">
                  <a:pos x="99" y="0"/>
                </a:cxn>
                <a:cxn ang="0">
                  <a:pos x="69" y="54"/>
                </a:cxn>
                <a:cxn ang="0">
                  <a:pos x="102" y="113"/>
                </a:cxn>
                <a:cxn ang="0">
                  <a:pos x="72" y="113"/>
                </a:cxn>
                <a:cxn ang="0">
                  <a:pos x="51" y="75"/>
                </a:cxn>
                <a:cxn ang="0">
                  <a:pos x="30" y="113"/>
                </a:cxn>
                <a:cxn ang="0">
                  <a:pos x="0" y="113"/>
                </a:cxn>
              </a:cxnLst>
              <a:rect l="0" t="0" r="r" b="b"/>
              <a:pathLst>
                <a:path w="102" h="113">
                  <a:moveTo>
                    <a:pt x="0" y="113"/>
                  </a:moveTo>
                  <a:lnTo>
                    <a:pt x="33" y="54"/>
                  </a:lnTo>
                  <a:lnTo>
                    <a:pt x="3" y="0"/>
                  </a:lnTo>
                  <a:lnTo>
                    <a:pt x="33" y="0"/>
                  </a:lnTo>
                  <a:lnTo>
                    <a:pt x="51" y="33"/>
                  </a:lnTo>
                  <a:lnTo>
                    <a:pt x="70" y="0"/>
                  </a:lnTo>
                  <a:lnTo>
                    <a:pt x="99" y="0"/>
                  </a:lnTo>
                  <a:lnTo>
                    <a:pt x="69" y="54"/>
                  </a:lnTo>
                  <a:lnTo>
                    <a:pt x="102" y="113"/>
                  </a:lnTo>
                  <a:lnTo>
                    <a:pt x="72" y="113"/>
                  </a:lnTo>
                  <a:lnTo>
                    <a:pt x="51" y="75"/>
                  </a:lnTo>
                  <a:lnTo>
                    <a:pt x="30" y="113"/>
                  </a:lnTo>
                  <a:lnTo>
                    <a:pt x="0" y="113"/>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grpSp>
      <p:grpSp>
        <p:nvGrpSpPr>
          <p:cNvPr id="36" name="Group 28">
            <a:extLst>
              <a:ext uri="{FF2B5EF4-FFF2-40B4-BE49-F238E27FC236}">
                <a16:creationId xmlns:a16="http://schemas.microsoft.com/office/drawing/2014/main" id="{E757D3BB-4972-4511-B28A-D20035CFA901}"/>
              </a:ext>
            </a:extLst>
          </p:cNvPr>
          <p:cNvGrpSpPr>
            <a:grpSpLocks/>
          </p:cNvGrpSpPr>
          <p:nvPr/>
        </p:nvGrpSpPr>
        <p:grpSpPr bwMode="auto">
          <a:xfrm>
            <a:off x="5181600" y="1884752"/>
            <a:ext cx="809625" cy="608012"/>
            <a:chOff x="3349" y="3250"/>
            <a:chExt cx="380" cy="380"/>
          </a:xfrm>
        </p:grpSpPr>
        <p:sp>
          <p:nvSpPr>
            <p:cNvPr id="37" name="Freeform 29">
              <a:extLst>
                <a:ext uri="{FF2B5EF4-FFF2-40B4-BE49-F238E27FC236}">
                  <a16:creationId xmlns:a16="http://schemas.microsoft.com/office/drawing/2014/main" id="{36A4A39E-7DE6-4AFF-830A-308B1AA4D475}"/>
                </a:ext>
              </a:extLst>
            </p:cNvPr>
            <p:cNvSpPr>
              <a:spLocks/>
            </p:cNvSpPr>
            <p:nvPr/>
          </p:nvSpPr>
          <p:spPr bwMode="gray">
            <a:xfrm>
              <a:off x="3349" y="3250"/>
              <a:ext cx="380" cy="190"/>
            </a:xfrm>
            <a:custGeom>
              <a:avLst/>
              <a:gdLst/>
              <a:ahLst/>
              <a:cxnLst>
                <a:cxn ang="0">
                  <a:pos x="204" y="0"/>
                </a:cxn>
                <a:cxn ang="0">
                  <a:pos x="246" y="5"/>
                </a:cxn>
                <a:cxn ang="0">
                  <a:pos x="285" y="17"/>
                </a:cxn>
                <a:cxn ang="0">
                  <a:pos x="319" y="36"/>
                </a:cxn>
                <a:cxn ang="0">
                  <a:pos x="349" y="60"/>
                </a:cxn>
                <a:cxn ang="0">
                  <a:pos x="375" y="92"/>
                </a:cxn>
                <a:cxn ang="0">
                  <a:pos x="393" y="126"/>
                </a:cxn>
                <a:cxn ang="0">
                  <a:pos x="405" y="164"/>
                </a:cxn>
                <a:cxn ang="0">
                  <a:pos x="409" y="206"/>
                </a:cxn>
                <a:cxn ang="0">
                  <a:pos x="409" y="207"/>
                </a:cxn>
                <a:cxn ang="0">
                  <a:pos x="409" y="207"/>
                </a:cxn>
                <a:cxn ang="0">
                  <a:pos x="358" y="207"/>
                </a:cxn>
                <a:cxn ang="0">
                  <a:pos x="270" y="69"/>
                </a:cxn>
                <a:cxn ang="0">
                  <a:pos x="270" y="108"/>
                </a:cxn>
                <a:cxn ang="0">
                  <a:pos x="204" y="108"/>
                </a:cxn>
                <a:cxn ang="0">
                  <a:pos x="204" y="42"/>
                </a:cxn>
                <a:cxn ang="0">
                  <a:pos x="168" y="47"/>
                </a:cxn>
                <a:cxn ang="0">
                  <a:pos x="133" y="59"/>
                </a:cxn>
                <a:cxn ang="0">
                  <a:pos x="102" y="78"/>
                </a:cxn>
                <a:cxn ang="0">
                  <a:pos x="78" y="104"/>
                </a:cxn>
                <a:cxn ang="0">
                  <a:pos x="58" y="134"/>
                </a:cxn>
                <a:cxn ang="0">
                  <a:pos x="46" y="168"/>
                </a:cxn>
                <a:cxn ang="0">
                  <a:pos x="42" y="206"/>
                </a:cxn>
                <a:cxn ang="0">
                  <a:pos x="42" y="207"/>
                </a:cxn>
                <a:cxn ang="0">
                  <a:pos x="42" y="207"/>
                </a:cxn>
                <a:cxn ang="0">
                  <a:pos x="0" y="207"/>
                </a:cxn>
                <a:cxn ang="0">
                  <a:pos x="0" y="207"/>
                </a:cxn>
                <a:cxn ang="0">
                  <a:pos x="0" y="206"/>
                </a:cxn>
                <a:cxn ang="0">
                  <a:pos x="3" y="164"/>
                </a:cxn>
                <a:cxn ang="0">
                  <a:pos x="15" y="126"/>
                </a:cxn>
                <a:cxn ang="0">
                  <a:pos x="34" y="92"/>
                </a:cxn>
                <a:cxn ang="0">
                  <a:pos x="60" y="60"/>
                </a:cxn>
                <a:cxn ang="0">
                  <a:pos x="90" y="36"/>
                </a:cxn>
                <a:cxn ang="0">
                  <a:pos x="124" y="17"/>
                </a:cxn>
                <a:cxn ang="0">
                  <a:pos x="163" y="5"/>
                </a:cxn>
                <a:cxn ang="0">
                  <a:pos x="204" y="0"/>
                </a:cxn>
              </a:cxnLst>
              <a:rect l="0" t="0" r="r" b="b"/>
              <a:pathLst>
                <a:path w="409" h="207">
                  <a:moveTo>
                    <a:pt x="204" y="0"/>
                  </a:moveTo>
                  <a:lnTo>
                    <a:pt x="246" y="5"/>
                  </a:lnTo>
                  <a:lnTo>
                    <a:pt x="285" y="17"/>
                  </a:lnTo>
                  <a:lnTo>
                    <a:pt x="319" y="36"/>
                  </a:lnTo>
                  <a:lnTo>
                    <a:pt x="349" y="60"/>
                  </a:lnTo>
                  <a:lnTo>
                    <a:pt x="375" y="92"/>
                  </a:lnTo>
                  <a:lnTo>
                    <a:pt x="393" y="126"/>
                  </a:lnTo>
                  <a:lnTo>
                    <a:pt x="405" y="164"/>
                  </a:lnTo>
                  <a:lnTo>
                    <a:pt x="409" y="206"/>
                  </a:lnTo>
                  <a:lnTo>
                    <a:pt x="409" y="207"/>
                  </a:lnTo>
                  <a:lnTo>
                    <a:pt x="409" y="207"/>
                  </a:lnTo>
                  <a:lnTo>
                    <a:pt x="358" y="207"/>
                  </a:lnTo>
                  <a:lnTo>
                    <a:pt x="270" y="69"/>
                  </a:lnTo>
                  <a:lnTo>
                    <a:pt x="270" y="108"/>
                  </a:lnTo>
                  <a:lnTo>
                    <a:pt x="204" y="108"/>
                  </a:lnTo>
                  <a:lnTo>
                    <a:pt x="204" y="42"/>
                  </a:lnTo>
                  <a:lnTo>
                    <a:pt x="168" y="47"/>
                  </a:lnTo>
                  <a:lnTo>
                    <a:pt x="133" y="59"/>
                  </a:lnTo>
                  <a:lnTo>
                    <a:pt x="102" y="78"/>
                  </a:lnTo>
                  <a:lnTo>
                    <a:pt x="78" y="104"/>
                  </a:lnTo>
                  <a:lnTo>
                    <a:pt x="58" y="134"/>
                  </a:lnTo>
                  <a:lnTo>
                    <a:pt x="46" y="168"/>
                  </a:lnTo>
                  <a:lnTo>
                    <a:pt x="42" y="206"/>
                  </a:lnTo>
                  <a:lnTo>
                    <a:pt x="42" y="207"/>
                  </a:lnTo>
                  <a:lnTo>
                    <a:pt x="42" y="207"/>
                  </a:lnTo>
                  <a:lnTo>
                    <a:pt x="0" y="207"/>
                  </a:lnTo>
                  <a:lnTo>
                    <a:pt x="0" y="207"/>
                  </a:lnTo>
                  <a:lnTo>
                    <a:pt x="0" y="206"/>
                  </a:lnTo>
                  <a:lnTo>
                    <a:pt x="3" y="164"/>
                  </a:lnTo>
                  <a:lnTo>
                    <a:pt x="15" y="126"/>
                  </a:lnTo>
                  <a:lnTo>
                    <a:pt x="34" y="92"/>
                  </a:lnTo>
                  <a:lnTo>
                    <a:pt x="60" y="60"/>
                  </a:lnTo>
                  <a:lnTo>
                    <a:pt x="90" y="36"/>
                  </a:lnTo>
                  <a:lnTo>
                    <a:pt x="124" y="17"/>
                  </a:lnTo>
                  <a:lnTo>
                    <a:pt x="163" y="5"/>
                  </a:lnTo>
                  <a:lnTo>
                    <a:pt x="204" y="0"/>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sp>
          <p:nvSpPr>
            <p:cNvPr id="38" name="Freeform 30">
              <a:extLst>
                <a:ext uri="{FF2B5EF4-FFF2-40B4-BE49-F238E27FC236}">
                  <a16:creationId xmlns:a16="http://schemas.microsoft.com/office/drawing/2014/main" id="{7C3E1EAE-5D8F-4768-B2D2-39C41FCA6AA0}"/>
                </a:ext>
              </a:extLst>
            </p:cNvPr>
            <p:cNvSpPr>
              <a:spLocks/>
            </p:cNvSpPr>
            <p:nvPr/>
          </p:nvSpPr>
          <p:spPr bwMode="gray">
            <a:xfrm>
              <a:off x="3396" y="3313"/>
              <a:ext cx="143" cy="253"/>
            </a:xfrm>
            <a:custGeom>
              <a:avLst/>
              <a:gdLst/>
              <a:ahLst/>
              <a:cxnLst>
                <a:cxn ang="0">
                  <a:pos x="88" y="276"/>
                </a:cxn>
                <a:cxn ang="0">
                  <a:pos x="88" y="237"/>
                </a:cxn>
                <a:cxn ang="0">
                  <a:pos x="153" y="237"/>
                </a:cxn>
                <a:cxn ang="0">
                  <a:pos x="153" y="39"/>
                </a:cxn>
                <a:cxn ang="0">
                  <a:pos x="88" y="39"/>
                </a:cxn>
                <a:cxn ang="0">
                  <a:pos x="88" y="0"/>
                </a:cxn>
                <a:cxn ang="0">
                  <a:pos x="0" y="138"/>
                </a:cxn>
                <a:cxn ang="0">
                  <a:pos x="88" y="276"/>
                </a:cxn>
              </a:cxnLst>
              <a:rect l="0" t="0" r="r" b="b"/>
              <a:pathLst>
                <a:path w="153" h="276">
                  <a:moveTo>
                    <a:pt x="88" y="276"/>
                  </a:moveTo>
                  <a:lnTo>
                    <a:pt x="88" y="237"/>
                  </a:lnTo>
                  <a:lnTo>
                    <a:pt x="153" y="237"/>
                  </a:lnTo>
                  <a:lnTo>
                    <a:pt x="153" y="39"/>
                  </a:lnTo>
                  <a:lnTo>
                    <a:pt x="88" y="39"/>
                  </a:lnTo>
                  <a:lnTo>
                    <a:pt x="88" y="0"/>
                  </a:lnTo>
                  <a:lnTo>
                    <a:pt x="0" y="138"/>
                  </a:lnTo>
                  <a:lnTo>
                    <a:pt x="88" y="276"/>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sp>
          <p:nvSpPr>
            <p:cNvPr id="39" name="Freeform 31">
              <a:extLst>
                <a:ext uri="{FF2B5EF4-FFF2-40B4-BE49-F238E27FC236}">
                  <a16:creationId xmlns:a16="http://schemas.microsoft.com/office/drawing/2014/main" id="{1BC8A1EA-E756-4E4F-AF13-572F05C14FBE}"/>
                </a:ext>
              </a:extLst>
            </p:cNvPr>
            <p:cNvSpPr>
              <a:spLocks/>
            </p:cNvSpPr>
            <p:nvPr/>
          </p:nvSpPr>
          <p:spPr bwMode="gray">
            <a:xfrm>
              <a:off x="3349" y="3440"/>
              <a:ext cx="380" cy="190"/>
            </a:xfrm>
            <a:custGeom>
              <a:avLst/>
              <a:gdLst/>
              <a:ahLst/>
              <a:cxnLst>
                <a:cxn ang="0">
                  <a:pos x="204" y="207"/>
                </a:cxn>
                <a:cxn ang="0">
                  <a:pos x="246" y="203"/>
                </a:cxn>
                <a:cxn ang="0">
                  <a:pos x="285" y="191"/>
                </a:cxn>
                <a:cxn ang="0">
                  <a:pos x="319" y="173"/>
                </a:cxn>
                <a:cxn ang="0">
                  <a:pos x="349" y="147"/>
                </a:cxn>
                <a:cxn ang="0">
                  <a:pos x="375" y="117"/>
                </a:cxn>
                <a:cxn ang="0">
                  <a:pos x="393" y="83"/>
                </a:cxn>
                <a:cxn ang="0">
                  <a:pos x="405" y="44"/>
                </a:cxn>
                <a:cxn ang="0">
                  <a:pos x="409" y="2"/>
                </a:cxn>
                <a:cxn ang="0">
                  <a:pos x="409" y="2"/>
                </a:cxn>
                <a:cxn ang="0">
                  <a:pos x="409" y="0"/>
                </a:cxn>
                <a:cxn ang="0">
                  <a:pos x="358" y="0"/>
                </a:cxn>
                <a:cxn ang="0">
                  <a:pos x="270" y="138"/>
                </a:cxn>
                <a:cxn ang="0">
                  <a:pos x="270" y="99"/>
                </a:cxn>
                <a:cxn ang="0">
                  <a:pos x="204" y="99"/>
                </a:cxn>
                <a:cxn ang="0">
                  <a:pos x="204" y="165"/>
                </a:cxn>
                <a:cxn ang="0">
                  <a:pos x="168" y="161"/>
                </a:cxn>
                <a:cxn ang="0">
                  <a:pos x="133" y="149"/>
                </a:cxn>
                <a:cxn ang="0">
                  <a:pos x="102" y="129"/>
                </a:cxn>
                <a:cxn ang="0">
                  <a:pos x="78" y="104"/>
                </a:cxn>
                <a:cxn ang="0">
                  <a:pos x="58" y="74"/>
                </a:cxn>
                <a:cxn ang="0">
                  <a:pos x="46" y="39"/>
                </a:cxn>
                <a:cxn ang="0">
                  <a:pos x="42" y="2"/>
                </a:cxn>
                <a:cxn ang="0">
                  <a:pos x="42" y="2"/>
                </a:cxn>
                <a:cxn ang="0">
                  <a:pos x="42" y="0"/>
                </a:cxn>
                <a:cxn ang="0">
                  <a:pos x="0" y="0"/>
                </a:cxn>
                <a:cxn ang="0">
                  <a:pos x="0" y="2"/>
                </a:cxn>
                <a:cxn ang="0">
                  <a:pos x="0" y="2"/>
                </a:cxn>
                <a:cxn ang="0">
                  <a:pos x="3" y="44"/>
                </a:cxn>
                <a:cxn ang="0">
                  <a:pos x="15" y="83"/>
                </a:cxn>
                <a:cxn ang="0">
                  <a:pos x="34" y="117"/>
                </a:cxn>
                <a:cxn ang="0">
                  <a:pos x="60" y="147"/>
                </a:cxn>
                <a:cxn ang="0">
                  <a:pos x="90" y="173"/>
                </a:cxn>
                <a:cxn ang="0">
                  <a:pos x="124" y="191"/>
                </a:cxn>
                <a:cxn ang="0">
                  <a:pos x="163" y="203"/>
                </a:cxn>
                <a:cxn ang="0">
                  <a:pos x="204" y="207"/>
                </a:cxn>
              </a:cxnLst>
              <a:rect l="0" t="0" r="r" b="b"/>
              <a:pathLst>
                <a:path w="409" h="207">
                  <a:moveTo>
                    <a:pt x="204" y="207"/>
                  </a:moveTo>
                  <a:lnTo>
                    <a:pt x="246" y="203"/>
                  </a:lnTo>
                  <a:lnTo>
                    <a:pt x="285" y="191"/>
                  </a:lnTo>
                  <a:lnTo>
                    <a:pt x="319" y="173"/>
                  </a:lnTo>
                  <a:lnTo>
                    <a:pt x="349" y="147"/>
                  </a:lnTo>
                  <a:lnTo>
                    <a:pt x="375" y="117"/>
                  </a:lnTo>
                  <a:lnTo>
                    <a:pt x="393" y="83"/>
                  </a:lnTo>
                  <a:lnTo>
                    <a:pt x="405" y="44"/>
                  </a:lnTo>
                  <a:lnTo>
                    <a:pt x="409" y="2"/>
                  </a:lnTo>
                  <a:lnTo>
                    <a:pt x="409" y="2"/>
                  </a:lnTo>
                  <a:lnTo>
                    <a:pt x="409" y="0"/>
                  </a:lnTo>
                  <a:lnTo>
                    <a:pt x="358" y="0"/>
                  </a:lnTo>
                  <a:lnTo>
                    <a:pt x="270" y="138"/>
                  </a:lnTo>
                  <a:lnTo>
                    <a:pt x="270" y="99"/>
                  </a:lnTo>
                  <a:lnTo>
                    <a:pt x="204" y="99"/>
                  </a:lnTo>
                  <a:lnTo>
                    <a:pt x="204" y="165"/>
                  </a:lnTo>
                  <a:lnTo>
                    <a:pt x="168" y="161"/>
                  </a:lnTo>
                  <a:lnTo>
                    <a:pt x="133" y="149"/>
                  </a:lnTo>
                  <a:lnTo>
                    <a:pt x="102" y="129"/>
                  </a:lnTo>
                  <a:lnTo>
                    <a:pt x="78" y="104"/>
                  </a:lnTo>
                  <a:lnTo>
                    <a:pt x="58" y="74"/>
                  </a:lnTo>
                  <a:lnTo>
                    <a:pt x="46" y="39"/>
                  </a:lnTo>
                  <a:lnTo>
                    <a:pt x="42" y="2"/>
                  </a:lnTo>
                  <a:lnTo>
                    <a:pt x="42" y="2"/>
                  </a:lnTo>
                  <a:lnTo>
                    <a:pt x="42" y="0"/>
                  </a:lnTo>
                  <a:lnTo>
                    <a:pt x="0" y="0"/>
                  </a:lnTo>
                  <a:lnTo>
                    <a:pt x="0" y="2"/>
                  </a:lnTo>
                  <a:lnTo>
                    <a:pt x="0" y="2"/>
                  </a:lnTo>
                  <a:lnTo>
                    <a:pt x="3" y="44"/>
                  </a:lnTo>
                  <a:lnTo>
                    <a:pt x="15" y="83"/>
                  </a:lnTo>
                  <a:lnTo>
                    <a:pt x="34" y="117"/>
                  </a:lnTo>
                  <a:lnTo>
                    <a:pt x="60" y="147"/>
                  </a:lnTo>
                  <a:lnTo>
                    <a:pt x="90" y="173"/>
                  </a:lnTo>
                  <a:lnTo>
                    <a:pt x="124" y="191"/>
                  </a:lnTo>
                  <a:lnTo>
                    <a:pt x="163" y="203"/>
                  </a:lnTo>
                  <a:lnTo>
                    <a:pt x="204" y="207"/>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a:lstStyle/>
            <a:p>
              <a:pPr>
                <a:defRPr/>
              </a:pPr>
              <a:endParaRPr lang="zh-CN" altLang="en-US">
                <a:latin typeface="Arial" charset="0"/>
                <a:ea typeface="+mn-ea"/>
              </a:endParaRPr>
            </a:p>
          </p:txBody>
        </p:sp>
      </p:grpSp>
      <p:grpSp>
        <p:nvGrpSpPr>
          <p:cNvPr id="40" name="Group 33">
            <a:extLst>
              <a:ext uri="{FF2B5EF4-FFF2-40B4-BE49-F238E27FC236}">
                <a16:creationId xmlns:a16="http://schemas.microsoft.com/office/drawing/2014/main" id="{42B83F48-9902-4BEB-B679-F16CF07CDB81}"/>
              </a:ext>
            </a:extLst>
          </p:cNvPr>
          <p:cNvGrpSpPr>
            <a:grpSpLocks/>
          </p:cNvGrpSpPr>
          <p:nvPr/>
        </p:nvGrpSpPr>
        <p:grpSpPr bwMode="auto">
          <a:xfrm>
            <a:off x="3582989" y="2208214"/>
            <a:ext cx="1660525" cy="1209675"/>
            <a:chOff x="2457" y="2000"/>
            <a:chExt cx="901" cy="888"/>
          </a:xfrm>
        </p:grpSpPr>
        <p:pic>
          <p:nvPicPr>
            <p:cNvPr id="41" name="Picture 34" descr="circuler_1">
              <a:extLst>
                <a:ext uri="{FF2B5EF4-FFF2-40B4-BE49-F238E27FC236}">
                  <a16:creationId xmlns:a16="http://schemas.microsoft.com/office/drawing/2014/main" id="{BC787C33-4CBE-422D-935E-FE61FC195120}"/>
                </a:ext>
              </a:extLst>
            </p:cNvPr>
            <p:cNvPicPr>
              <a:picLocks noChangeAspect="1" noChangeArrowheads="1"/>
            </p:cNvPicPr>
            <p:nvPr/>
          </p:nvPicPr>
          <p:blipFill>
            <a:blip r:embed="rId3" cstate="print"/>
            <a:srcRect/>
            <a:stretch>
              <a:fillRect/>
            </a:stretch>
          </p:blipFill>
          <p:spPr bwMode="gray">
            <a:xfrm>
              <a:off x="2457" y="2000"/>
              <a:ext cx="901" cy="886"/>
            </a:xfrm>
            <a:prstGeom prst="rect">
              <a:avLst/>
            </a:prstGeom>
            <a:noFill/>
            <a:ln w="9525">
              <a:noFill/>
              <a:miter lim="800000"/>
              <a:headEnd/>
              <a:tailEnd/>
            </a:ln>
          </p:spPr>
        </p:pic>
        <p:sp>
          <p:nvSpPr>
            <p:cNvPr id="42" name="Oval 35">
              <a:extLst>
                <a:ext uri="{FF2B5EF4-FFF2-40B4-BE49-F238E27FC236}">
                  <a16:creationId xmlns:a16="http://schemas.microsoft.com/office/drawing/2014/main" id="{19318224-8234-46D2-8C73-693A18F29466}"/>
                </a:ext>
              </a:extLst>
            </p:cNvPr>
            <p:cNvSpPr>
              <a:spLocks noChangeArrowheads="1"/>
            </p:cNvSpPr>
            <p:nvPr/>
          </p:nvSpPr>
          <p:spPr bwMode="gray">
            <a:xfrm>
              <a:off x="2457" y="2000"/>
              <a:ext cx="895" cy="888"/>
            </a:xfrm>
            <a:prstGeom prst="ellipse">
              <a:avLst/>
            </a:prstGeom>
            <a:gradFill rotWithShape="1">
              <a:gsLst>
                <a:gs pos="0">
                  <a:srgbClr val="C00000"/>
                </a:gs>
                <a:gs pos="50000">
                  <a:schemeClr val="bg1">
                    <a:lumMod val="85000"/>
                  </a:schemeClr>
                </a:gs>
                <a:gs pos="100000">
                  <a:srgbClr val="C00000"/>
                </a:gs>
              </a:gsLst>
              <a:lin ang="5400000" scaled="1"/>
            </a:gradFill>
            <a:ln w="57150" algn="ctr">
              <a:solidFill>
                <a:srgbClr val="F8F8F8"/>
              </a:solidFill>
              <a:round/>
              <a:headEnd/>
              <a:tailEnd/>
            </a:ln>
            <a:effectLst/>
          </p:spPr>
          <p:txBody>
            <a:bodyPr wrap="none" anchor="ctr"/>
            <a:lstStyle/>
            <a:p>
              <a:pPr>
                <a:defRPr/>
              </a:pPr>
              <a:endParaRPr lang="zh-CN" altLang="en-US">
                <a:ea typeface="宋体" pitchFamily="2" charset="-122"/>
              </a:endParaRPr>
            </a:p>
          </p:txBody>
        </p:sp>
        <p:sp>
          <p:nvSpPr>
            <p:cNvPr id="43" name="Freeform 36">
              <a:extLst>
                <a:ext uri="{FF2B5EF4-FFF2-40B4-BE49-F238E27FC236}">
                  <a16:creationId xmlns:a16="http://schemas.microsoft.com/office/drawing/2014/main" id="{89BE3B7E-FE9E-4DD0-9B2E-56AA1CAE5A45}"/>
                </a:ext>
              </a:extLst>
            </p:cNvPr>
            <p:cNvSpPr>
              <a:spLocks/>
            </p:cNvSpPr>
            <p:nvPr/>
          </p:nvSpPr>
          <p:spPr bwMode="gray">
            <a:xfrm>
              <a:off x="2550" y="2018"/>
              <a:ext cx="703" cy="308"/>
            </a:xfrm>
            <a:custGeom>
              <a:avLst/>
              <a:gdLst>
                <a:gd name="T0" fmla="*/ 2 w 1321"/>
                <a:gd name="T1" fmla="*/ 0 h 712"/>
                <a:gd name="T2" fmla="*/ 3 w 1321"/>
                <a:gd name="T3" fmla="*/ 0 h 712"/>
                <a:gd name="T4" fmla="*/ 3 w 1321"/>
                <a:gd name="T5" fmla="*/ 0 h 712"/>
                <a:gd name="T6" fmla="*/ 3 w 1321"/>
                <a:gd name="T7" fmla="*/ 0 h 712"/>
                <a:gd name="T8" fmla="*/ 2 w 1321"/>
                <a:gd name="T9" fmla="*/ 0 h 712"/>
                <a:gd name="T10" fmla="*/ 2 w 1321"/>
                <a:gd name="T11" fmla="*/ 0 h 712"/>
                <a:gd name="T12" fmla="*/ 2 w 1321"/>
                <a:gd name="T13" fmla="*/ 0 h 712"/>
                <a:gd name="T14" fmla="*/ 2 w 1321"/>
                <a:gd name="T15" fmla="*/ 0 h 712"/>
                <a:gd name="T16" fmla="*/ 2 w 1321"/>
                <a:gd name="T17" fmla="*/ 0 h 712"/>
                <a:gd name="T18" fmla="*/ 2 w 1321"/>
                <a:gd name="T19" fmla="*/ 0 h 712"/>
                <a:gd name="T20" fmla="*/ 2 w 1321"/>
                <a:gd name="T21" fmla="*/ 0 h 712"/>
                <a:gd name="T22" fmla="*/ 2 w 1321"/>
                <a:gd name="T23" fmla="*/ 0 h 712"/>
                <a:gd name="T24" fmla="*/ 2 w 1321"/>
                <a:gd name="T25" fmla="*/ 0 h 712"/>
                <a:gd name="T26" fmla="*/ 2 w 1321"/>
                <a:gd name="T27" fmla="*/ 0 h 712"/>
                <a:gd name="T28" fmla="*/ 2 w 1321"/>
                <a:gd name="T29" fmla="*/ 0 h 712"/>
                <a:gd name="T30" fmla="*/ 1 w 1321"/>
                <a:gd name="T31" fmla="*/ 0 h 712"/>
                <a:gd name="T32" fmla="*/ 1 w 1321"/>
                <a:gd name="T33" fmla="*/ 0 h 712"/>
                <a:gd name="T34" fmla="*/ 1 w 1321"/>
                <a:gd name="T35" fmla="*/ 0 h 712"/>
                <a:gd name="T36" fmla="*/ 1 w 1321"/>
                <a:gd name="T37" fmla="*/ 0 h 712"/>
                <a:gd name="T38" fmla="*/ 1 w 1321"/>
                <a:gd name="T39" fmla="*/ 0 h 712"/>
                <a:gd name="T40" fmla="*/ 1 w 1321"/>
                <a:gd name="T41" fmla="*/ 0 h 712"/>
                <a:gd name="T42" fmla="*/ 1 w 1321"/>
                <a:gd name="T43" fmla="*/ 0 h 712"/>
                <a:gd name="T44" fmla="*/ 1 w 1321"/>
                <a:gd name="T45" fmla="*/ 0 h 712"/>
                <a:gd name="T46" fmla="*/ 1 w 1321"/>
                <a:gd name="T47" fmla="*/ 0 h 712"/>
                <a:gd name="T48" fmla="*/ 1 w 1321"/>
                <a:gd name="T49" fmla="*/ 0 h 712"/>
                <a:gd name="T50" fmla="*/ 1 w 1321"/>
                <a:gd name="T51" fmla="*/ 0 h 712"/>
                <a:gd name="T52" fmla="*/ 1 w 1321"/>
                <a:gd name="T53" fmla="*/ 0 h 712"/>
                <a:gd name="T54" fmla="*/ 1 w 1321"/>
                <a:gd name="T55" fmla="*/ 0 h 712"/>
                <a:gd name="T56" fmla="*/ 0 w 1321"/>
                <a:gd name="T57" fmla="*/ 0 h 712"/>
                <a:gd name="T58" fmla="*/ 0 w 1321"/>
                <a:gd name="T59" fmla="*/ 0 h 712"/>
                <a:gd name="T60" fmla="*/ 1 w 1321"/>
                <a:gd name="T61" fmla="*/ 0 h 712"/>
                <a:gd name="T62" fmla="*/ 1 w 1321"/>
                <a:gd name="T63" fmla="*/ 0 h 712"/>
                <a:gd name="T64" fmla="*/ 1 w 1321"/>
                <a:gd name="T65" fmla="*/ 0 h 712"/>
                <a:gd name="T66" fmla="*/ 1 w 1321"/>
                <a:gd name="T67" fmla="*/ 0 h 712"/>
                <a:gd name="T68" fmla="*/ 1 w 1321"/>
                <a:gd name="T69" fmla="*/ 0 h 712"/>
                <a:gd name="T70" fmla="*/ 1 w 1321"/>
                <a:gd name="T71" fmla="*/ 0 h 712"/>
                <a:gd name="T72" fmla="*/ 1 w 1321"/>
                <a:gd name="T73" fmla="*/ 0 h 712"/>
                <a:gd name="T74" fmla="*/ 1 w 1321"/>
                <a:gd name="T75" fmla="*/ 0 h 712"/>
                <a:gd name="T76" fmla="*/ 1 w 1321"/>
                <a:gd name="T77" fmla="*/ 0 h 712"/>
                <a:gd name="T78" fmla="*/ 1 w 1321"/>
                <a:gd name="T79" fmla="*/ 0 h 712"/>
                <a:gd name="T80" fmla="*/ 1 w 1321"/>
                <a:gd name="T81" fmla="*/ 0 h 712"/>
                <a:gd name="T82" fmla="*/ 1 w 1321"/>
                <a:gd name="T83" fmla="*/ 0 h 712"/>
                <a:gd name="T84" fmla="*/ 1 w 1321"/>
                <a:gd name="T85" fmla="*/ 0 h 712"/>
                <a:gd name="T86" fmla="*/ 2 w 1321"/>
                <a:gd name="T87" fmla="*/ 0 h 712"/>
                <a:gd name="T88" fmla="*/ 2 w 1321"/>
                <a:gd name="T89" fmla="*/ 0 h 712"/>
                <a:gd name="T90" fmla="*/ 2 w 1321"/>
                <a:gd name="T91" fmla="*/ 0 h 712"/>
                <a:gd name="T92" fmla="*/ 2 w 1321"/>
                <a:gd name="T93" fmla="*/ 0 h 712"/>
                <a:gd name="T94" fmla="*/ 2 w 1321"/>
                <a:gd name="T95" fmla="*/ 0 h 712"/>
                <a:gd name="T96" fmla="*/ 2 w 1321"/>
                <a:gd name="T97" fmla="*/ 0 h 712"/>
                <a:gd name="T98" fmla="*/ 2 w 1321"/>
                <a:gd name="T99" fmla="*/ 0 h 712"/>
                <a:gd name="T100" fmla="*/ 2 w 1321"/>
                <a:gd name="T101" fmla="*/ 0 h 712"/>
                <a:gd name="T102" fmla="*/ 2 w 1321"/>
                <a:gd name="T103" fmla="*/ 0 h 712"/>
                <a:gd name="T104" fmla="*/ 2 w 1321"/>
                <a:gd name="T105" fmla="*/ 0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alpha val="0"/>
                  </a:srgbClr>
                </a:gs>
                <a:gs pos="100000">
                  <a:srgbClr val="E2E1B7">
                    <a:alpha val="70000"/>
                  </a:srgbClr>
                </a:gs>
              </a:gsLst>
              <a:lin ang="5400000" scaled="1"/>
            </a:gradFill>
            <a:ln w="0">
              <a:noFill/>
              <a:round/>
              <a:headEnd/>
              <a:tailEnd/>
            </a:ln>
          </p:spPr>
          <p:txBody>
            <a:bodyPr/>
            <a:lstStyle/>
            <a:p>
              <a:endParaRPr lang="zh-CN" altLang="en-US"/>
            </a:p>
          </p:txBody>
        </p:sp>
        <p:grpSp>
          <p:nvGrpSpPr>
            <p:cNvPr id="44" name="Group 37">
              <a:extLst>
                <a:ext uri="{FF2B5EF4-FFF2-40B4-BE49-F238E27FC236}">
                  <a16:creationId xmlns:a16="http://schemas.microsoft.com/office/drawing/2014/main" id="{356EC347-49EA-4922-9DB0-755BECA44CC6}"/>
                </a:ext>
              </a:extLst>
            </p:cNvPr>
            <p:cNvGrpSpPr>
              <a:grpSpLocks/>
            </p:cNvGrpSpPr>
            <p:nvPr/>
          </p:nvGrpSpPr>
          <p:grpSpPr bwMode="auto">
            <a:xfrm rot="-1297425" flipH="1" flipV="1">
              <a:off x="2525" y="2693"/>
              <a:ext cx="781" cy="188"/>
              <a:chOff x="2532" y="1051"/>
              <a:chExt cx="893" cy="246"/>
            </a:xfrm>
          </p:grpSpPr>
          <p:grpSp>
            <p:nvGrpSpPr>
              <p:cNvPr id="45" name="Group 38">
                <a:extLst>
                  <a:ext uri="{FF2B5EF4-FFF2-40B4-BE49-F238E27FC236}">
                    <a16:creationId xmlns:a16="http://schemas.microsoft.com/office/drawing/2014/main" id="{F2F80871-210F-4901-8D19-A753803A96D1}"/>
                  </a:ext>
                </a:extLst>
              </p:cNvPr>
              <p:cNvGrpSpPr>
                <a:grpSpLocks/>
              </p:cNvGrpSpPr>
              <p:nvPr/>
            </p:nvGrpSpPr>
            <p:grpSpPr bwMode="auto">
              <a:xfrm>
                <a:off x="2532" y="1051"/>
                <a:ext cx="743" cy="185"/>
                <a:chOff x="1565" y="2568"/>
                <a:chExt cx="1118" cy="279"/>
              </a:xfrm>
            </p:grpSpPr>
            <p:sp>
              <p:nvSpPr>
                <p:cNvPr id="51" name="AutoShape 39">
                  <a:extLst>
                    <a:ext uri="{FF2B5EF4-FFF2-40B4-BE49-F238E27FC236}">
                      <a16:creationId xmlns:a16="http://schemas.microsoft.com/office/drawing/2014/main" id="{353DFD72-F5CF-4736-80F8-3471C25DDBAD}"/>
                    </a:ext>
                  </a:extLst>
                </p:cNvPr>
                <p:cNvSpPr>
                  <a:spLocks noChangeArrowheads="1"/>
                </p:cNvSpPr>
                <p:nvPr/>
              </p:nvSpPr>
              <p:spPr bwMode="gray">
                <a:xfrm rot="5263130">
                  <a:off x="1859"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zh-CN" altLang="en-US"/>
                </a:p>
              </p:txBody>
            </p:sp>
            <p:sp>
              <p:nvSpPr>
                <p:cNvPr id="52" name="AutoShape 40">
                  <a:extLst>
                    <a:ext uri="{FF2B5EF4-FFF2-40B4-BE49-F238E27FC236}">
                      <a16:creationId xmlns:a16="http://schemas.microsoft.com/office/drawing/2014/main" id="{0FD17CA1-EFB5-42F7-9556-D572FDAF423A}"/>
                    </a:ext>
                  </a:extLst>
                </p:cNvPr>
                <p:cNvSpPr>
                  <a:spLocks noChangeArrowheads="1"/>
                </p:cNvSpPr>
                <p:nvPr/>
              </p:nvSpPr>
              <p:spPr bwMode="gray">
                <a:xfrm rot="6078281">
                  <a:off x="1995"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zh-CN" altLang="en-US"/>
                </a:p>
              </p:txBody>
            </p:sp>
            <p:sp>
              <p:nvSpPr>
                <p:cNvPr id="53" name="AutoShape 41">
                  <a:extLst>
                    <a:ext uri="{FF2B5EF4-FFF2-40B4-BE49-F238E27FC236}">
                      <a16:creationId xmlns:a16="http://schemas.microsoft.com/office/drawing/2014/main" id="{164076CB-C1F7-4500-A28A-02168905BAFB}"/>
                    </a:ext>
                  </a:extLst>
                </p:cNvPr>
                <p:cNvSpPr>
                  <a:spLocks noChangeArrowheads="1"/>
                </p:cNvSpPr>
                <p:nvPr/>
              </p:nvSpPr>
              <p:spPr bwMode="gray">
                <a:xfrm rot="6373927">
                  <a:off x="2071" y="229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zh-CN" altLang="en-US"/>
                </a:p>
              </p:txBody>
            </p:sp>
            <p:sp>
              <p:nvSpPr>
                <p:cNvPr id="54" name="AutoShape 42">
                  <a:extLst>
                    <a:ext uri="{FF2B5EF4-FFF2-40B4-BE49-F238E27FC236}">
                      <a16:creationId xmlns:a16="http://schemas.microsoft.com/office/drawing/2014/main" id="{ABAFF067-6406-4BE3-8CC0-732DC9D0BD48}"/>
                    </a:ext>
                  </a:extLst>
                </p:cNvPr>
                <p:cNvSpPr>
                  <a:spLocks noChangeArrowheads="1"/>
                </p:cNvSpPr>
                <p:nvPr/>
              </p:nvSpPr>
              <p:spPr bwMode="gray">
                <a:xfrm rot="6906312">
                  <a:off x="2161" y="232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zh-CN" altLang="en-US"/>
                </a:p>
              </p:txBody>
            </p:sp>
          </p:grpSp>
          <p:grpSp>
            <p:nvGrpSpPr>
              <p:cNvPr id="46" name="Group 43">
                <a:extLst>
                  <a:ext uri="{FF2B5EF4-FFF2-40B4-BE49-F238E27FC236}">
                    <a16:creationId xmlns:a16="http://schemas.microsoft.com/office/drawing/2014/main" id="{AEECF5D1-BD7D-4442-8A41-168FB53DF5B8}"/>
                  </a:ext>
                </a:extLst>
              </p:cNvPr>
              <p:cNvGrpSpPr>
                <a:grpSpLocks/>
              </p:cNvGrpSpPr>
              <p:nvPr/>
            </p:nvGrpSpPr>
            <p:grpSpPr bwMode="auto">
              <a:xfrm rot="1353540">
                <a:off x="2682" y="1111"/>
                <a:ext cx="743" cy="186"/>
                <a:chOff x="1565" y="2568"/>
                <a:chExt cx="1118" cy="279"/>
              </a:xfrm>
            </p:grpSpPr>
            <p:sp>
              <p:nvSpPr>
                <p:cNvPr id="47" name="AutoShape 44">
                  <a:extLst>
                    <a:ext uri="{FF2B5EF4-FFF2-40B4-BE49-F238E27FC236}">
                      <a16:creationId xmlns:a16="http://schemas.microsoft.com/office/drawing/2014/main" id="{D6C28CE4-CBAD-43BB-AD15-07CB7DFE0820}"/>
                    </a:ext>
                  </a:extLst>
                </p:cNvPr>
                <p:cNvSpPr>
                  <a:spLocks noChangeArrowheads="1"/>
                </p:cNvSpPr>
                <p:nvPr/>
              </p:nvSpPr>
              <p:spPr bwMode="gray">
                <a:xfrm rot="5263130">
                  <a:off x="1859"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zh-CN" altLang="en-US"/>
                </a:p>
              </p:txBody>
            </p:sp>
            <p:sp>
              <p:nvSpPr>
                <p:cNvPr id="48" name="AutoShape 45">
                  <a:extLst>
                    <a:ext uri="{FF2B5EF4-FFF2-40B4-BE49-F238E27FC236}">
                      <a16:creationId xmlns:a16="http://schemas.microsoft.com/office/drawing/2014/main" id="{34DD7755-14F0-4E67-AA1E-EDA3F519C859}"/>
                    </a:ext>
                  </a:extLst>
                </p:cNvPr>
                <p:cNvSpPr>
                  <a:spLocks noChangeArrowheads="1"/>
                </p:cNvSpPr>
                <p:nvPr/>
              </p:nvSpPr>
              <p:spPr bwMode="gray">
                <a:xfrm rot="6078281">
                  <a:off x="1995" y="2274"/>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zh-CN" altLang="en-US"/>
                </a:p>
              </p:txBody>
            </p:sp>
            <p:sp>
              <p:nvSpPr>
                <p:cNvPr id="49" name="AutoShape 46">
                  <a:extLst>
                    <a:ext uri="{FF2B5EF4-FFF2-40B4-BE49-F238E27FC236}">
                      <a16:creationId xmlns:a16="http://schemas.microsoft.com/office/drawing/2014/main" id="{77DBDA82-EC9C-469B-A3C9-47C849D9CF30}"/>
                    </a:ext>
                  </a:extLst>
                </p:cNvPr>
                <p:cNvSpPr>
                  <a:spLocks noChangeArrowheads="1"/>
                </p:cNvSpPr>
                <p:nvPr/>
              </p:nvSpPr>
              <p:spPr bwMode="gray">
                <a:xfrm rot="6373927">
                  <a:off x="2071" y="229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zh-CN" altLang="en-US"/>
                </a:p>
              </p:txBody>
            </p:sp>
            <p:sp>
              <p:nvSpPr>
                <p:cNvPr id="50" name="AutoShape 47">
                  <a:extLst>
                    <a:ext uri="{FF2B5EF4-FFF2-40B4-BE49-F238E27FC236}">
                      <a16:creationId xmlns:a16="http://schemas.microsoft.com/office/drawing/2014/main" id="{3CC7568F-6CCF-4001-8CF0-A5D88760AFB6}"/>
                    </a:ext>
                  </a:extLst>
                </p:cNvPr>
                <p:cNvSpPr>
                  <a:spLocks noChangeArrowheads="1"/>
                </p:cNvSpPr>
                <p:nvPr/>
              </p:nvSpPr>
              <p:spPr bwMode="gray">
                <a:xfrm rot="6906312">
                  <a:off x="2161" y="2326"/>
                  <a:ext cx="227" cy="816"/>
                </a:xfrm>
                <a:prstGeom prst="moon">
                  <a:avLst>
                    <a:gd name="adj" fmla="val 49773"/>
                  </a:avLst>
                </a:prstGeom>
                <a:solidFill>
                  <a:srgbClr val="F8F8F8">
                    <a:alpha val="3922"/>
                  </a:srgbClr>
                </a:solidFill>
                <a:ln w="9525">
                  <a:noFill/>
                  <a:miter lim="800000"/>
                  <a:headEnd/>
                  <a:tailEnd/>
                </a:ln>
              </p:spPr>
              <p:txBody>
                <a:bodyPr wrap="none" anchor="ctr"/>
                <a:lstStyle/>
                <a:p>
                  <a:endParaRPr lang="zh-CN" altLang="en-US"/>
                </a:p>
              </p:txBody>
            </p:sp>
          </p:grpSp>
        </p:grpSp>
      </p:grpSp>
      <p:sp>
        <p:nvSpPr>
          <p:cNvPr id="55" name="Text Box 48">
            <a:extLst>
              <a:ext uri="{FF2B5EF4-FFF2-40B4-BE49-F238E27FC236}">
                <a16:creationId xmlns:a16="http://schemas.microsoft.com/office/drawing/2014/main" id="{F0BF8B8C-72DD-49F6-B176-A5620BFCE8DF}"/>
              </a:ext>
            </a:extLst>
          </p:cNvPr>
          <p:cNvSpPr txBox="1">
            <a:spLocks noChangeArrowheads="1"/>
          </p:cNvSpPr>
          <p:nvPr/>
        </p:nvSpPr>
        <p:spPr bwMode="gray">
          <a:xfrm>
            <a:off x="3762375" y="2579689"/>
            <a:ext cx="1289050" cy="566737"/>
          </a:xfrm>
          <a:prstGeom prst="rect">
            <a:avLst/>
          </a:prstGeom>
          <a:noFill/>
          <a:ln w="9525" algn="ctr">
            <a:noFill/>
            <a:miter lim="800000"/>
            <a:headEnd/>
            <a:tailEnd/>
          </a:ln>
        </p:spPr>
        <p:txBody>
          <a:bodyPr lIns="73959" tIns="36979" rIns="73959" bIns="36979">
            <a:spAutoFit/>
          </a:bodyPr>
          <a:lstStyle/>
          <a:p>
            <a:pPr algn="ctr" eaLnBrk="0" hangingPunct="0"/>
            <a:r>
              <a:rPr lang="zh-CN" altLang="en-US" sz="1600" b="1" dirty="0">
                <a:solidFill>
                  <a:srgbClr val="080808"/>
                </a:solidFill>
              </a:rPr>
              <a:t>等级保护建设常见问题</a:t>
            </a:r>
            <a:endParaRPr lang="en-US" altLang="zh-CN" sz="1600" b="1" dirty="0">
              <a:solidFill>
                <a:srgbClr val="080808"/>
              </a:solidFill>
            </a:endParaRPr>
          </a:p>
        </p:txBody>
      </p:sp>
      <p:sp>
        <p:nvSpPr>
          <p:cNvPr id="56" name="Freeform 27">
            <a:extLst>
              <a:ext uri="{FF2B5EF4-FFF2-40B4-BE49-F238E27FC236}">
                <a16:creationId xmlns:a16="http://schemas.microsoft.com/office/drawing/2014/main" id="{EF2F9B00-712E-4F6A-94AE-502CDF6469EE}"/>
              </a:ext>
            </a:extLst>
          </p:cNvPr>
          <p:cNvSpPr>
            <a:spLocks/>
          </p:cNvSpPr>
          <p:nvPr/>
        </p:nvSpPr>
        <p:spPr bwMode="gray">
          <a:xfrm>
            <a:off x="3338513" y="3284539"/>
            <a:ext cx="201612" cy="166687"/>
          </a:xfrm>
          <a:custGeom>
            <a:avLst/>
            <a:gdLst/>
            <a:ahLst/>
            <a:cxnLst>
              <a:cxn ang="0">
                <a:pos x="0" y="113"/>
              </a:cxn>
              <a:cxn ang="0">
                <a:pos x="33" y="54"/>
              </a:cxn>
              <a:cxn ang="0">
                <a:pos x="3" y="0"/>
              </a:cxn>
              <a:cxn ang="0">
                <a:pos x="33" y="0"/>
              </a:cxn>
              <a:cxn ang="0">
                <a:pos x="51" y="33"/>
              </a:cxn>
              <a:cxn ang="0">
                <a:pos x="70" y="0"/>
              </a:cxn>
              <a:cxn ang="0">
                <a:pos x="99" y="0"/>
              </a:cxn>
              <a:cxn ang="0">
                <a:pos x="69" y="54"/>
              </a:cxn>
              <a:cxn ang="0">
                <a:pos x="102" y="113"/>
              </a:cxn>
              <a:cxn ang="0">
                <a:pos x="72" y="113"/>
              </a:cxn>
              <a:cxn ang="0">
                <a:pos x="51" y="75"/>
              </a:cxn>
              <a:cxn ang="0">
                <a:pos x="30" y="113"/>
              </a:cxn>
              <a:cxn ang="0">
                <a:pos x="0" y="113"/>
              </a:cxn>
            </a:cxnLst>
            <a:rect l="0" t="0" r="r" b="b"/>
            <a:pathLst>
              <a:path w="102" h="113">
                <a:moveTo>
                  <a:pt x="0" y="113"/>
                </a:moveTo>
                <a:lnTo>
                  <a:pt x="33" y="54"/>
                </a:lnTo>
                <a:lnTo>
                  <a:pt x="3" y="0"/>
                </a:lnTo>
                <a:lnTo>
                  <a:pt x="33" y="0"/>
                </a:lnTo>
                <a:lnTo>
                  <a:pt x="51" y="33"/>
                </a:lnTo>
                <a:lnTo>
                  <a:pt x="70" y="0"/>
                </a:lnTo>
                <a:lnTo>
                  <a:pt x="99" y="0"/>
                </a:lnTo>
                <a:lnTo>
                  <a:pt x="69" y="54"/>
                </a:lnTo>
                <a:lnTo>
                  <a:pt x="102" y="113"/>
                </a:lnTo>
                <a:lnTo>
                  <a:pt x="72" y="113"/>
                </a:lnTo>
                <a:lnTo>
                  <a:pt x="51" y="75"/>
                </a:lnTo>
                <a:lnTo>
                  <a:pt x="30" y="113"/>
                </a:lnTo>
                <a:lnTo>
                  <a:pt x="0" y="113"/>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lIns="73959" tIns="36979" rIns="73959" bIns="36979"/>
          <a:lstStyle/>
          <a:p>
            <a:pPr>
              <a:defRPr/>
            </a:pPr>
            <a:endParaRPr lang="zh-CN" altLang="en-US">
              <a:latin typeface="Arial" charset="0"/>
              <a:ea typeface="+mn-ea"/>
            </a:endParaRPr>
          </a:p>
        </p:txBody>
      </p:sp>
      <p:sp>
        <p:nvSpPr>
          <p:cNvPr id="57" name="Freeform 27">
            <a:extLst>
              <a:ext uri="{FF2B5EF4-FFF2-40B4-BE49-F238E27FC236}">
                <a16:creationId xmlns:a16="http://schemas.microsoft.com/office/drawing/2014/main" id="{D9787D88-247E-4CFB-A58A-57CCA2984705}"/>
              </a:ext>
            </a:extLst>
          </p:cNvPr>
          <p:cNvSpPr>
            <a:spLocks/>
          </p:cNvSpPr>
          <p:nvPr/>
        </p:nvSpPr>
        <p:spPr bwMode="gray">
          <a:xfrm>
            <a:off x="3152776" y="3289301"/>
            <a:ext cx="201613" cy="168275"/>
          </a:xfrm>
          <a:custGeom>
            <a:avLst/>
            <a:gdLst/>
            <a:ahLst/>
            <a:cxnLst>
              <a:cxn ang="0">
                <a:pos x="0" y="113"/>
              </a:cxn>
              <a:cxn ang="0">
                <a:pos x="33" y="54"/>
              </a:cxn>
              <a:cxn ang="0">
                <a:pos x="3" y="0"/>
              </a:cxn>
              <a:cxn ang="0">
                <a:pos x="33" y="0"/>
              </a:cxn>
              <a:cxn ang="0">
                <a:pos x="51" y="33"/>
              </a:cxn>
              <a:cxn ang="0">
                <a:pos x="70" y="0"/>
              </a:cxn>
              <a:cxn ang="0">
                <a:pos x="99" y="0"/>
              </a:cxn>
              <a:cxn ang="0">
                <a:pos x="69" y="54"/>
              </a:cxn>
              <a:cxn ang="0">
                <a:pos x="102" y="113"/>
              </a:cxn>
              <a:cxn ang="0">
                <a:pos x="72" y="113"/>
              </a:cxn>
              <a:cxn ang="0">
                <a:pos x="51" y="75"/>
              </a:cxn>
              <a:cxn ang="0">
                <a:pos x="30" y="113"/>
              </a:cxn>
              <a:cxn ang="0">
                <a:pos x="0" y="113"/>
              </a:cxn>
            </a:cxnLst>
            <a:rect l="0" t="0" r="r" b="b"/>
            <a:pathLst>
              <a:path w="102" h="113">
                <a:moveTo>
                  <a:pt x="0" y="113"/>
                </a:moveTo>
                <a:lnTo>
                  <a:pt x="33" y="54"/>
                </a:lnTo>
                <a:lnTo>
                  <a:pt x="3" y="0"/>
                </a:lnTo>
                <a:lnTo>
                  <a:pt x="33" y="0"/>
                </a:lnTo>
                <a:lnTo>
                  <a:pt x="51" y="33"/>
                </a:lnTo>
                <a:lnTo>
                  <a:pt x="70" y="0"/>
                </a:lnTo>
                <a:lnTo>
                  <a:pt x="99" y="0"/>
                </a:lnTo>
                <a:lnTo>
                  <a:pt x="69" y="54"/>
                </a:lnTo>
                <a:lnTo>
                  <a:pt x="102" y="113"/>
                </a:lnTo>
                <a:lnTo>
                  <a:pt x="72" y="113"/>
                </a:lnTo>
                <a:lnTo>
                  <a:pt x="51" y="75"/>
                </a:lnTo>
                <a:lnTo>
                  <a:pt x="30" y="113"/>
                </a:lnTo>
                <a:lnTo>
                  <a:pt x="0" y="113"/>
                </a:lnTo>
                <a:close/>
              </a:path>
            </a:pathLst>
          </a:custGeom>
          <a:solidFill>
            <a:srgbClr val="F8F8F8"/>
          </a:solidFill>
          <a:ln w="0">
            <a:solidFill>
              <a:srgbClr val="F8F8F8"/>
            </a:solidFill>
            <a:prstDash val="solid"/>
            <a:round/>
            <a:headEnd/>
            <a:tailEnd/>
          </a:ln>
          <a:effectLst>
            <a:outerShdw dist="35921" dir="2700000" algn="ctr" rotWithShape="0">
              <a:srgbClr val="333333">
                <a:alpha val="50000"/>
              </a:srgbClr>
            </a:outerShdw>
          </a:effectLst>
        </p:spPr>
        <p:txBody>
          <a:bodyPr lIns="73959" tIns="36979" rIns="73959" bIns="36979"/>
          <a:lstStyle/>
          <a:p>
            <a:pPr>
              <a:defRPr/>
            </a:pPr>
            <a:endParaRPr lang="zh-CN" altLang="en-US">
              <a:latin typeface="Arial" charset="0"/>
              <a:ea typeface="+mn-ea"/>
            </a:endParaRPr>
          </a:p>
        </p:txBody>
      </p:sp>
    </p:spTree>
    <p:extLst>
      <p:ext uri="{BB962C8B-B14F-4D97-AF65-F5344CB8AC3E}">
        <p14:creationId xmlns:p14="http://schemas.microsoft.com/office/powerpoint/2010/main" val="7425558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5022"/>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0" y="2212847"/>
            <a:ext cx="9144000" cy="2932176"/>
          </a:xfrm>
          <a:custGeom>
            <a:avLst/>
            <a:gdLst/>
            <a:ahLst/>
            <a:cxnLst/>
            <a:rect l="l" t="t" r="r" b="b"/>
            <a:pathLst>
              <a:path w="9144000" h="2932176">
                <a:moveTo>
                  <a:pt x="3824478" y="0"/>
                </a:moveTo>
                <a:lnTo>
                  <a:pt x="0" y="0"/>
                </a:lnTo>
                <a:lnTo>
                  <a:pt x="0" y="2932176"/>
                </a:lnTo>
                <a:lnTo>
                  <a:pt x="9144000" y="2932176"/>
                </a:lnTo>
                <a:lnTo>
                  <a:pt x="9144000" y="672845"/>
                </a:lnTo>
                <a:lnTo>
                  <a:pt x="4869942" y="672845"/>
                </a:lnTo>
                <a:lnTo>
                  <a:pt x="4261908" y="672651"/>
                </a:lnTo>
                <a:lnTo>
                  <a:pt x="4215300" y="661430"/>
                </a:lnTo>
                <a:lnTo>
                  <a:pt x="4177970" y="639549"/>
                </a:lnTo>
                <a:lnTo>
                  <a:pt x="4152175" y="611410"/>
                </a:lnTo>
                <a:lnTo>
                  <a:pt x="3838390" y="62532"/>
                </a:lnTo>
                <a:lnTo>
                  <a:pt x="3825067" y="13347"/>
                </a:lnTo>
                <a:lnTo>
                  <a:pt x="3824478" y="0"/>
                </a:lnTo>
                <a:close/>
              </a:path>
              <a:path w="9144000" h="2932176">
                <a:moveTo>
                  <a:pt x="9144000" y="0"/>
                </a:moveTo>
                <a:lnTo>
                  <a:pt x="5317971" y="2859"/>
                </a:lnTo>
                <a:lnTo>
                  <a:pt x="5317139" y="16163"/>
                </a:lnTo>
                <a:lnTo>
                  <a:pt x="5315169" y="29077"/>
                </a:lnTo>
                <a:lnTo>
                  <a:pt x="5296662" y="75945"/>
                </a:lnTo>
                <a:lnTo>
                  <a:pt x="4990713" y="610797"/>
                </a:lnTo>
                <a:lnTo>
                  <a:pt x="4954894" y="646798"/>
                </a:lnTo>
                <a:lnTo>
                  <a:pt x="4919757" y="665022"/>
                </a:lnTo>
                <a:lnTo>
                  <a:pt x="4869942" y="672845"/>
                </a:lnTo>
                <a:lnTo>
                  <a:pt x="9144000" y="672845"/>
                </a:lnTo>
                <a:lnTo>
                  <a:pt x="9144000" y="0"/>
                </a:lnTo>
                <a:close/>
              </a:path>
            </a:pathLst>
          </a:custGeom>
          <a:solidFill>
            <a:srgbClr val="0D637B"/>
          </a:solidFill>
        </p:spPr>
        <p:txBody>
          <a:bodyPr wrap="square" lIns="0" tIns="0" rIns="0" bIns="0" rtlCol="0">
            <a:noAutofit/>
          </a:bodyPr>
          <a:lstStyle/>
          <a:p>
            <a:endParaRPr/>
          </a:p>
        </p:txBody>
      </p:sp>
      <p:sp>
        <p:nvSpPr>
          <p:cNvPr id="4" name="object 4"/>
          <p:cNvSpPr txBox="1"/>
          <p:nvPr/>
        </p:nvSpPr>
        <p:spPr>
          <a:xfrm>
            <a:off x="0" y="592073"/>
            <a:ext cx="9144000" cy="4552950"/>
          </a:xfrm>
          <a:prstGeom prst="rect">
            <a:avLst/>
          </a:prstGeom>
        </p:spPr>
        <p:txBody>
          <a:bodyPr vert="horz" wrap="square" lIns="0" tIns="0" rIns="0" bIns="0" rtlCol="0">
            <a:noAutofit/>
          </a:bodyPr>
          <a:lstStyle/>
          <a:p>
            <a:pPr marR="1905" algn="ctr">
              <a:lnSpc>
                <a:spcPct val="100000"/>
              </a:lnSpc>
            </a:pPr>
            <a:r>
              <a:rPr sz="2000" spc="-25" dirty="0">
                <a:solidFill>
                  <a:srgbClr val="BBEBF7"/>
                </a:solidFill>
                <a:latin typeface="Calibri"/>
                <a:cs typeface="Calibri"/>
              </a:rPr>
              <a:t>T</a:t>
            </a:r>
            <a:r>
              <a:rPr sz="2000" spc="-10" dirty="0">
                <a:solidFill>
                  <a:srgbClr val="BBEBF7"/>
                </a:solidFill>
                <a:latin typeface="Calibri"/>
                <a:cs typeface="Calibri"/>
              </a:rPr>
              <a:t>HE</a:t>
            </a:r>
            <a:r>
              <a:rPr sz="2000" spc="5" dirty="0">
                <a:solidFill>
                  <a:srgbClr val="BBEBF7"/>
                </a:solidFill>
                <a:latin typeface="Calibri"/>
                <a:cs typeface="Calibri"/>
              </a:rPr>
              <a:t> </a:t>
            </a:r>
            <a:r>
              <a:rPr sz="2000" spc="-15" dirty="0">
                <a:solidFill>
                  <a:srgbClr val="BBEBF7"/>
                </a:solidFill>
                <a:latin typeface="Calibri"/>
                <a:cs typeface="Calibri"/>
              </a:rPr>
              <a:t>BU</a:t>
            </a:r>
            <a:r>
              <a:rPr sz="2000" spc="-20" dirty="0">
                <a:solidFill>
                  <a:srgbClr val="BBEBF7"/>
                </a:solidFill>
                <a:latin typeface="Calibri"/>
                <a:cs typeface="Calibri"/>
              </a:rPr>
              <a:t>S</a:t>
            </a:r>
            <a:r>
              <a:rPr sz="2000" spc="-5" dirty="0">
                <a:solidFill>
                  <a:srgbClr val="BBEBF7"/>
                </a:solidFill>
                <a:latin typeface="Calibri"/>
                <a:cs typeface="Calibri"/>
              </a:rPr>
              <a:t>E</a:t>
            </a:r>
            <a:r>
              <a:rPr sz="2000" spc="-10" dirty="0">
                <a:solidFill>
                  <a:srgbClr val="BBEBF7"/>
                </a:solidFill>
                <a:latin typeface="Calibri"/>
                <a:cs typeface="Calibri"/>
              </a:rPr>
              <a:t>N</a:t>
            </a:r>
            <a:r>
              <a:rPr sz="2000" spc="-25" dirty="0">
                <a:solidFill>
                  <a:srgbClr val="BBEBF7"/>
                </a:solidFill>
                <a:latin typeface="Calibri"/>
                <a:cs typeface="Calibri"/>
              </a:rPr>
              <a:t>E</a:t>
            </a:r>
            <a:r>
              <a:rPr sz="2000" spc="-10" dirty="0">
                <a:solidFill>
                  <a:srgbClr val="BBEBF7"/>
                </a:solidFill>
                <a:latin typeface="Calibri"/>
                <a:cs typeface="Calibri"/>
              </a:rPr>
              <a:t>SS</a:t>
            </a:r>
            <a:r>
              <a:rPr sz="2000" spc="40" dirty="0">
                <a:solidFill>
                  <a:srgbClr val="BBEBF7"/>
                </a:solidFill>
                <a:latin typeface="Calibri"/>
                <a:cs typeface="Calibri"/>
              </a:rPr>
              <a:t> </a:t>
            </a:r>
            <a:r>
              <a:rPr sz="2000" spc="-15" dirty="0">
                <a:solidFill>
                  <a:srgbClr val="BBEBF7"/>
                </a:solidFill>
                <a:latin typeface="Calibri"/>
                <a:cs typeface="Calibri"/>
              </a:rPr>
              <a:t>PLAN</a:t>
            </a:r>
            <a:endParaRPr sz="2000">
              <a:latin typeface="Calibri"/>
              <a:cs typeface="Calibri"/>
            </a:endParaRPr>
          </a:p>
        </p:txBody>
      </p:sp>
      <p:sp>
        <p:nvSpPr>
          <p:cNvPr id="5" name="object 5"/>
          <p:cNvSpPr/>
          <p:nvPr/>
        </p:nvSpPr>
        <p:spPr>
          <a:xfrm>
            <a:off x="4114800" y="198119"/>
            <a:ext cx="914400" cy="280415"/>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0" y="0"/>
            <a:ext cx="9144000" cy="5145023"/>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0" y="2212847"/>
            <a:ext cx="9144000" cy="2932176"/>
          </a:xfrm>
          <a:custGeom>
            <a:avLst/>
            <a:gdLst/>
            <a:ahLst/>
            <a:cxnLst/>
            <a:rect l="l" t="t" r="r" b="b"/>
            <a:pathLst>
              <a:path w="9144000" h="2932176">
                <a:moveTo>
                  <a:pt x="3824478" y="0"/>
                </a:moveTo>
                <a:lnTo>
                  <a:pt x="0" y="0"/>
                </a:lnTo>
                <a:lnTo>
                  <a:pt x="0" y="2932176"/>
                </a:lnTo>
                <a:lnTo>
                  <a:pt x="9144000" y="2932176"/>
                </a:lnTo>
                <a:lnTo>
                  <a:pt x="9144000" y="672845"/>
                </a:lnTo>
                <a:lnTo>
                  <a:pt x="4869942" y="672845"/>
                </a:lnTo>
                <a:lnTo>
                  <a:pt x="4261908" y="672651"/>
                </a:lnTo>
                <a:lnTo>
                  <a:pt x="4215300" y="661430"/>
                </a:lnTo>
                <a:lnTo>
                  <a:pt x="4177970" y="639549"/>
                </a:lnTo>
                <a:lnTo>
                  <a:pt x="4152175" y="611410"/>
                </a:lnTo>
                <a:lnTo>
                  <a:pt x="3838390" y="62532"/>
                </a:lnTo>
                <a:lnTo>
                  <a:pt x="3825067" y="13347"/>
                </a:lnTo>
                <a:lnTo>
                  <a:pt x="3824478" y="0"/>
                </a:lnTo>
                <a:close/>
              </a:path>
              <a:path w="9144000" h="2932176">
                <a:moveTo>
                  <a:pt x="9144000" y="0"/>
                </a:moveTo>
                <a:lnTo>
                  <a:pt x="5317971" y="2859"/>
                </a:lnTo>
                <a:lnTo>
                  <a:pt x="5317139" y="16163"/>
                </a:lnTo>
                <a:lnTo>
                  <a:pt x="5315169" y="29077"/>
                </a:lnTo>
                <a:lnTo>
                  <a:pt x="5296662" y="75945"/>
                </a:lnTo>
                <a:lnTo>
                  <a:pt x="4990713" y="610797"/>
                </a:lnTo>
                <a:lnTo>
                  <a:pt x="4954894" y="646798"/>
                </a:lnTo>
                <a:lnTo>
                  <a:pt x="4919757" y="665022"/>
                </a:lnTo>
                <a:lnTo>
                  <a:pt x="4869942" y="672845"/>
                </a:lnTo>
                <a:lnTo>
                  <a:pt x="9144000" y="672845"/>
                </a:lnTo>
                <a:lnTo>
                  <a:pt x="9144000" y="0"/>
                </a:lnTo>
                <a:close/>
              </a:path>
            </a:pathLst>
          </a:custGeom>
          <a:solidFill>
            <a:srgbClr val="0D637B"/>
          </a:solidFill>
        </p:spPr>
        <p:txBody>
          <a:bodyPr wrap="square" lIns="0" tIns="0" rIns="0" bIns="0" rtlCol="0">
            <a:noAutofit/>
          </a:bodyPr>
          <a:lstStyle/>
          <a:p>
            <a:endParaRPr/>
          </a:p>
        </p:txBody>
      </p:sp>
      <p:sp>
        <p:nvSpPr>
          <p:cNvPr id="8" name="object 8"/>
          <p:cNvSpPr txBox="1"/>
          <p:nvPr/>
        </p:nvSpPr>
        <p:spPr>
          <a:xfrm>
            <a:off x="2322141" y="3061543"/>
            <a:ext cx="4499611" cy="560705"/>
          </a:xfrm>
          <a:prstGeom prst="rect">
            <a:avLst/>
          </a:prstGeom>
        </p:spPr>
        <p:txBody>
          <a:bodyPr vert="horz" wrap="square" lIns="0" tIns="0" rIns="0" bIns="0" rtlCol="0">
            <a:noAutofit/>
          </a:bodyPr>
          <a:lstStyle/>
          <a:p>
            <a:pPr marL="12700">
              <a:lnSpc>
                <a:spcPct val="100000"/>
              </a:lnSpc>
            </a:pPr>
            <a:r>
              <a:rPr lang="zh-CN" altLang="en-US" sz="3600" b="1" spc="310" dirty="0">
                <a:solidFill>
                  <a:srgbClr val="FFFFFF"/>
                </a:solidFill>
                <a:latin typeface="微软雅黑" panose="020B0503020204020204" pitchFamily="34" charset="-122"/>
                <a:ea typeface="微软雅黑" panose="020B0503020204020204" pitchFamily="34" charset="-122"/>
                <a:cs typeface="微软雅黑"/>
              </a:rPr>
              <a:t>新等级保护差异变化</a:t>
            </a:r>
            <a:endParaRPr sz="3600" dirty="0">
              <a:latin typeface="微软雅黑" panose="020B0503020204020204" pitchFamily="34" charset="-122"/>
              <a:ea typeface="微软雅黑" panose="020B0503020204020204" pitchFamily="34" charset="-122"/>
              <a:cs typeface="微软雅黑"/>
            </a:endParaRPr>
          </a:p>
        </p:txBody>
      </p:sp>
      <p:grpSp>
        <p:nvGrpSpPr>
          <p:cNvPr id="12" name="组合 11">
            <a:extLst>
              <a:ext uri="{FF2B5EF4-FFF2-40B4-BE49-F238E27FC236}">
                <a16:creationId xmlns:a16="http://schemas.microsoft.com/office/drawing/2014/main" id="{67D092CB-A61A-456D-8C17-38FC029942BC}"/>
              </a:ext>
            </a:extLst>
          </p:cNvPr>
          <p:cNvGrpSpPr/>
          <p:nvPr/>
        </p:nvGrpSpPr>
        <p:grpSpPr>
          <a:xfrm>
            <a:off x="3810000" y="1538769"/>
            <a:ext cx="1524000" cy="1344131"/>
            <a:chOff x="6756059" y="1844420"/>
            <a:chExt cx="946635" cy="849629"/>
          </a:xfrm>
        </p:grpSpPr>
        <p:sp>
          <p:nvSpPr>
            <p:cNvPr id="13" name="object 15">
              <a:extLst>
                <a:ext uri="{FF2B5EF4-FFF2-40B4-BE49-F238E27FC236}">
                  <a16:creationId xmlns:a16="http://schemas.microsoft.com/office/drawing/2014/main" id="{AEB9BB94-FDF5-43D2-9072-53C5FC78B644}"/>
                </a:ext>
              </a:extLst>
            </p:cNvPr>
            <p:cNvSpPr/>
            <p:nvPr/>
          </p:nvSpPr>
          <p:spPr>
            <a:xfrm>
              <a:off x="6756059" y="1844420"/>
              <a:ext cx="946635" cy="849629"/>
            </a:xfrm>
            <a:custGeom>
              <a:avLst/>
              <a:gdLst/>
              <a:ahLst/>
              <a:cxnLst/>
              <a:rect l="l" t="t" r="r" b="b"/>
              <a:pathLst>
                <a:path w="946635" h="849629">
                  <a:moveTo>
                    <a:pt x="662264" y="0"/>
                  </a:moveTo>
                  <a:lnTo>
                    <a:pt x="276273" y="131"/>
                  </a:lnTo>
                  <a:lnTo>
                    <a:pt x="227779" y="18163"/>
                  </a:lnTo>
                  <a:lnTo>
                    <a:pt x="8983" y="383712"/>
                  </a:lnTo>
                  <a:lnTo>
                    <a:pt x="0" y="435058"/>
                  </a:lnTo>
                  <a:lnTo>
                    <a:pt x="2298" y="447792"/>
                  </a:lnTo>
                  <a:lnTo>
                    <a:pt x="205361" y="807827"/>
                  </a:lnTo>
                  <a:lnTo>
                    <a:pt x="244637" y="841695"/>
                  </a:lnTo>
                  <a:lnTo>
                    <a:pt x="281772" y="849629"/>
                  </a:lnTo>
                  <a:lnTo>
                    <a:pt x="668999" y="849571"/>
                  </a:lnTo>
                  <a:lnTo>
                    <a:pt x="718054" y="832464"/>
                  </a:lnTo>
                  <a:lnTo>
                    <a:pt x="938055" y="465293"/>
                  </a:lnTo>
                  <a:lnTo>
                    <a:pt x="946635" y="413035"/>
                  </a:lnTo>
                  <a:lnTo>
                    <a:pt x="944105" y="400338"/>
                  </a:lnTo>
                  <a:lnTo>
                    <a:pt x="740349" y="40104"/>
                  </a:lnTo>
                  <a:lnTo>
                    <a:pt x="699366" y="6905"/>
                  </a:lnTo>
                  <a:lnTo>
                    <a:pt x="662264" y="0"/>
                  </a:lnTo>
                  <a:close/>
                </a:path>
              </a:pathLst>
            </a:custGeom>
            <a:solidFill>
              <a:srgbClr val="4AACC5"/>
            </a:solidFill>
          </p:spPr>
          <p:txBody>
            <a:bodyPr wrap="square" lIns="0" tIns="0" rIns="0" bIns="0" rtlCol="0">
              <a:noAutofit/>
            </a:bodyPr>
            <a:lstStyle/>
            <a:p>
              <a:endParaRPr/>
            </a:p>
          </p:txBody>
        </p:sp>
        <p:sp>
          <p:nvSpPr>
            <p:cNvPr id="14" name="object 16">
              <a:extLst>
                <a:ext uri="{FF2B5EF4-FFF2-40B4-BE49-F238E27FC236}">
                  <a16:creationId xmlns:a16="http://schemas.microsoft.com/office/drawing/2014/main" id="{2299186E-E7AF-4811-B586-78C7B8DCE2AA}"/>
                </a:ext>
              </a:extLst>
            </p:cNvPr>
            <p:cNvSpPr/>
            <p:nvPr/>
          </p:nvSpPr>
          <p:spPr>
            <a:xfrm>
              <a:off x="7016948" y="2066544"/>
              <a:ext cx="457890" cy="460248"/>
            </a:xfrm>
            <a:custGeom>
              <a:avLst/>
              <a:gdLst/>
              <a:ahLst/>
              <a:cxnLst/>
              <a:rect l="l" t="t" r="r" b="b"/>
              <a:pathLst>
                <a:path w="405764" h="460248">
                  <a:moveTo>
                    <a:pt x="378713" y="0"/>
                  </a:moveTo>
                  <a:lnTo>
                    <a:pt x="53918" y="0"/>
                  </a:lnTo>
                  <a:lnTo>
                    <a:pt x="27050" y="406146"/>
                  </a:lnTo>
                  <a:lnTo>
                    <a:pt x="7493" y="406146"/>
                  </a:lnTo>
                  <a:lnTo>
                    <a:pt x="13462" y="412242"/>
                  </a:lnTo>
                  <a:lnTo>
                    <a:pt x="13462" y="427100"/>
                  </a:lnTo>
                  <a:lnTo>
                    <a:pt x="7493" y="433197"/>
                  </a:lnTo>
                  <a:lnTo>
                    <a:pt x="27050" y="433380"/>
                  </a:lnTo>
                  <a:lnTo>
                    <a:pt x="23310" y="446968"/>
                  </a:lnTo>
                  <a:lnTo>
                    <a:pt x="13624" y="456593"/>
                  </a:lnTo>
                  <a:lnTo>
                    <a:pt x="0" y="460248"/>
                  </a:lnTo>
                  <a:lnTo>
                    <a:pt x="324795" y="460247"/>
                  </a:lnTo>
                  <a:lnTo>
                    <a:pt x="338383" y="456507"/>
                  </a:lnTo>
                  <a:lnTo>
                    <a:pt x="348008" y="446821"/>
                  </a:lnTo>
                  <a:lnTo>
                    <a:pt x="351613" y="433380"/>
                  </a:lnTo>
                  <a:lnTo>
                    <a:pt x="351663" y="54102"/>
                  </a:lnTo>
                  <a:lnTo>
                    <a:pt x="46606" y="54099"/>
                  </a:lnTo>
                  <a:lnTo>
                    <a:pt x="40512" y="48006"/>
                  </a:lnTo>
                  <a:lnTo>
                    <a:pt x="40512" y="33147"/>
                  </a:lnTo>
                  <a:lnTo>
                    <a:pt x="46609" y="27050"/>
                  </a:lnTo>
                  <a:lnTo>
                    <a:pt x="405715" y="27050"/>
                  </a:lnTo>
                  <a:lnTo>
                    <a:pt x="405764" y="26867"/>
                  </a:lnTo>
                  <a:lnTo>
                    <a:pt x="402024" y="13279"/>
                  </a:lnTo>
                  <a:lnTo>
                    <a:pt x="392338" y="3654"/>
                  </a:lnTo>
                  <a:lnTo>
                    <a:pt x="378713" y="0"/>
                  </a:lnTo>
                  <a:close/>
                </a:path>
                <a:path w="405764" h="460248">
                  <a:moveTo>
                    <a:pt x="405715" y="27050"/>
                  </a:moveTo>
                  <a:lnTo>
                    <a:pt x="81152" y="27050"/>
                  </a:lnTo>
                  <a:lnTo>
                    <a:pt x="77498" y="40675"/>
                  </a:lnTo>
                  <a:lnTo>
                    <a:pt x="67873" y="50361"/>
                  </a:lnTo>
                  <a:lnTo>
                    <a:pt x="54285" y="54101"/>
                  </a:lnTo>
                  <a:lnTo>
                    <a:pt x="46609" y="54102"/>
                  </a:lnTo>
                  <a:lnTo>
                    <a:pt x="379048" y="54099"/>
                  </a:lnTo>
                  <a:lnTo>
                    <a:pt x="392566" y="50306"/>
                  </a:lnTo>
                  <a:lnTo>
                    <a:pt x="402134" y="40580"/>
                  </a:lnTo>
                  <a:lnTo>
                    <a:pt x="405715" y="27050"/>
                  </a:lnTo>
                  <a:close/>
                </a:path>
              </a:pathLst>
            </a:custGeom>
            <a:solidFill>
              <a:srgbClr val="FFFFFF"/>
            </a:solidFill>
          </p:spPr>
          <p:txBody>
            <a:bodyPr wrap="square" lIns="0" tIns="0" rIns="0" bIns="0" rtlCol="0">
              <a:noAutofit/>
            </a:bodyPr>
            <a:lstStyle/>
            <a:p>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4496613"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云计算带来了新的安全风险</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sp>
        <p:nvSpPr>
          <p:cNvPr id="5" name="流程图: 手动操作 4">
            <a:extLst>
              <a:ext uri="{FF2B5EF4-FFF2-40B4-BE49-F238E27FC236}">
                <a16:creationId xmlns:a16="http://schemas.microsoft.com/office/drawing/2014/main" id="{16C99E42-A1A8-4953-B5CF-462AFAFAB2AA}"/>
              </a:ext>
            </a:extLst>
          </p:cNvPr>
          <p:cNvSpPr/>
          <p:nvPr/>
        </p:nvSpPr>
        <p:spPr bwMode="auto">
          <a:xfrm rot="5400000" flipH="1">
            <a:off x="6021812" y="3510477"/>
            <a:ext cx="1814732" cy="374357"/>
          </a:xfrm>
          <a:prstGeom prst="flowChartManualOperation">
            <a:avLst/>
          </a:prstGeom>
          <a:solidFill>
            <a:srgbClr val="E0E0E0"/>
          </a:solidFill>
          <a:ln w="508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sp>
        <p:nvSpPr>
          <p:cNvPr id="6" name="流程图: 手动操作 5">
            <a:extLst>
              <a:ext uri="{FF2B5EF4-FFF2-40B4-BE49-F238E27FC236}">
                <a16:creationId xmlns:a16="http://schemas.microsoft.com/office/drawing/2014/main" id="{61D8D368-19B6-41EF-BB99-CDCB1B36A0D9}"/>
              </a:ext>
            </a:extLst>
          </p:cNvPr>
          <p:cNvSpPr/>
          <p:nvPr/>
        </p:nvSpPr>
        <p:spPr bwMode="auto">
          <a:xfrm rot="16200000">
            <a:off x="1503293" y="1818836"/>
            <a:ext cx="1339946" cy="374357"/>
          </a:xfrm>
          <a:prstGeom prst="flowChartManualOperation">
            <a:avLst/>
          </a:prstGeom>
          <a:solidFill>
            <a:srgbClr val="E0E0E0"/>
          </a:solidFill>
          <a:ln w="508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sp>
        <p:nvSpPr>
          <p:cNvPr id="7" name="云形 6">
            <a:extLst>
              <a:ext uri="{FF2B5EF4-FFF2-40B4-BE49-F238E27FC236}">
                <a16:creationId xmlns:a16="http://schemas.microsoft.com/office/drawing/2014/main" id="{12F6DB73-35C4-4218-A747-246011C1239D}"/>
              </a:ext>
            </a:extLst>
          </p:cNvPr>
          <p:cNvSpPr/>
          <p:nvPr/>
        </p:nvSpPr>
        <p:spPr bwMode="auto">
          <a:xfrm>
            <a:off x="4313078" y="2623232"/>
            <a:ext cx="2457048" cy="1951892"/>
          </a:xfrm>
          <a:prstGeom prst="cloud">
            <a:avLst/>
          </a:prstGeom>
          <a:solidFill>
            <a:srgbClr val="FFC000">
              <a:alpha val="40000"/>
            </a:srgbClr>
          </a:solidFill>
          <a:ln w="508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sp>
        <p:nvSpPr>
          <p:cNvPr id="8" name="圆角矩形 4">
            <a:extLst>
              <a:ext uri="{FF2B5EF4-FFF2-40B4-BE49-F238E27FC236}">
                <a16:creationId xmlns:a16="http://schemas.microsoft.com/office/drawing/2014/main" id="{ACC70C1F-11C7-4089-A6A5-D8B18DDCFAF2}"/>
              </a:ext>
            </a:extLst>
          </p:cNvPr>
          <p:cNvSpPr/>
          <p:nvPr/>
        </p:nvSpPr>
        <p:spPr bwMode="auto">
          <a:xfrm>
            <a:off x="4924701" y="4015931"/>
            <a:ext cx="1423612" cy="369278"/>
          </a:xfrm>
          <a:prstGeom prst="roundRect">
            <a:avLst/>
          </a:prstGeom>
          <a:noFill/>
          <a:ln w="28575">
            <a:solidFill>
              <a:srgbClr val="C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sp>
        <p:nvSpPr>
          <p:cNvPr id="9" name="圆角矩形 5">
            <a:extLst>
              <a:ext uri="{FF2B5EF4-FFF2-40B4-BE49-F238E27FC236}">
                <a16:creationId xmlns:a16="http://schemas.microsoft.com/office/drawing/2014/main" id="{71D9C429-FA90-4FE1-BFBF-0F5E5973692E}"/>
              </a:ext>
            </a:extLst>
          </p:cNvPr>
          <p:cNvSpPr/>
          <p:nvPr/>
        </p:nvSpPr>
        <p:spPr bwMode="auto">
          <a:xfrm>
            <a:off x="2362206" y="2770939"/>
            <a:ext cx="1602882" cy="1688131"/>
          </a:xfrm>
          <a:prstGeom prst="roundRect">
            <a:avLst/>
          </a:prstGeom>
          <a:solidFill>
            <a:srgbClr val="FFC000">
              <a:alpha val="40000"/>
            </a:srgbClr>
          </a:solidFill>
          <a:ln w="508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pic>
        <p:nvPicPr>
          <p:cNvPr id="10" name="Picture 8" descr="F:\PIC\16：10_PPT_pic\ICOS\Misc-Database-3-icon.png">
            <a:extLst>
              <a:ext uri="{FF2B5EF4-FFF2-40B4-BE49-F238E27FC236}">
                <a16:creationId xmlns:a16="http://schemas.microsoft.com/office/drawing/2014/main" id="{F1835F3D-8FE3-4CDD-9E90-8D97A5639AF9}"/>
              </a:ext>
            </a:extLst>
          </p:cNvPr>
          <p:cNvPicPr>
            <a:picLocks noChangeAspect="1" noChangeArrowheads="1"/>
          </p:cNvPicPr>
          <p:nvPr/>
        </p:nvPicPr>
        <p:blipFill>
          <a:blip r:embed="rId2" cstate="screen"/>
          <a:srcRect/>
          <a:stretch>
            <a:fillRect/>
          </a:stretch>
        </p:blipFill>
        <p:spPr bwMode="auto">
          <a:xfrm>
            <a:off x="2830647" y="4096991"/>
            <a:ext cx="322790" cy="322958"/>
          </a:xfrm>
          <a:prstGeom prst="rect">
            <a:avLst/>
          </a:prstGeom>
          <a:noFill/>
        </p:spPr>
      </p:pic>
      <p:pic>
        <p:nvPicPr>
          <p:cNvPr id="11" name="Picture 8" descr="F:\PIC\16：10_PPT_pic\ICOS\Misc-Database-3-icon.png">
            <a:extLst>
              <a:ext uri="{FF2B5EF4-FFF2-40B4-BE49-F238E27FC236}">
                <a16:creationId xmlns:a16="http://schemas.microsoft.com/office/drawing/2014/main" id="{9CA4543D-6912-43DF-B009-BEBBDABA40D4}"/>
              </a:ext>
            </a:extLst>
          </p:cNvPr>
          <p:cNvPicPr>
            <a:picLocks noChangeAspect="1" noChangeArrowheads="1"/>
          </p:cNvPicPr>
          <p:nvPr/>
        </p:nvPicPr>
        <p:blipFill>
          <a:blip r:embed="rId2" cstate="screen"/>
          <a:srcRect/>
          <a:stretch>
            <a:fillRect/>
          </a:stretch>
        </p:blipFill>
        <p:spPr bwMode="auto">
          <a:xfrm>
            <a:off x="2542410" y="4093475"/>
            <a:ext cx="322790" cy="322958"/>
          </a:xfrm>
          <a:prstGeom prst="rect">
            <a:avLst/>
          </a:prstGeom>
          <a:noFill/>
        </p:spPr>
      </p:pic>
      <p:pic>
        <p:nvPicPr>
          <p:cNvPr id="12" name="Picture 1293" descr="图片258">
            <a:extLst>
              <a:ext uri="{FF2B5EF4-FFF2-40B4-BE49-F238E27FC236}">
                <a16:creationId xmlns:a16="http://schemas.microsoft.com/office/drawing/2014/main" id="{3711DC87-E191-4DFF-9436-F3A2709848FF}"/>
              </a:ext>
            </a:extLst>
          </p:cNvPr>
          <p:cNvPicPr>
            <a:picLocks noChangeAspect="1" noChangeArrowheads="1"/>
          </p:cNvPicPr>
          <p:nvPr/>
        </p:nvPicPr>
        <p:blipFill>
          <a:blip r:embed="rId3" cstate="print"/>
          <a:srcRect/>
          <a:stretch>
            <a:fillRect/>
          </a:stretch>
        </p:blipFill>
        <p:spPr bwMode="auto">
          <a:xfrm>
            <a:off x="2595541" y="3602715"/>
            <a:ext cx="270962" cy="462174"/>
          </a:xfrm>
          <a:prstGeom prst="rect">
            <a:avLst/>
          </a:prstGeom>
          <a:noFill/>
        </p:spPr>
      </p:pic>
      <p:pic>
        <p:nvPicPr>
          <p:cNvPr id="13" name="Picture 1293" descr="图片258">
            <a:extLst>
              <a:ext uri="{FF2B5EF4-FFF2-40B4-BE49-F238E27FC236}">
                <a16:creationId xmlns:a16="http://schemas.microsoft.com/office/drawing/2014/main" id="{5C3E988D-7797-42E6-811B-B34669E86F77}"/>
              </a:ext>
            </a:extLst>
          </p:cNvPr>
          <p:cNvPicPr>
            <a:picLocks noChangeAspect="1" noChangeArrowheads="1"/>
          </p:cNvPicPr>
          <p:nvPr/>
        </p:nvPicPr>
        <p:blipFill>
          <a:blip r:embed="rId3" cstate="print"/>
          <a:srcRect/>
          <a:stretch>
            <a:fillRect/>
          </a:stretch>
        </p:blipFill>
        <p:spPr bwMode="auto">
          <a:xfrm>
            <a:off x="3238806" y="3602713"/>
            <a:ext cx="270962" cy="462174"/>
          </a:xfrm>
          <a:prstGeom prst="rect">
            <a:avLst/>
          </a:prstGeom>
          <a:noFill/>
        </p:spPr>
      </p:pic>
      <p:pic>
        <p:nvPicPr>
          <p:cNvPr id="14" name="Picture 336" descr="图片260">
            <a:extLst>
              <a:ext uri="{FF2B5EF4-FFF2-40B4-BE49-F238E27FC236}">
                <a16:creationId xmlns:a16="http://schemas.microsoft.com/office/drawing/2014/main" id="{A0F905B5-BA86-40CF-8078-79C839AFA4B3}"/>
              </a:ext>
            </a:extLst>
          </p:cNvPr>
          <p:cNvPicPr>
            <a:picLocks noChangeAspect="1" noChangeArrowheads="1"/>
          </p:cNvPicPr>
          <p:nvPr/>
        </p:nvPicPr>
        <p:blipFill>
          <a:blip r:embed="rId4" cstate="print"/>
          <a:srcRect/>
          <a:stretch>
            <a:fillRect/>
          </a:stretch>
        </p:blipFill>
        <p:spPr bwMode="auto">
          <a:xfrm>
            <a:off x="2780558" y="3200012"/>
            <a:ext cx="323684" cy="338780"/>
          </a:xfrm>
          <a:prstGeom prst="rect">
            <a:avLst/>
          </a:prstGeom>
          <a:noFill/>
        </p:spPr>
      </p:pic>
      <p:pic>
        <p:nvPicPr>
          <p:cNvPr id="15" name="Picture 1683" descr="图片55">
            <a:extLst>
              <a:ext uri="{FF2B5EF4-FFF2-40B4-BE49-F238E27FC236}">
                <a16:creationId xmlns:a16="http://schemas.microsoft.com/office/drawing/2014/main" id="{1E8FFA25-A683-44A8-ABE7-673499532479}"/>
              </a:ext>
            </a:extLst>
          </p:cNvPr>
          <p:cNvPicPr>
            <a:picLocks noChangeAspect="1" noChangeArrowheads="1"/>
          </p:cNvPicPr>
          <p:nvPr/>
        </p:nvPicPr>
        <p:blipFill>
          <a:blip r:embed="rId5" cstate="print"/>
          <a:srcRect/>
          <a:stretch>
            <a:fillRect/>
          </a:stretch>
        </p:blipFill>
        <p:spPr bwMode="auto">
          <a:xfrm>
            <a:off x="2980093" y="2790114"/>
            <a:ext cx="349305" cy="317527"/>
          </a:xfrm>
          <a:prstGeom prst="rect">
            <a:avLst/>
          </a:prstGeom>
          <a:noFill/>
        </p:spPr>
      </p:pic>
      <p:pic>
        <p:nvPicPr>
          <p:cNvPr id="16" name="Picture 336" descr="图片260">
            <a:extLst>
              <a:ext uri="{FF2B5EF4-FFF2-40B4-BE49-F238E27FC236}">
                <a16:creationId xmlns:a16="http://schemas.microsoft.com/office/drawing/2014/main" id="{DB9A2AD4-B477-431C-9671-C7898BE36D7E}"/>
              </a:ext>
            </a:extLst>
          </p:cNvPr>
          <p:cNvPicPr>
            <a:picLocks noChangeAspect="1" noChangeArrowheads="1"/>
          </p:cNvPicPr>
          <p:nvPr/>
        </p:nvPicPr>
        <p:blipFill>
          <a:blip r:embed="rId4" cstate="print"/>
          <a:srcRect/>
          <a:stretch>
            <a:fillRect/>
          </a:stretch>
        </p:blipFill>
        <p:spPr bwMode="auto">
          <a:xfrm>
            <a:off x="3253336" y="3208802"/>
            <a:ext cx="323684" cy="338780"/>
          </a:xfrm>
          <a:prstGeom prst="rect">
            <a:avLst/>
          </a:prstGeom>
          <a:noFill/>
        </p:spPr>
      </p:pic>
      <p:sp>
        <p:nvSpPr>
          <p:cNvPr id="17" name="TextBox 19">
            <a:extLst>
              <a:ext uri="{FF2B5EF4-FFF2-40B4-BE49-F238E27FC236}">
                <a16:creationId xmlns:a16="http://schemas.microsoft.com/office/drawing/2014/main" id="{3C6B2A89-87FE-43C8-9FC9-A8C2A27A5B44}"/>
              </a:ext>
            </a:extLst>
          </p:cNvPr>
          <p:cNvSpPr txBox="1"/>
          <p:nvPr/>
        </p:nvSpPr>
        <p:spPr>
          <a:xfrm>
            <a:off x="3511640" y="2770940"/>
            <a:ext cx="462233" cy="346212"/>
          </a:xfrm>
          <a:prstGeom prst="rect">
            <a:avLst/>
          </a:prstGeom>
          <a:noFill/>
        </p:spPr>
        <p:txBody>
          <a:bodyPr wrap="none" lIns="68544" tIns="34272" rIns="68544" bIns="34272" rtlCol="0">
            <a:spAutoFit/>
          </a:bodyPr>
          <a:lstStyle/>
          <a:p>
            <a:r>
              <a:rPr lang="en-US" altLang="zh-CN" dirty="0"/>
              <a:t>IDC</a:t>
            </a:r>
            <a:endParaRPr lang="zh-CN" altLang="en-US" dirty="0"/>
          </a:p>
        </p:txBody>
      </p:sp>
      <p:pic>
        <p:nvPicPr>
          <p:cNvPr id="18" name="Picture 8" descr="F:\PIC\16：10_PPT_pic\ICOS\Misc-Database-3-icon.png">
            <a:extLst>
              <a:ext uri="{FF2B5EF4-FFF2-40B4-BE49-F238E27FC236}">
                <a16:creationId xmlns:a16="http://schemas.microsoft.com/office/drawing/2014/main" id="{C8CBE4DA-656E-492C-A706-C1B4F0751E69}"/>
              </a:ext>
            </a:extLst>
          </p:cNvPr>
          <p:cNvPicPr>
            <a:picLocks noChangeAspect="1" noChangeArrowheads="1"/>
          </p:cNvPicPr>
          <p:nvPr/>
        </p:nvPicPr>
        <p:blipFill>
          <a:blip r:embed="rId2" cstate="screen"/>
          <a:srcRect/>
          <a:stretch>
            <a:fillRect/>
          </a:stretch>
        </p:blipFill>
        <p:spPr bwMode="auto">
          <a:xfrm>
            <a:off x="5633926" y="4021379"/>
            <a:ext cx="322790" cy="322958"/>
          </a:xfrm>
          <a:prstGeom prst="rect">
            <a:avLst/>
          </a:prstGeom>
          <a:noFill/>
        </p:spPr>
      </p:pic>
      <p:pic>
        <p:nvPicPr>
          <p:cNvPr id="19" name="Picture 8" descr="F:\PIC\16：10_PPT_pic\ICOS\Misc-Database-3-icon.png">
            <a:extLst>
              <a:ext uri="{FF2B5EF4-FFF2-40B4-BE49-F238E27FC236}">
                <a16:creationId xmlns:a16="http://schemas.microsoft.com/office/drawing/2014/main" id="{17023C81-B54E-45D0-826B-24E0FE997DE7}"/>
              </a:ext>
            </a:extLst>
          </p:cNvPr>
          <p:cNvPicPr>
            <a:picLocks noChangeAspect="1" noChangeArrowheads="1"/>
          </p:cNvPicPr>
          <p:nvPr/>
        </p:nvPicPr>
        <p:blipFill>
          <a:blip r:embed="rId2" cstate="screen"/>
          <a:srcRect/>
          <a:stretch>
            <a:fillRect/>
          </a:stretch>
        </p:blipFill>
        <p:spPr bwMode="auto">
          <a:xfrm>
            <a:off x="4999450" y="4030172"/>
            <a:ext cx="322790" cy="322958"/>
          </a:xfrm>
          <a:prstGeom prst="rect">
            <a:avLst/>
          </a:prstGeom>
          <a:noFill/>
        </p:spPr>
      </p:pic>
      <p:pic>
        <p:nvPicPr>
          <p:cNvPr id="20" name="Picture 8" descr="F:\PIC\16：10_PPT_pic\ICOS\Misc-Database-3-icon.png">
            <a:extLst>
              <a:ext uri="{FF2B5EF4-FFF2-40B4-BE49-F238E27FC236}">
                <a16:creationId xmlns:a16="http://schemas.microsoft.com/office/drawing/2014/main" id="{86A151DE-B4EE-4689-8D94-446A2774075A}"/>
              </a:ext>
            </a:extLst>
          </p:cNvPr>
          <p:cNvPicPr>
            <a:picLocks noChangeAspect="1" noChangeArrowheads="1"/>
          </p:cNvPicPr>
          <p:nvPr/>
        </p:nvPicPr>
        <p:blipFill>
          <a:blip r:embed="rId2" cstate="screen"/>
          <a:srcRect/>
          <a:stretch>
            <a:fillRect/>
          </a:stretch>
        </p:blipFill>
        <p:spPr bwMode="auto">
          <a:xfrm>
            <a:off x="5314051" y="4028413"/>
            <a:ext cx="322790" cy="322958"/>
          </a:xfrm>
          <a:prstGeom prst="rect">
            <a:avLst/>
          </a:prstGeom>
          <a:noFill/>
        </p:spPr>
      </p:pic>
      <p:pic>
        <p:nvPicPr>
          <p:cNvPr id="21" name="Picture 8" descr="F:\PIC\16：10_PPT_pic\ICOS\Misc-Database-3-icon.png">
            <a:extLst>
              <a:ext uri="{FF2B5EF4-FFF2-40B4-BE49-F238E27FC236}">
                <a16:creationId xmlns:a16="http://schemas.microsoft.com/office/drawing/2014/main" id="{07E1D276-AC03-484A-B358-AC592B6876A7}"/>
              </a:ext>
            </a:extLst>
          </p:cNvPr>
          <p:cNvPicPr>
            <a:picLocks noChangeAspect="1" noChangeArrowheads="1"/>
          </p:cNvPicPr>
          <p:nvPr/>
        </p:nvPicPr>
        <p:blipFill>
          <a:blip r:embed="rId2" cstate="screen"/>
          <a:srcRect/>
          <a:stretch>
            <a:fillRect/>
          </a:stretch>
        </p:blipFill>
        <p:spPr bwMode="auto">
          <a:xfrm>
            <a:off x="5948532" y="4030169"/>
            <a:ext cx="322790" cy="322958"/>
          </a:xfrm>
          <a:prstGeom prst="rect">
            <a:avLst/>
          </a:prstGeom>
          <a:noFill/>
        </p:spPr>
      </p:pic>
      <p:sp>
        <p:nvSpPr>
          <p:cNvPr id="22" name="圆角矩形 25">
            <a:extLst>
              <a:ext uri="{FF2B5EF4-FFF2-40B4-BE49-F238E27FC236}">
                <a16:creationId xmlns:a16="http://schemas.microsoft.com/office/drawing/2014/main" id="{CAEB44EB-C32B-4654-92E2-8F0AAC3BDF74}"/>
              </a:ext>
            </a:extLst>
          </p:cNvPr>
          <p:cNvSpPr/>
          <p:nvPr/>
        </p:nvSpPr>
        <p:spPr bwMode="auto">
          <a:xfrm>
            <a:off x="4922940" y="3393440"/>
            <a:ext cx="1423612" cy="557420"/>
          </a:xfrm>
          <a:prstGeom prst="roundRect">
            <a:avLst/>
          </a:prstGeom>
          <a:noFill/>
          <a:ln w="28575">
            <a:solidFill>
              <a:srgbClr val="C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pic>
        <p:nvPicPr>
          <p:cNvPr id="23" name="Picture 1293" descr="图片258">
            <a:extLst>
              <a:ext uri="{FF2B5EF4-FFF2-40B4-BE49-F238E27FC236}">
                <a16:creationId xmlns:a16="http://schemas.microsoft.com/office/drawing/2014/main" id="{B68368CD-2D7A-475B-9368-2394659792E7}"/>
              </a:ext>
            </a:extLst>
          </p:cNvPr>
          <p:cNvPicPr>
            <a:picLocks noChangeAspect="1" noChangeArrowheads="1"/>
          </p:cNvPicPr>
          <p:nvPr/>
        </p:nvPicPr>
        <p:blipFill>
          <a:blip r:embed="rId3" cstate="print"/>
          <a:srcRect/>
          <a:stretch>
            <a:fillRect/>
          </a:stretch>
        </p:blipFill>
        <p:spPr bwMode="auto">
          <a:xfrm>
            <a:off x="4989308" y="3455006"/>
            <a:ext cx="270962" cy="462174"/>
          </a:xfrm>
          <a:prstGeom prst="rect">
            <a:avLst/>
          </a:prstGeom>
          <a:noFill/>
        </p:spPr>
      </p:pic>
      <p:pic>
        <p:nvPicPr>
          <p:cNvPr id="24" name="Picture 1293" descr="图片258">
            <a:extLst>
              <a:ext uri="{FF2B5EF4-FFF2-40B4-BE49-F238E27FC236}">
                <a16:creationId xmlns:a16="http://schemas.microsoft.com/office/drawing/2014/main" id="{3E0A4700-3F8D-4C6B-8BDB-D268925E2BD1}"/>
              </a:ext>
            </a:extLst>
          </p:cNvPr>
          <p:cNvPicPr>
            <a:picLocks noChangeAspect="1" noChangeArrowheads="1"/>
          </p:cNvPicPr>
          <p:nvPr/>
        </p:nvPicPr>
        <p:blipFill>
          <a:blip r:embed="rId3" cstate="print"/>
          <a:srcRect/>
          <a:stretch>
            <a:fillRect/>
          </a:stretch>
        </p:blipFill>
        <p:spPr bwMode="auto">
          <a:xfrm>
            <a:off x="5293363" y="3453249"/>
            <a:ext cx="270962" cy="462174"/>
          </a:xfrm>
          <a:prstGeom prst="rect">
            <a:avLst/>
          </a:prstGeom>
          <a:noFill/>
        </p:spPr>
      </p:pic>
      <p:pic>
        <p:nvPicPr>
          <p:cNvPr id="25" name="Picture 1293" descr="图片258">
            <a:extLst>
              <a:ext uri="{FF2B5EF4-FFF2-40B4-BE49-F238E27FC236}">
                <a16:creationId xmlns:a16="http://schemas.microsoft.com/office/drawing/2014/main" id="{2B80D819-A93C-4560-A643-B5F223CEC409}"/>
              </a:ext>
            </a:extLst>
          </p:cNvPr>
          <p:cNvPicPr>
            <a:picLocks noChangeAspect="1" noChangeArrowheads="1"/>
          </p:cNvPicPr>
          <p:nvPr/>
        </p:nvPicPr>
        <p:blipFill>
          <a:blip r:embed="rId3" cstate="print"/>
          <a:srcRect/>
          <a:stretch>
            <a:fillRect/>
          </a:stretch>
        </p:blipFill>
        <p:spPr bwMode="auto">
          <a:xfrm>
            <a:off x="5609721" y="3453248"/>
            <a:ext cx="270962" cy="462174"/>
          </a:xfrm>
          <a:prstGeom prst="rect">
            <a:avLst/>
          </a:prstGeom>
          <a:noFill/>
        </p:spPr>
      </p:pic>
      <p:pic>
        <p:nvPicPr>
          <p:cNvPr id="26" name="Picture 1293" descr="图片258">
            <a:extLst>
              <a:ext uri="{FF2B5EF4-FFF2-40B4-BE49-F238E27FC236}">
                <a16:creationId xmlns:a16="http://schemas.microsoft.com/office/drawing/2014/main" id="{B2CFA628-6B77-48C4-8397-EBD6A593C05B}"/>
              </a:ext>
            </a:extLst>
          </p:cNvPr>
          <p:cNvPicPr>
            <a:picLocks noChangeAspect="1" noChangeArrowheads="1"/>
          </p:cNvPicPr>
          <p:nvPr/>
        </p:nvPicPr>
        <p:blipFill>
          <a:blip r:embed="rId3" cstate="print"/>
          <a:srcRect/>
          <a:stretch>
            <a:fillRect/>
          </a:stretch>
        </p:blipFill>
        <p:spPr bwMode="auto">
          <a:xfrm>
            <a:off x="5934866" y="3451490"/>
            <a:ext cx="270962" cy="462174"/>
          </a:xfrm>
          <a:prstGeom prst="rect">
            <a:avLst/>
          </a:prstGeom>
          <a:noFill/>
        </p:spPr>
      </p:pic>
      <p:sp>
        <p:nvSpPr>
          <p:cNvPr id="27" name="圆角矩形 30">
            <a:extLst>
              <a:ext uri="{FF2B5EF4-FFF2-40B4-BE49-F238E27FC236}">
                <a16:creationId xmlns:a16="http://schemas.microsoft.com/office/drawing/2014/main" id="{46C0E8CA-A119-4795-B3D9-8A7D41A4A2B4}"/>
              </a:ext>
            </a:extLst>
          </p:cNvPr>
          <p:cNvSpPr/>
          <p:nvPr/>
        </p:nvSpPr>
        <p:spPr bwMode="auto">
          <a:xfrm>
            <a:off x="4910637" y="2823696"/>
            <a:ext cx="1423612" cy="492359"/>
          </a:xfrm>
          <a:prstGeom prst="roundRect">
            <a:avLst/>
          </a:prstGeom>
          <a:noFill/>
          <a:ln w="28575">
            <a:solidFill>
              <a:srgbClr val="C00000"/>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pic>
        <p:nvPicPr>
          <p:cNvPr id="28" name="Picture 336" descr="图片260">
            <a:extLst>
              <a:ext uri="{FF2B5EF4-FFF2-40B4-BE49-F238E27FC236}">
                <a16:creationId xmlns:a16="http://schemas.microsoft.com/office/drawing/2014/main" id="{30794CDD-6610-4189-9E3A-E3271F7BF6AF}"/>
              </a:ext>
            </a:extLst>
          </p:cNvPr>
          <p:cNvPicPr>
            <a:picLocks noChangeAspect="1" noChangeArrowheads="1"/>
          </p:cNvPicPr>
          <p:nvPr/>
        </p:nvPicPr>
        <p:blipFill>
          <a:blip r:embed="rId4" cstate="print"/>
          <a:srcRect/>
          <a:stretch>
            <a:fillRect/>
          </a:stretch>
        </p:blipFill>
        <p:spPr bwMode="auto">
          <a:xfrm>
            <a:off x="4951117" y="2902834"/>
            <a:ext cx="323684" cy="338780"/>
          </a:xfrm>
          <a:prstGeom prst="rect">
            <a:avLst/>
          </a:prstGeom>
          <a:noFill/>
        </p:spPr>
      </p:pic>
      <p:pic>
        <p:nvPicPr>
          <p:cNvPr id="29" name="Picture 336" descr="图片260">
            <a:extLst>
              <a:ext uri="{FF2B5EF4-FFF2-40B4-BE49-F238E27FC236}">
                <a16:creationId xmlns:a16="http://schemas.microsoft.com/office/drawing/2014/main" id="{F5B4750A-2B67-4876-A06E-04CEF7887034}"/>
              </a:ext>
            </a:extLst>
          </p:cNvPr>
          <p:cNvPicPr>
            <a:picLocks noChangeAspect="1" noChangeArrowheads="1"/>
          </p:cNvPicPr>
          <p:nvPr/>
        </p:nvPicPr>
        <p:blipFill>
          <a:blip r:embed="rId4" cstate="print"/>
          <a:srcRect/>
          <a:stretch>
            <a:fillRect/>
          </a:stretch>
        </p:blipFill>
        <p:spPr bwMode="auto">
          <a:xfrm>
            <a:off x="5265716" y="2911625"/>
            <a:ext cx="323684" cy="338780"/>
          </a:xfrm>
          <a:prstGeom prst="rect">
            <a:avLst/>
          </a:prstGeom>
          <a:noFill/>
        </p:spPr>
      </p:pic>
      <p:pic>
        <p:nvPicPr>
          <p:cNvPr id="30" name="Picture 1683" descr="图片55">
            <a:extLst>
              <a:ext uri="{FF2B5EF4-FFF2-40B4-BE49-F238E27FC236}">
                <a16:creationId xmlns:a16="http://schemas.microsoft.com/office/drawing/2014/main" id="{204BB40D-62F2-44F5-86E6-A6202F9C4C23}"/>
              </a:ext>
            </a:extLst>
          </p:cNvPr>
          <p:cNvPicPr>
            <a:picLocks noChangeAspect="1" noChangeArrowheads="1"/>
          </p:cNvPicPr>
          <p:nvPr/>
        </p:nvPicPr>
        <p:blipFill>
          <a:blip r:embed="rId5" cstate="print"/>
          <a:srcRect/>
          <a:stretch>
            <a:fillRect/>
          </a:stretch>
        </p:blipFill>
        <p:spPr bwMode="auto">
          <a:xfrm>
            <a:off x="5604101" y="2904416"/>
            <a:ext cx="349305" cy="317527"/>
          </a:xfrm>
          <a:prstGeom prst="rect">
            <a:avLst/>
          </a:prstGeom>
          <a:noFill/>
        </p:spPr>
      </p:pic>
      <p:pic>
        <p:nvPicPr>
          <p:cNvPr id="31" name="Picture 1683" descr="图片55">
            <a:extLst>
              <a:ext uri="{FF2B5EF4-FFF2-40B4-BE49-F238E27FC236}">
                <a16:creationId xmlns:a16="http://schemas.microsoft.com/office/drawing/2014/main" id="{1716046D-4261-4177-9950-161579456F23}"/>
              </a:ext>
            </a:extLst>
          </p:cNvPr>
          <p:cNvPicPr>
            <a:picLocks noChangeAspect="1" noChangeArrowheads="1"/>
          </p:cNvPicPr>
          <p:nvPr/>
        </p:nvPicPr>
        <p:blipFill>
          <a:blip r:embed="rId5" cstate="print"/>
          <a:srcRect/>
          <a:stretch>
            <a:fillRect/>
          </a:stretch>
        </p:blipFill>
        <p:spPr bwMode="auto">
          <a:xfrm>
            <a:off x="5971428" y="2902657"/>
            <a:ext cx="349305" cy="317527"/>
          </a:xfrm>
          <a:prstGeom prst="rect">
            <a:avLst/>
          </a:prstGeom>
          <a:noFill/>
        </p:spPr>
      </p:pic>
      <p:sp>
        <p:nvSpPr>
          <p:cNvPr id="32" name="TextBox 38">
            <a:extLst>
              <a:ext uri="{FF2B5EF4-FFF2-40B4-BE49-F238E27FC236}">
                <a16:creationId xmlns:a16="http://schemas.microsoft.com/office/drawing/2014/main" id="{6F5F1D46-8897-4187-B23F-70C8E2FEE245}"/>
              </a:ext>
            </a:extLst>
          </p:cNvPr>
          <p:cNvSpPr txBox="1"/>
          <p:nvPr/>
        </p:nvSpPr>
        <p:spPr>
          <a:xfrm>
            <a:off x="4662122" y="1386039"/>
            <a:ext cx="1792726" cy="1269542"/>
          </a:xfrm>
          <a:prstGeom prst="rect">
            <a:avLst/>
          </a:prstGeom>
          <a:noFill/>
        </p:spPr>
        <p:txBody>
          <a:bodyPr wrap="none" lIns="68544" tIns="34272" rIns="68544" bIns="34272" rtlCol="0">
            <a:spAutoFit/>
          </a:bodyPr>
          <a:lstStyle/>
          <a:p>
            <a:pPr algn="ctr"/>
            <a:r>
              <a:rPr lang="zh-CN" altLang="en-US" b="1" dirty="0">
                <a:latin typeface="微软雅黑" pitchFamily="34" charset="-122"/>
                <a:ea typeface="微软雅黑" pitchFamily="34" charset="-122"/>
              </a:rPr>
              <a:t>云</a:t>
            </a:r>
            <a:r>
              <a:rPr lang="en-US" altLang="zh-CN" b="1" dirty="0">
                <a:latin typeface="微软雅黑" pitchFamily="34" charset="-122"/>
                <a:ea typeface="微软雅黑" pitchFamily="34" charset="-122"/>
              </a:rPr>
              <a:t>IDC</a:t>
            </a:r>
            <a:endParaRPr lang="en-US" altLang="zh-CN" sz="1200" dirty="0">
              <a:latin typeface="微软雅黑" pitchFamily="34" charset="-122"/>
              <a:ea typeface="微软雅黑" pitchFamily="34" charset="-122"/>
            </a:endParaRPr>
          </a:p>
          <a:p>
            <a:pPr>
              <a:lnSpc>
                <a:spcPct val="125000"/>
              </a:lnSpc>
              <a:buFont typeface="Wingdings" pitchFamily="2" charset="2"/>
              <a:buChar char="l"/>
            </a:pPr>
            <a:r>
              <a:rPr lang="zh-CN" altLang="en-US" sz="1200" dirty="0">
                <a:latin typeface="微软雅黑" pitchFamily="34" charset="-122"/>
                <a:ea typeface="微软雅黑" pitchFamily="34" charset="-122"/>
              </a:rPr>
              <a:t>虚拟化平台</a:t>
            </a:r>
            <a:endParaRPr lang="en-US" altLang="zh-CN" sz="1200" dirty="0">
              <a:latin typeface="微软雅黑" pitchFamily="34" charset="-122"/>
              <a:ea typeface="微软雅黑" pitchFamily="34" charset="-122"/>
            </a:endParaRPr>
          </a:p>
          <a:p>
            <a:pPr>
              <a:lnSpc>
                <a:spcPct val="125000"/>
              </a:lnSpc>
              <a:buFont typeface="Wingdings" pitchFamily="2" charset="2"/>
              <a:buChar char="l"/>
            </a:pPr>
            <a:r>
              <a:rPr lang="zh-CN" altLang="en-US" sz="1200" dirty="0">
                <a:latin typeface="微软雅黑" pitchFamily="34" charset="-122"/>
                <a:ea typeface="微软雅黑" pitchFamily="34" charset="-122"/>
              </a:rPr>
              <a:t>共享弹性资源</a:t>
            </a:r>
            <a:endParaRPr lang="en-US" altLang="zh-CN" sz="1200" dirty="0">
              <a:latin typeface="微软雅黑" pitchFamily="34" charset="-122"/>
              <a:ea typeface="微软雅黑" pitchFamily="34" charset="-122"/>
            </a:endParaRPr>
          </a:p>
          <a:p>
            <a:pPr>
              <a:lnSpc>
                <a:spcPct val="125000"/>
              </a:lnSpc>
              <a:buFont typeface="Wingdings" pitchFamily="2" charset="2"/>
              <a:buChar char="l"/>
            </a:pPr>
            <a:r>
              <a:rPr lang="zh-CN" altLang="en-US" sz="1200" dirty="0">
                <a:latin typeface="微软雅黑" pitchFamily="34" charset="-122"/>
                <a:ea typeface="微软雅黑" pitchFamily="34" charset="-122"/>
              </a:rPr>
              <a:t>租户传统网络边界消失</a:t>
            </a:r>
            <a:endParaRPr lang="en-US" altLang="zh-CN" sz="1200" dirty="0">
              <a:latin typeface="微软雅黑" pitchFamily="34" charset="-122"/>
              <a:ea typeface="微软雅黑" pitchFamily="34" charset="-122"/>
            </a:endParaRPr>
          </a:p>
          <a:p>
            <a:pPr>
              <a:lnSpc>
                <a:spcPct val="125000"/>
              </a:lnSpc>
              <a:buFont typeface="Wingdings" pitchFamily="2" charset="2"/>
              <a:buChar char="l"/>
            </a:pPr>
            <a:r>
              <a:rPr lang="zh-CN" altLang="en-US" sz="1200" dirty="0">
                <a:latin typeface="微软雅黑" pitchFamily="34" charset="-122"/>
                <a:ea typeface="微软雅黑" pitchFamily="34" charset="-122"/>
              </a:rPr>
              <a:t>业务自动化</a:t>
            </a:r>
            <a:endParaRPr lang="en-US" altLang="zh-CN" sz="1200" dirty="0">
              <a:latin typeface="微软雅黑" pitchFamily="34" charset="-122"/>
              <a:ea typeface="微软雅黑" pitchFamily="34" charset="-122"/>
            </a:endParaRPr>
          </a:p>
        </p:txBody>
      </p:sp>
      <p:cxnSp>
        <p:nvCxnSpPr>
          <p:cNvPr id="33" name="直接连接符 32">
            <a:extLst>
              <a:ext uri="{FF2B5EF4-FFF2-40B4-BE49-F238E27FC236}">
                <a16:creationId xmlns:a16="http://schemas.microsoft.com/office/drawing/2014/main" id="{7EC5233A-2E74-4FC8-B22F-85B0AD1DC29C}"/>
              </a:ext>
            </a:extLst>
          </p:cNvPr>
          <p:cNvCxnSpPr/>
          <p:nvPr/>
        </p:nvCxnSpPr>
        <p:spPr bwMode="auto">
          <a:xfrm>
            <a:off x="4269144" y="1165470"/>
            <a:ext cx="10545" cy="3513406"/>
          </a:xfrm>
          <a:prstGeom prst="line">
            <a:avLst/>
          </a:prstGeom>
          <a:noFill/>
          <a:ln w="25400">
            <a:solidFill>
              <a:schemeClr val="tx2">
                <a:lumMod val="75000"/>
              </a:schemeClr>
            </a:solidFill>
            <a:prstDash val="dash"/>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4" name="圆角右箭头 40">
            <a:extLst>
              <a:ext uri="{FF2B5EF4-FFF2-40B4-BE49-F238E27FC236}">
                <a16:creationId xmlns:a16="http://schemas.microsoft.com/office/drawing/2014/main" id="{BF10FE71-5597-40FA-BA7B-A58542E03E25}"/>
              </a:ext>
            </a:extLst>
          </p:cNvPr>
          <p:cNvSpPr/>
          <p:nvPr/>
        </p:nvSpPr>
        <p:spPr bwMode="auto">
          <a:xfrm rot="8381683">
            <a:off x="6169304" y="3403614"/>
            <a:ext cx="486323" cy="598007"/>
          </a:xfrm>
          <a:prstGeom prst="bentArrow">
            <a:avLst>
              <a:gd name="adj1" fmla="val 25000"/>
              <a:gd name="adj2" fmla="val 25000"/>
              <a:gd name="adj3" fmla="val 25000"/>
              <a:gd name="adj4" fmla="val 65027"/>
            </a:avLst>
          </a:prstGeom>
          <a:solidFill>
            <a:schemeClr val="accent3">
              <a:lumMod val="75000"/>
              <a:alpha val="96863"/>
            </a:schemeClr>
          </a:solidFill>
          <a:ln w="508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sp>
        <p:nvSpPr>
          <p:cNvPr id="35" name="圆角右箭头 41">
            <a:extLst>
              <a:ext uri="{FF2B5EF4-FFF2-40B4-BE49-F238E27FC236}">
                <a16:creationId xmlns:a16="http://schemas.microsoft.com/office/drawing/2014/main" id="{C0ECBCA6-1FE2-4552-8107-CFE592A8BDBC}"/>
              </a:ext>
            </a:extLst>
          </p:cNvPr>
          <p:cNvSpPr/>
          <p:nvPr/>
        </p:nvSpPr>
        <p:spPr bwMode="auto">
          <a:xfrm rot="19113745">
            <a:off x="4691214" y="3326261"/>
            <a:ext cx="486323" cy="598007"/>
          </a:xfrm>
          <a:prstGeom prst="bentArrow">
            <a:avLst>
              <a:gd name="adj1" fmla="val 25000"/>
              <a:gd name="adj2" fmla="val 25000"/>
              <a:gd name="adj3" fmla="val 25000"/>
              <a:gd name="adj4" fmla="val 65027"/>
            </a:avLst>
          </a:prstGeom>
          <a:solidFill>
            <a:schemeClr val="accent3">
              <a:lumMod val="75000"/>
              <a:alpha val="96863"/>
            </a:schemeClr>
          </a:solidFill>
          <a:ln w="508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pic>
        <p:nvPicPr>
          <p:cNvPr id="36" name="Picture 238" descr="图片636">
            <a:extLst>
              <a:ext uri="{FF2B5EF4-FFF2-40B4-BE49-F238E27FC236}">
                <a16:creationId xmlns:a16="http://schemas.microsoft.com/office/drawing/2014/main" id="{BF10E7EF-B2A1-4CFF-BCDC-831BE5947703}"/>
              </a:ext>
            </a:extLst>
          </p:cNvPr>
          <p:cNvPicPr>
            <a:picLocks noChangeAspect="1" noChangeArrowheads="1"/>
          </p:cNvPicPr>
          <p:nvPr/>
        </p:nvPicPr>
        <p:blipFill>
          <a:blip r:embed="rId6" cstate="print"/>
          <a:srcRect/>
          <a:stretch>
            <a:fillRect/>
          </a:stretch>
        </p:blipFill>
        <p:spPr bwMode="auto">
          <a:xfrm>
            <a:off x="4365531" y="3401242"/>
            <a:ext cx="451436" cy="466981"/>
          </a:xfrm>
          <a:prstGeom prst="rect">
            <a:avLst/>
          </a:prstGeom>
          <a:noFill/>
        </p:spPr>
      </p:pic>
      <p:sp>
        <p:nvSpPr>
          <p:cNvPr id="37" name="右箭头 43">
            <a:extLst>
              <a:ext uri="{FF2B5EF4-FFF2-40B4-BE49-F238E27FC236}">
                <a16:creationId xmlns:a16="http://schemas.microsoft.com/office/drawing/2014/main" id="{BFCBFE07-79A7-4C63-B57E-4A5CD26BB16D}"/>
              </a:ext>
            </a:extLst>
          </p:cNvPr>
          <p:cNvSpPr/>
          <p:nvPr/>
        </p:nvSpPr>
        <p:spPr bwMode="auto">
          <a:xfrm>
            <a:off x="305876" y="4532924"/>
            <a:ext cx="8372947" cy="295421"/>
          </a:xfrm>
          <a:prstGeom prst="rightArrow">
            <a:avLst/>
          </a:prstGeom>
          <a:solidFill>
            <a:srgbClr val="C00000">
              <a:alpha val="87059"/>
            </a:srgbClr>
          </a:solidFill>
          <a:ln w="508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pic>
        <p:nvPicPr>
          <p:cNvPr id="38" name="Picture 8" descr="F:\PIC\16：10_PPT_pic\ICOS\Misc-Database-3-icon.png">
            <a:extLst>
              <a:ext uri="{FF2B5EF4-FFF2-40B4-BE49-F238E27FC236}">
                <a16:creationId xmlns:a16="http://schemas.microsoft.com/office/drawing/2014/main" id="{025B5419-D57C-4EA4-AE68-25D7D3D81E32}"/>
              </a:ext>
            </a:extLst>
          </p:cNvPr>
          <p:cNvPicPr>
            <a:picLocks noChangeAspect="1" noChangeArrowheads="1"/>
          </p:cNvPicPr>
          <p:nvPr/>
        </p:nvPicPr>
        <p:blipFill>
          <a:blip r:embed="rId2" cstate="screen"/>
          <a:srcRect/>
          <a:stretch>
            <a:fillRect/>
          </a:stretch>
        </p:blipFill>
        <p:spPr bwMode="auto">
          <a:xfrm>
            <a:off x="3132943" y="4093475"/>
            <a:ext cx="322790" cy="322958"/>
          </a:xfrm>
          <a:prstGeom prst="rect">
            <a:avLst/>
          </a:prstGeom>
          <a:noFill/>
        </p:spPr>
      </p:pic>
      <p:sp>
        <p:nvSpPr>
          <p:cNvPr id="39" name="TextBox 45">
            <a:extLst>
              <a:ext uri="{FF2B5EF4-FFF2-40B4-BE49-F238E27FC236}">
                <a16:creationId xmlns:a16="http://schemas.microsoft.com/office/drawing/2014/main" id="{9522305A-B41A-499C-BC58-831B2FDF8FC3}"/>
              </a:ext>
            </a:extLst>
          </p:cNvPr>
          <p:cNvSpPr txBox="1"/>
          <p:nvPr/>
        </p:nvSpPr>
        <p:spPr>
          <a:xfrm>
            <a:off x="2498215" y="1421906"/>
            <a:ext cx="1484949" cy="1011010"/>
          </a:xfrm>
          <a:prstGeom prst="rect">
            <a:avLst/>
          </a:prstGeom>
          <a:noFill/>
        </p:spPr>
        <p:txBody>
          <a:bodyPr wrap="none" lIns="68544" tIns="34272" rIns="68544" bIns="34272" rtlCol="0">
            <a:spAutoFit/>
          </a:bodyPr>
          <a:lstStyle/>
          <a:p>
            <a:pPr algn="ctr"/>
            <a:r>
              <a:rPr lang="zh-CN" altLang="en-US" b="1" dirty="0">
                <a:latin typeface="微软雅黑" pitchFamily="34" charset="-122"/>
                <a:ea typeface="微软雅黑" pitchFamily="34" charset="-122"/>
              </a:rPr>
              <a:t>传统</a:t>
            </a:r>
            <a:r>
              <a:rPr lang="en-US" altLang="zh-CN" b="1" dirty="0">
                <a:latin typeface="微软雅黑" pitchFamily="34" charset="-122"/>
                <a:ea typeface="微软雅黑" pitchFamily="34" charset="-122"/>
              </a:rPr>
              <a:t>IDC</a:t>
            </a:r>
          </a:p>
          <a:p>
            <a:pPr>
              <a:lnSpc>
                <a:spcPct val="120000"/>
              </a:lnSpc>
              <a:buFont typeface="Wingdings" pitchFamily="2" charset="2"/>
              <a:buChar char="l"/>
            </a:pPr>
            <a:r>
              <a:rPr lang="zh-CN" altLang="en-US" sz="1200" dirty="0">
                <a:latin typeface="微软雅黑" pitchFamily="34" charset="-122"/>
                <a:ea typeface="微软雅黑" pitchFamily="34" charset="-122"/>
              </a:rPr>
              <a:t>租户资源物理独立</a:t>
            </a:r>
            <a:endParaRPr lang="en-US" altLang="zh-CN" sz="1200" dirty="0">
              <a:latin typeface="微软雅黑" pitchFamily="34" charset="-122"/>
              <a:ea typeface="微软雅黑" pitchFamily="34" charset="-122"/>
            </a:endParaRPr>
          </a:p>
          <a:p>
            <a:pPr>
              <a:lnSpc>
                <a:spcPct val="120000"/>
              </a:lnSpc>
              <a:buFont typeface="Wingdings" pitchFamily="2" charset="2"/>
              <a:buChar char="l"/>
            </a:pPr>
            <a:r>
              <a:rPr lang="zh-CN" altLang="en-US" sz="1200" dirty="0">
                <a:latin typeface="微软雅黑" pitchFamily="34" charset="-122"/>
                <a:ea typeface="微软雅黑" pitchFamily="34" charset="-122"/>
              </a:rPr>
              <a:t>租户网络边界清晰</a:t>
            </a:r>
          </a:p>
          <a:p>
            <a:pPr>
              <a:lnSpc>
                <a:spcPct val="120000"/>
              </a:lnSpc>
              <a:buFont typeface="Wingdings" pitchFamily="2" charset="2"/>
              <a:buChar char="l"/>
            </a:pPr>
            <a:r>
              <a:rPr lang="zh-CN" altLang="en-US" sz="1200" dirty="0">
                <a:latin typeface="微软雅黑" pitchFamily="34" charset="-122"/>
                <a:ea typeface="微软雅黑" pitchFamily="34" charset="-122"/>
              </a:rPr>
              <a:t>新增业务耗时</a:t>
            </a:r>
            <a:endParaRPr lang="en-US" altLang="zh-CN" sz="1200" dirty="0">
              <a:latin typeface="微软雅黑" pitchFamily="34" charset="-122"/>
              <a:ea typeface="微软雅黑" pitchFamily="34" charset="-122"/>
            </a:endParaRPr>
          </a:p>
        </p:txBody>
      </p:sp>
      <p:pic>
        <p:nvPicPr>
          <p:cNvPr id="40" name="Picture 8" descr="F:\PIC\16：10_PPT_pic\ICOS\Misc-Database-3-icon.png">
            <a:extLst>
              <a:ext uri="{FF2B5EF4-FFF2-40B4-BE49-F238E27FC236}">
                <a16:creationId xmlns:a16="http://schemas.microsoft.com/office/drawing/2014/main" id="{241064F6-62AD-434E-AF1E-A8ABBE787C42}"/>
              </a:ext>
            </a:extLst>
          </p:cNvPr>
          <p:cNvPicPr>
            <a:picLocks noChangeAspect="1" noChangeArrowheads="1"/>
          </p:cNvPicPr>
          <p:nvPr/>
        </p:nvPicPr>
        <p:blipFill>
          <a:blip r:embed="rId2" cstate="screen"/>
          <a:srcRect/>
          <a:stretch>
            <a:fillRect/>
          </a:stretch>
        </p:blipFill>
        <p:spPr bwMode="auto">
          <a:xfrm>
            <a:off x="3436998" y="4091717"/>
            <a:ext cx="322790" cy="322958"/>
          </a:xfrm>
          <a:prstGeom prst="rect">
            <a:avLst/>
          </a:prstGeom>
          <a:noFill/>
        </p:spPr>
      </p:pic>
      <p:pic>
        <p:nvPicPr>
          <p:cNvPr id="41" name="Picture 1293" descr="图片258">
            <a:extLst>
              <a:ext uri="{FF2B5EF4-FFF2-40B4-BE49-F238E27FC236}">
                <a16:creationId xmlns:a16="http://schemas.microsoft.com/office/drawing/2014/main" id="{1B3FDDE9-B4CE-4688-8EE2-2EE52A293EC3}"/>
              </a:ext>
            </a:extLst>
          </p:cNvPr>
          <p:cNvPicPr>
            <a:picLocks noChangeAspect="1" noChangeArrowheads="1"/>
          </p:cNvPicPr>
          <p:nvPr/>
        </p:nvPicPr>
        <p:blipFill>
          <a:blip r:embed="rId3" cstate="print"/>
          <a:srcRect/>
          <a:stretch>
            <a:fillRect/>
          </a:stretch>
        </p:blipFill>
        <p:spPr bwMode="auto">
          <a:xfrm>
            <a:off x="3447953" y="3611505"/>
            <a:ext cx="270962" cy="462174"/>
          </a:xfrm>
          <a:prstGeom prst="rect">
            <a:avLst/>
          </a:prstGeom>
          <a:noFill/>
        </p:spPr>
      </p:pic>
      <p:pic>
        <p:nvPicPr>
          <p:cNvPr id="42" name="Picture 1293" descr="图片258">
            <a:extLst>
              <a:ext uri="{FF2B5EF4-FFF2-40B4-BE49-F238E27FC236}">
                <a16:creationId xmlns:a16="http://schemas.microsoft.com/office/drawing/2014/main" id="{219BDA29-6E55-4A59-BF6B-E4DCEBB755F0}"/>
              </a:ext>
            </a:extLst>
          </p:cNvPr>
          <p:cNvPicPr>
            <a:picLocks noChangeAspect="1" noChangeArrowheads="1"/>
          </p:cNvPicPr>
          <p:nvPr/>
        </p:nvPicPr>
        <p:blipFill>
          <a:blip r:embed="rId3" cstate="print"/>
          <a:srcRect/>
          <a:stretch>
            <a:fillRect/>
          </a:stretch>
        </p:blipFill>
        <p:spPr bwMode="auto">
          <a:xfrm>
            <a:off x="2815232" y="3600956"/>
            <a:ext cx="270962" cy="462174"/>
          </a:xfrm>
          <a:prstGeom prst="rect">
            <a:avLst/>
          </a:prstGeom>
          <a:noFill/>
        </p:spPr>
      </p:pic>
      <p:sp>
        <p:nvSpPr>
          <p:cNvPr id="43" name="流程图: 手动输入 42">
            <a:extLst>
              <a:ext uri="{FF2B5EF4-FFF2-40B4-BE49-F238E27FC236}">
                <a16:creationId xmlns:a16="http://schemas.microsoft.com/office/drawing/2014/main" id="{1247B35F-2B40-471F-9332-9E3D29284667}"/>
              </a:ext>
            </a:extLst>
          </p:cNvPr>
          <p:cNvSpPr/>
          <p:nvPr/>
        </p:nvSpPr>
        <p:spPr bwMode="auto">
          <a:xfrm flipH="1">
            <a:off x="189873" y="945662"/>
            <a:ext cx="1761060" cy="1761979"/>
          </a:xfrm>
          <a:prstGeom prst="flowChartManualInpu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3">
            <a:schemeClr val="accent3"/>
          </a:fillRef>
          <a:effectRef idx="2">
            <a:schemeClr val="accent3"/>
          </a:effectRef>
          <a:fontRef idx="minor">
            <a:schemeClr val="lt1"/>
          </a:fontRef>
        </p:style>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solidFill>
                <a:schemeClr val="tx1"/>
              </a:solidFill>
              <a:latin typeface="Arial" charset="0"/>
              <a:ea typeface="宋体" charset="-122"/>
            </a:endParaRPr>
          </a:p>
        </p:txBody>
      </p:sp>
      <p:sp>
        <p:nvSpPr>
          <p:cNvPr id="44" name="矩形 43">
            <a:extLst>
              <a:ext uri="{FF2B5EF4-FFF2-40B4-BE49-F238E27FC236}">
                <a16:creationId xmlns:a16="http://schemas.microsoft.com/office/drawing/2014/main" id="{BE9E7676-A900-4711-B0B3-BCD3C6A5B1A2}"/>
              </a:ext>
            </a:extLst>
          </p:cNvPr>
          <p:cNvSpPr/>
          <p:nvPr/>
        </p:nvSpPr>
        <p:spPr bwMode="auto">
          <a:xfrm>
            <a:off x="188080" y="2741581"/>
            <a:ext cx="1761060" cy="1793630"/>
          </a:xfrm>
          <a:prstGeom prst="rect">
            <a:avLst/>
          </a:prstGeom>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style>
          <a:lnRef idx="1">
            <a:schemeClr val="accent3"/>
          </a:lnRef>
          <a:fillRef idx="3">
            <a:schemeClr val="accent3"/>
          </a:fillRef>
          <a:effectRef idx="2">
            <a:schemeClr val="accent3"/>
          </a:effectRef>
          <a:fontRef idx="minor">
            <a:schemeClr val="lt1"/>
          </a:fontRef>
        </p:style>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solidFill>
                <a:schemeClr val="tx1"/>
              </a:solidFill>
              <a:latin typeface="Arial" charset="0"/>
              <a:ea typeface="宋体" charset="-122"/>
            </a:endParaRPr>
          </a:p>
        </p:txBody>
      </p:sp>
      <p:sp>
        <p:nvSpPr>
          <p:cNvPr id="45" name="流程图: 手动操作 44">
            <a:extLst>
              <a:ext uri="{FF2B5EF4-FFF2-40B4-BE49-F238E27FC236}">
                <a16:creationId xmlns:a16="http://schemas.microsoft.com/office/drawing/2014/main" id="{3F91F97E-CDB6-4269-A987-766DA8E36C4F}"/>
              </a:ext>
            </a:extLst>
          </p:cNvPr>
          <p:cNvSpPr/>
          <p:nvPr/>
        </p:nvSpPr>
        <p:spPr bwMode="auto">
          <a:xfrm rot="16200000">
            <a:off x="1257112" y="3459480"/>
            <a:ext cx="1814732" cy="374357"/>
          </a:xfrm>
          <a:prstGeom prst="flowChartManualOperation">
            <a:avLst/>
          </a:prstGeom>
          <a:solidFill>
            <a:srgbClr val="E0E0E0"/>
          </a:solidFill>
          <a:ln w="508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sp>
        <p:nvSpPr>
          <p:cNvPr id="46" name="TextBox 66">
            <a:extLst>
              <a:ext uri="{FF2B5EF4-FFF2-40B4-BE49-F238E27FC236}">
                <a16:creationId xmlns:a16="http://schemas.microsoft.com/office/drawing/2014/main" id="{1D5C1238-ACBB-4D3A-90BA-D899818EAE08}"/>
              </a:ext>
            </a:extLst>
          </p:cNvPr>
          <p:cNvSpPr txBox="1"/>
          <p:nvPr/>
        </p:nvSpPr>
        <p:spPr>
          <a:xfrm>
            <a:off x="1974770" y="1620911"/>
            <a:ext cx="353870" cy="787359"/>
          </a:xfrm>
          <a:prstGeom prst="rect">
            <a:avLst/>
          </a:prstGeom>
          <a:noFill/>
        </p:spPr>
        <p:txBody>
          <a:bodyPr vert="eaVert" wrap="none" lIns="68544" tIns="34272" rIns="68544" bIns="34272" rtlCol="0">
            <a:spAutoFit/>
          </a:bodyPr>
          <a:lstStyle/>
          <a:p>
            <a:r>
              <a:rPr lang="zh-CN" altLang="en-US" sz="1400" b="1" dirty="0">
                <a:latin typeface="微软雅黑" pitchFamily="34" charset="-122"/>
                <a:ea typeface="微软雅黑" pitchFamily="34" charset="-122"/>
              </a:rPr>
              <a:t>外部威胁</a:t>
            </a:r>
          </a:p>
        </p:txBody>
      </p:sp>
      <p:sp>
        <p:nvSpPr>
          <p:cNvPr id="47" name="TextBox 67">
            <a:extLst>
              <a:ext uri="{FF2B5EF4-FFF2-40B4-BE49-F238E27FC236}">
                <a16:creationId xmlns:a16="http://schemas.microsoft.com/office/drawing/2014/main" id="{A633B6E4-AD2E-41F2-98E9-EC1C18EC3AC8}"/>
              </a:ext>
            </a:extLst>
          </p:cNvPr>
          <p:cNvSpPr txBox="1"/>
          <p:nvPr/>
        </p:nvSpPr>
        <p:spPr>
          <a:xfrm>
            <a:off x="1983557" y="3222871"/>
            <a:ext cx="353870" cy="787359"/>
          </a:xfrm>
          <a:prstGeom prst="rect">
            <a:avLst/>
          </a:prstGeom>
          <a:noFill/>
        </p:spPr>
        <p:txBody>
          <a:bodyPr vert="eaVert" wrap="none" lIns="68544" tIns="34272" rIns="68544" bIns="34272" rtlCol="0">
            <a:spAutoFit/>
          </a:bodyPr>
          <a:lstStyle/>
          <a:p>
            <a:r>
              <a:rPr lang="zh-CN" altLang="en-US" sz="1400" b="1" dirty="0">
                <a:latin typeface="微软雅黑" pitchFamily="34" charset="-122"/>
                <a:ea typeface="微软雅黑" pitchFamily="34" charset="-122"/>
              </a:rPr>
              <a:t>内部威胁</a:t>
            </a:r>
          </a:p>
        </p:txBody>
      </p:sp>
      <p:sp>
        <p:nvSpPr>
          <p:cNvPr id="48" name="TextBox 68">
            <a:extLst>
              <a:ext uri="{FF2B5EF4-FFF2-40B4-BE49-F238E27FC236}">
                <a16:creationId xmlns:a16="http://schemas.microsoft.com/office/drawing/2014/main" id="{1E4D1917-847D-4D5E-AD91-564A29561406}"/>
              </a:ext>
            </a:extLst>
          </p:cNvPr>
          <p:cNvSpPr txBox="1"/>
          <p:nvPr/>
        </p:nvSpPr>
        <p:spPr>
          <a:xfrm>
            <a:off x="206075" y="1282599"/>
            <a:ext cx="1731812" cy="1380021"/>
          </a:xfrm>
          <a:prstGeom prst="rect">
            <a:avLst/>
          </a:prstGeom>
          <a:noFill/>
        </p:spPr>
        <p:txBody>
          <a:bodyPr wrap="none" lIns="68544" tIns="34272" rIns="68544" bIns="34272" rtlCol="0">
            <a:spAutoFit/>
          </a:bodyPr>
          <a:lstStyle/>
          <a:p>
            <a:pPr>
              <a:lnSpc>
                <a:spcPct val="120000"/>
              </a:lnSpc>
              <a:buFont typeface="Arial" pitchFamily="34" charset="0"/>
              <a:buChar char="•"/>
            </a:pPr>
            <a:r>
              <a:rPr lang="en-US" altLang="zh-CN" sz="1200" dirty="0">
                <a:latin typeface="微软雅黑" pitchFamily="34" charset="-122"/>
                <a:ea typeface="微软雅黑" pitchFamily="34" charset="-122"/>
              </a:rPr>
              <a:t>DDOS</a:t>
            </a:r>
            <a:r>
              <a:rPr lang="zh-CN" altLang="en-US" sz="1200" dirty="0">
                <a:latin typeface="微软雅黑" pitchFamily="34" charset="-122"/>
                <a:ea typeface="微软雅黑" pitchFamily="34" charset="-122"/>
              </a:rPr>
              <a:t>攻击</a:t>
            </a:r>
            <a:endParaRPr lang="en-US" altLang="zh-CN" sz="1200" dirty="0">
              <a:latin typeface="微软雅黑" pitchFamily="34" charset="-122"/>
              <a:ea typeface="微软雅黑" pitchFamily="34" charset="-122"/>
            </a:endParaRPr>
          </a:p>
          <a:p>
            <a:pPr>
              <a:lnSpc>
                <a:spcPct val="120000"/>
              </a:lnSpc>
              <a:buFont typeface="Arial" pitchFamily="34" charset="0"/>
              <a:buChar char="•"/>
            </a:pPr>
            <a:r>
              <a:rPr lang="zh-CN" altLang="en-US" sz="1200" dirty="0">
                <a:latin typeface="微软雅黑" pitchFamily="34" charset="-122"/>
                <a:ea typeface="微软雅黑" pitchFamily="34" charset="-122"/>
              </a:rPr>
              <a:t>网络扫描、监听</a:t>
            </a:r>
            <a:endParaRPr lang="en-US" altLang="zh-CN" sz="1200" dirty="0">
              <a:latin typeface="微软雅黑" pitchFamily="34" charset="-122"/>
              <a:ea typeface="微软雅黑" pitchFamily="34" charset="-122"/>
            </a:endParaRPr>
          </a:p>
          <a:p>
            <a:pPr>
              <a:lnSpc>
                <a:spcPct val="120000"/>
              </a:lnSpc>
              <a:buFont typeface="Arial" pitchFamily="34" charset="0"/>
              <a:buChar char="•"/>
            </a:pPr>
            <a:r>
              <a:rPr lang="zh-CN" altLang="en-US" sz="1200" dirty="0">
                <a:latin typeface="微软雅黑" pitchFamily="34" charset="-122"/>
                <a:ea typeface="微软雅黑" pitchFamily="34" charset="-122"/>
              </a:rPr>
              <a:t>木马、蠕虫、病毒入侵</a:t>
            </a:r>
            <a:endParaRPr lang="en-US" altLang="zh-CN" sz="1200" dirty="0">
              <a:latin typeface="微软雅黑" pitchFamily="34" charset="-122"/>
              <a:ea typeface="微软雅黑" pitchFamily="34" charset="-122"/>
            </a:endParaRPr>
          </a:p>
          <a:p>
            <a:pPr>
              <a:lnSpc>
                <a:spcPct val="120000"/>
              </a:lnSpc>
              <a:buFont typeface="Arial" pitchFamily="34" charset="0"/>
              <a:buChar char="•"/>
            </a:pPr>
            <a:r>
              <a:rPr lang="zh-CN" altLang="en-US" sz="1200" dirty="0">
                <a:latin typeface="微软雅黑" pitchFamily="34" charset="-122"/>
                <a:ea typeface="微软雅黑" pitchFamily="34" charset="-122"/>
              </a:rPr>
              <a:t>挂马、</a:t>
            </a:r>
            <a:r>
              <a:rPr lang="en-US" altLang="zh-CN" sz="1200" dirty="0">
                <a:latin typeface="微软雅黑" pitchFamily="34" charset="-122"/>
                <a:ea typeface="微软雅黑" pitchFamily="34" charset="-122"/>
              </a:rPr>
              <a:t>SQL</a:t>
            </a:r>
            <a:r>
              <a:rPr lang="zh-CN" altLang="en-US" sz="1200" dirty="0">
                <a:latin typeface="微软雅黑" pitchFamily="34" charset="-122"/>
                <a:ea typeface="微软雅黑" pitchFamily="34" charset="-122"/>
              </a:rPr>
              <a:t>注入</a:t>
            </a:r>
            <a:endParaRPr lang="en-US" altLang="zh-CN" sz="1200" dirty="0">
              <a:latin typeface="微软雅黑" pitchFamily="34" charset="-122"/>
              <a:ea typeface="微软雅黑" pitchFamily="34" charset="-122"/>
            </a:endParaRPr>
          </a:p>
          <a:p>
            <a:pPr>
              <a:lnSpc>
                <a:spcPct val="120000"/>
              </a:lnSpc>
              <a:buFont typeface="Arial" pitchFamily="34" charset="0"/>
              <a:buChar char="•"/>
            </a:pPr>
            <a:r>
              <a:rPr lang="zh-CN" altLang="en-US" sz="1200" dirty="0">
                <a:latin typeface="微软雅黑" pitchFamily="34" charset="-122"/>
                <a:ea typeface="微软雅黑" pitchFamily="34" charset="-122"/>
              </a:rPr>
              <a:t>非授权访问</a:t>
            </a:r>
            <a:endParaRPr lang="en-US" altLang="zh-CN" sz="1200" dirty="0">
              <a:latin typeface="微软雅黑" pitchFamily="34" charset="-122"/>
              <a:ea typeface="微软雅黑" pitchFamily="34" charset="-122"/>
            </a:endParaRPr>
          </a:p>
          <a:p>
            <a:pPr>
              <a:lnSpc>
                <a:spcPct val="120000"/>
              </a:lnSpc>
            </a:pPr>
            <a:r>
              <a:rPr lang="en-US" altLang="zh-CN" sz="1200" dirty="0">
                <a:latin typeface="微软雅黑" pitchFamily="34" charset="-122"/>
                <a:ea typeface="微软雅黑" pitchFamily="34" charset="-122"/>
              </a:rPr>
              <a:t>……</a:t>
            </a:r>
          </a:p>
        </p:txBody>
      </p:sp>
      <p:sp>
        <p:nvSpPr>
          <p:cNvPr id="49" name="TextBox 69">
            <a:extLst>
              <a:ext uri="{FF2B5EF4-FFF2-40B4-BE49-F238E27FC236}">
                <a16:creationId xmlns:a16="http://schemas.microsoft.com/office/drawing/2014/main" id="{98676BD8-F065-4A8D-9207-4D5CF2100927}"/>
              </a:ext>
            </a:extLst>
          </p:cNvPr>
          <p:cNvSpPr txBox="1"/>
          <p:nvPr/>
        </p:nvSpPr>
        <p:spPr>
          <a:xfrm>
            <a:off x="189873" y="2972065"/>
            <a:ext cx="1753935" cy="1380021"/>
          </a:xfrm>
          <a:prstGeom prst="rect">
            <a:avLst/>
          </a:prstGeom>
          <a:noFill/>
        </p:spPr>
        <p:txBody>
          <a:bodyPr wrap="square" lIns="68544" tIns="34272" rIns="68544" bIns="34272" rtlCol="0">
            <a:spAutoFit/>
          </a:bodyPr>
          <a:lstStyle/>
          <a:p>
            <a:pPr>
              <a:lnSpc>
                <a:spcPct val="120000"/>
              </a:lnSpc>
              <a:buFont typeface="Arial" pitchFamily="34" charset="0"/>
              <a:buChar char="•"/>
            </a:pPr>
            <a:r>
              <a:rPr lang="zh-CN" altLang="en-US" sz="1200" dirty="0">
                <a:latin typeface="微软雅黑" pitchFamily="34" charset="-122"/>
                <a:ea typeface="微软雅黑" pitchFamily="34" charset="-122"/>
              </a:rPr>
              <a:t>越权访问</a:t>
            </a:r>
            <a:r>
              <a:rPr lang="en-US" altLang="zh-CN" sz="1200" dirty="0">
                <a:latin typeface="微软雅黑" pitchFamily="34" charset="-122"/>
                <a:ea typeface="微软雅黑" pitchFamily="34" charset="-122"/>
              </a:rPr>
              <a:t>&amp;</a:t>
            </a:r>
            <a:r>
              <a:rPr lang="zh-CN" altLang="en-US" sz="1200" dirty="0">
                <a:latin typeface="微软雅黑" pitchFamily="34" charset="-122"/>
                <a:ea typeface="微软雅黑" pitchFamily="34" charset="-122"/>
              </a:rPr>
              <a:t>操作</a:t>
            </a:r>
            <a:endParaRPr lang="en-US" altLang="zh-CN" sz="1200" dirty="0">
              <a:latin typeface="微软雅黑" pitchFamily="34" charset="-122"/>
              <a:ea typeface="微软雅黑" pitchFamily="34" charset="-122"/>
            </a:endParaRPr>
          </a:p>
          <a:p>
            <a:pPr>
              <a:lnSpc>
                <a:spcPct val="120000"/>
              </a:lnSpc>
              <a:buFont typeface="Arial" pitchFamily="34" charset="0"/>
              <a:buChar char="•"/>
            </a:pPr>
            <a:r>
              <a:rPr lang="zh-CN" altLang="en-US" sz="1200" dirty="0">
                <a:latin typeface="微软雅黑" pitchFamily="34" charset="-122"/>
                <a:ea typeface="微软雅黑" pitchFamily="34" charset="-122"/>
              </a:rPr>
              <a:t>内网</a:t>
            </a:r>
            <a:r>
              <a:rPr lang="en-US" altLang="zh-CN" sz="1200" dirty="0">
                <a:latin typeface="微软雅黑" pitchFamily="34" charset="-122"/>
                <a:ea typeface="微软雅黑" pitchFamily="34" charset="-122"/>
              </a:rPr>
              <a:t>IP</a:t>
            </a:r>
            <a:r>
              <a:rPr lang="zh-CN" altLang="en-US" sz="1200" dirty="0">
                <a:latin typeface="微软雅黑" pitchFamily="34" charset="-122"/>
                <a:ea typeface="微软雅黑" pitchFamily="34" charset="-122"/>
              </a:rPr>
              <a:t>、</a:t>
            </a:r>
            <a:r>
              <a:rPr lang="en-US" altLang="zh-CN" sz="1200" dirty="0">
                <a:latin typeface="微软雅黑" pitchFamily="34" charset="-122"/>
                <a:ea typeface="微软雅黑" pitchFamily="34" charset="-122"/>
              </a:rPr>
              <a:t>ARP</a:t>
            </a:r>
            <a:r>
              <a:rPr lang="zh-CN" altLang="en-US" sz="1200" dirty="0">
                <a:latin typeface="微软雅黑" pitchFamily="34" charset="-122"/>
                <a:ea typeface="微软雅黑" pitchFamily="34" charset="-122"/>
              </a:rPr>
              <a:t>欺骗</a:t>
            </a:r>
            <a:endParaRPr lang="en-US" altLang="zh-CN" sz="1200" dirty="0">
              <a:latin typeface="微软雅黑" pitchFamily="34" charset="-122"/>
              <a:ea typeface="微软雅黑" pitchFamily="34" charset="-122"/>
            </a:endParaRPr>
          </a:p>
          <a:p>
            <a:pPr>
              <a:lnSpc>
                <a:spcPct val="120000"/>
              </a:lnSpc>
              <a:buFont typeface="Arial" pitchFamily="34" charset="0"/>
              <a:buChar char="•"/>
            </a:pPr>
            <a:r>
              <a:rPr lang="zh-CN" altLang="en-US" sz="1200" dirty="0">
                <a:latin typeface="微软雅黑" pitchFamily="34" charset="-122"/>
                <a:ea typeface="微软雅黑" pitchFamily="34" charset="-122"/>
              </a:rPr>
              <a:t>病毒二次扩散</a:t>
            </a:r>
            <a:endParaRPr lang="en-US" altLang="zh-CN" sz="1200" dirty="0">
              <a:latin typeface="微软雅黑" pitchFamily="34" charset="-122"/>
              <a:ea typeface="微软雅黑" pitchFamily="34" charset="-122"/>
            </a:endParaRPr>
          </a:p>
          <a:p>
            <a:pPr>
              <a:lnSpc>
                <a:spcPct val="120000"/>
              </a:lnSpc>
              <a:buFont typeface="Arial" pitchFamily="34" charset="0"/>
              <a:buChar char="•"/>
            </a:pPr>
            <a:r>
              <a:rPr lang="zh-CN" altLang="en-US" sz="1200" dirty="0">
                <a:latin typeface="微软雅黑" pitchFamily="34" charset="-122"/>
                <a:ea typeface="微软雅黑" pitchFamily="34" charset="-122"/>
              </a:rPr>
              <a:t>非法终端接入</a:t>
            </a:r>
            <a:endParaRPr lang="en-US" altLang="zh-CN" sz="1200" dirty="0">
              <a:latin typeface="微软雅黑" pitchFamily="34" charset="-122"/>
              <a:ea typeface="微软雅黑" pitchFamily="34" charset="-122"/>
            </a:endParaRPr>
          </a:p>
          <a:p>
            <a:pPr>
              <a:lnSpc>
                <a:spcPct val="120000"/>
              </a:lnSpc>
              <a:buFont typeface="Arial" pitchFamily="34" charset="0"/>
              <a:buChar char="•"/>
            </a:pPr>
            <a:r>
              <a:rPr lang="zh-CN" altLang="en-US" sz="1200" dirty="0">
                <a:latin typeface="微软雅黑" pitchFamily="34" charset="-122"/>
                <a:ea typeface="微软雅黑" pitchFamily="34" charset="-122"/>
              </a:rPr>
              <a:t>关键信息泄密</a:t>
            </a:r>
            <a:endParaRPr lang="en-US" altLang="zh-CN" sz="1200" dirty="0">
              <a:latin typeface="微软雅黑" pitchFamily="34" charset="-122"/>
              <a:ea typeface="微软雅黑" pitchFamily="34" charset="-122"/>
            </a:endParaRPr>
          </a:p>
          <a:p>
            <a:pPr>
              <a:lnSpc>
                <a:spcPct val="120000"/>
              </a:lnSpc>
            </a:pPr>
            <a:r>
              <a:rPr lang="en-US" altLang="zh-CN" sz="1200" dirty="0">
                <a:latin typeface="微软雅黑" pitchFamily="34" charset="-122"/>
                <a:ea typeface="微软雅黑" pitchFamily="34" charset="-122"/>
              </a:rPr>
              <a:t>……</a:t>
            </a:r>
          </a:p>
        </p:txBody>
      </p:sp>
      <p:sp>
        <p:nvSpPr>
          <p:cNvPr id="50" name="流程图: 手动操作 49">
            <a:extLst>
              <a:ext uri="{FF2B5EF4-FFF2-40B4-BE49-F238E27FC236}">
                <a16:creationId xmlns:a16="http://schemas.microsoft.com/office/drawing/2014/main" id="{241A165E-62DE-4C98-B3C5-99B88DA3D911}"/>
              </a:ext>
            </a:extLst>
          </p:cNvPr>
          <p:cNvSpPr/>
          <p:nvPr/>
        </p:nvSpPr>
        <p:spPr bwMode="auto">
          <a:xfrm rot="5400000" flipH="1">
            <a:off x="6257448" y="1795977"/>
            <a:ext cx="1339946" cy="374357"/>
          </a:xfrm>
          <a:prstGeom prst="flowChartManualOperation">
            <a:avLst/>
          </a:prstGeom>
          <a:solidFill>
            <a:srgbClr val="E0E0E0"/>
          </a:solidFill>
          <a:ln w="50800">
            <a:noFill/>
          </a:ln>
          <a:effectLst/>
          <a:extLs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latin typeface="Arial" charset="0"/>
              <a:ea typeface="宋体" charset="-122"/>
            </a:endParaRPr>
          </a:p>
        </p:txBody>
      </p:sp>
      <p:sp>
        <p:nvSpPr>
          <p:cNvPr id="51" name="TextBox 72">
            <a:extLst>
              <a:ext uri="{FF2B5EF4-FFF2-40B4-BE49-F238E27FC236}">
                <a16:creationId xmlns:a16="http://schemas.microsoft.com/office/drawing/2014/main" id="{C6F5C3C2-9144-4450-AA0D-AD55991FF7EF}"/>
              </a:ext>
            </a:extLst>
          </p:cNvPr>
          <p:cNvSpPr txBox="1"/>
          <p:nvPr/>
        </p:nvSpPr>
        <p:spPr>
          <a:xfrm>
            <a:off x="6792201" y="1416274"/>
            <a:ext cx="353870" cy="1146431"/>
          </a:xfrm>
          <a:prstGeom prst="rect">
            <a:avLst/>
          </a:prstGeom>
          <a:noFill/>
        </p:spPr>
        <p:txBody>
          <a:bodyPr vert="eaVert" wrap="none" lIns="68544" tIns="34272" rIns="68544" bIns="34272" rtlCol="0">
            <a:spAutoFit/>
          </a:bodyPr>
          <a:lstStyle/>
          <a:p>
            <a:r>
              <a:rPr lang="zh-CN" altLang="en-US" sz="1400" b="1" dirty="0">
                <a:latin typeface="微软雅黑" pitchFamily="34" charset="-122"/>
                <a:ea typeface="微软雅黑" pitchFamily="34" charset="-122"/>
              </a:rPr>
              <a:t>新增外部威胁</a:t>
            </a:r>
          </a:p>
        </p:txBody>
      </p:sp>
      <p:sp>
        <p:nvSpPr>
          <p:cNvPr id="52" name="流程图: 手动输入 51">
            <a:extLst>
              <a:ext uri="{FF2B5EF4-FFF2-40B4-BE49-F238E27FC236}">
                <a16:creationId xmlns:a16="http://schemas.microsoft.com/office/drawing/2014/main" id="{382A245A-E4D9-41A8-9E44-82124A52B798}"/>
              </a:ext>
            </a:extLst>
          </p:cNvPr>
          <p:cNvSpPr/>
          <p:nvPr/>
        </p:nvSpPr>
        <p:spPr bwMode="auto">
          <a:xfrm>
            <a:off x="7147996" y="945662"/>
            <a:ext cx="1761060" cy="1718017"/>
          </a:xfrm>
          <a:prstGeom prst="flowChartManualInpu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3"/>
          </a:lnRef>
          <a:fillRef idx="3">
            <a:schemeClr val="accent3"/>
          </a:fillRef>
          <a:effectRef idx="2">
            <a:schemeClr val="accent3"/>
          </a:effectRef>
          <a:fontRef idx="minor">
            <a:schemeClr val="lt1"/>
          </a:fontRef>
        </p:style>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solidFill>
                <a:schemeClr val="tx1"/>
              </a:solidFill>
              <a:latin typeface="Arial" charset="0"/>
              <a:ea typeface="宋体" charset="-122"/>
            </a:endParaRPr>
          </a:p>
        </p:txBody>
      </p:sp>
      <p:sp>
        <p:nvSpPr>
          <p:cNvPr id="53" name="TextBox 77">
            <a:extLst>
              <a:ext uri="{FF2B5EF4-FFF2-40B4-BE49-F238E27FC236}">
                <a16:creationId xmlns:a16="http://schemas.microsoft.com/office/drawing/2014/main" id="{56397F09-06CB-44C6-BAAF-E773078A4F16}"/>
              </a:ext>
            </a:extLst>
          </p:cNvPr>
          <p:cNvSpPr txBox="1"/>
          <p:nvPr/>
        </p:nvSpPr>
        <p:spPr>
          <a:xfrm>
            <a:off x="6748259" y="3100348"/>
            <a:ext cx="353870" cy="1146431"/>
          </a:xfrm>
          <a:prstGeom prst="rect">
            <a:avLst/>
          </a:prstGeom>
          <a:noFill/>
        </p:spPr>
        <p:txBody>
          <a:bodyPr vert="eaVert" wrap="none" lIns="68544" tIns="34272" rIns="68544" bIns="34272" rtlCol="0">
            <a:spAutoFit/>
          </a:bodyPr>
          <a:lstStyle/>
          <a:p>
            <a:r>
              <a:rPr lang="zh-CN" altLang="en-US" sz="1400" b="1" dirty="0">
                <a:latin typeface="微软雅黑" pitchFamily="34" charset="-122"/>
                <a:ea typeface="微软雅黑" pitchFamily="34" charset="-122"/>
              </a:rPr>
              <a:t>新增内部威胁</a:t>
            </a:r>
          </a:p>
        </p:txBody>
      </p:sp>
      <p:sp>
        <p:nvSpPr>
          <p:cNvPr id="54" name="矩形 53">
            <a:extLst>
              <a:ext uri="{FF2B5EF4-FFF2-40B4-BE49-F238E27FC236}">
                <a16:creationId xmlns:a16="http://schemas.microsoft.com/office/drawing/2014/main" id="{C8FCEAEC-F68B-4906-987D-DB037253AC50}"/>
              </a:ext>
            </a:extLst>
          </p:cNvPr>
          <p:cNvSpPr/>
          <p:nvPr/>
        </p:nvSpPr>
        <p:spPr bwMode="auto">
          <a:xfrm>
            <a:off x="7147999" y="2769188"/>
            <a:ext cx="1761060" cy="1793630"/>
          </a:xfrm>
          <a:prstGeom prst="rect">
            <a:avLst/>
          </a:prstGeom>
          <a:ln/>
          <a:effectLst>
            <a:outerShdw blurRad="50800" dist="38100" dir="5400000" algn="t"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Lst>
        </p:spPr>
        <p:style>
          <a:lnRef idx="1">
            <a:schemeClr val="accent3"/>
          </a:lnRef>
          <a:fillRef idx="3">
            <a:schemeClr val="accent3"/>
          </a:fillRef>
          <a:effectRef idx="2">
            <a:schemeClr val="accent3"/>
          </a:effectRef>
          <a:fontRef idx="minor">
            <a:schemeClr val="lt1"/>
          </a:fontRef>
        </p:style>
        <p:txBody>
          <a:bodyPr vert="horz" wrap="square" lIns="68544" tIns="34272" rIns="68544" bIns="34272" numCol="1" rtlCol="0" anchor="t" anchorCtr="0" compatLnSpc="1">
            <a:prstTxWarp prst="textNoShape">
              <a:avLst/>
            </a:prstTxWarp>
          </a:bodyPr>
          <a:lstStyle/>
          <a:p>
            <a:pPr defTabSz="685417">
              <a:buClr>
                <a:srgbClr val="CC9900"/>
              </a:buClr>
              <a:buFont typeface="Wingdings" pitchFamily="2" charset="2"/>
              <a:buChar char="n"/>
            </a:pPr>
            <a:endParaRPr lang="zh-CN" altLang="en-US" sz="1300" dirty="0">
              <a:solidFill>
                <a:schemeClr val="tx1"/>
              </a:solidFill>
              <a:latin typeface="Arial" charset="0"/>
              <a:ea typeface="宋体" charset="-122"/>
            </a:endParaRPr>
          </a:p>
        </p:txBody>
      </p:sp>
      <p:sp>
        <p:nvSpPr>
          <p:cNvPr id="55" name="TextBox 80">
            <a:extLst>
              <a:ext uri="{FF2B5EF4-FFF2-40B4-BE49-F238E27FC236}">
                <a16:creationId xmlns:a16="http://schemas.microsoft.com/office/drawing/2014/main" id="{485733BE-1E77-46FE-84D0-71DD9F1D43AA}"/>
              </a:ext>
            </a:extLst>
          </p:cNvPr>
          <p:cNvSpPr txBox="1"/>
          <p:nvPr/>
        </p:nvSpPr>
        <p:spPr>
          <a:xfrm>
            <a:off x="7146071" y="1406820"/>
            <a:ext cx="1769329" cy="1346230"/>
          </a:xfrm>
          <a:prstGeom prst="rect">
            <a:avLst/>
          </a:prstGeom>
          <a:noFill/>
        </p:spPr>
        <p:txBody>
          <a:bodyPr wrap="square" lIns="68544" tIns="34272" rIns="68544" bIns="34272" rtlCol="0">
            <a:spAutoFit/>
          </a:bodyPr>
          <a:lstStyle/>
          <a:p>
            <a:pPr>
              <a:lnSpc>
                <a:spcPct val="120000"/>
              </a:lnSpc>
              <a:buFont typeface="Arial" pitchFamily="34" charset="0"/>
              <a:buChar char="•"/>
            </a:pPr>
            <a:r>
              <a:rPr lang="zh-CN" altLang="en-US" sz="1200" dirty="0">
                <a:latin typeface="微软雅黑" pitchFamily="34" charset="-122"/>
                <a:ea typeface="微软雅黑" pitchFamily="34" charset="-122"/>
              </a:rPr>
              <a:t>接入终端更多样，各种移动终端、</a:t>
            </a:r>
            <a:r>
              <a:rPr lang="en-US" altLang="zh-CN" sz="1200" dirty="0">
                <a:latin typeface="微软雅黑" pitchFamily="34" charset="-122"/>
                <a:ea typeface="微软雅黑" pitchFamily="34" charset="-122"/>
              </a:rPr>
              <a:t>VDI</a:t>
            </a:r>
            <a:r>
              <a:rPr lang="zh-CN" altLang="en-US" sz="1200" dirty="0">
                <a:latin typeface="微软雅黑" pitchFamily="34" charset="-122"/>
                <a:ea typeface="微软雅黑" pitchFamily="34" charset="-122"/>
              </a:rPr>
              <a:t>终端；</a:t>
            </a:r>
            <a:endParaRPr lang="en-US" altLang="zh-CN" sz="1200" dirty="0">
              <a:latin typeface="微软雅黑" pitchFamily="34" charset="-122"/>
              <a:ea typeface="微软雅黑" pitchFamily="34" charset="-122"/>
            </a:endParaRPr>
          </a:p>
          <a:p>
            <a:pPr>
              <a:lnSpc>
                <a:spcPct val="120000"/>
              </a:lnSpc>
              <a:buFont typeface="Arial" pitchFamily="34" charset="0"/>
              <a:buChar char="•"/>
            </a:pPr>
            <a:r>
              <a:rPr lang="zh-CN" altLang="en-US" sz="1200" dirty="0">
                <a:latin typeface="微软雅黑" pitchFamily="34" charset="-122"/>
                <a:ea typeface="微软雅黑" pitchFamily="34" charset="-122"/>
              </a:rPr>
              <a:t>新的针对</a:t>
            </a:r>
            <a:r>
              <a:rPr lang="en-US" altLang="zh-CN" sz="1200" dirty="0">
                <a:latin typeface="微软雅黑" pitchFamily="34" charset="-122"/>
                <a:ea typeface="微软雅黑" pitchFamily="34" charset="-122"/>
              </a:rPr>
              <a:t>Hypervisor</a:t>
            </a:r>
            <a:r>
              <a:rPr lang="zh-CN" altLang="en-US" sz="1200" dirty="0">
                <a:latin typeface="微软雅黑" pitchFamily="34" charset="-122"/>
                <a:ea typeface="微软雅黑" pitchFamily="34" charset="-122"/>
              </a:rPr>
              <a:t>漏洞攻击；</a:t>
            </a:r>
            <a:endParaRPr lang="en-US" altLang="zh-CN" sz="1200" dirty="0">
              <a:latin typeface="微软雅黑" pitchFamily="34" charset="-122"/>
              <a:ea typeface="微软雅黑" pitchFamily="34" charset="-122"/>
            </a:endParaRPr>
          </a:p>
          <a:p>
            <a:pPr>
              <a:lnSpc>
                <a:spcPct val="120000"/>
              </a:lnSpc>
            </a:pPr>
            <a:r>
              <a:rPr lang="en-US" altLang="zh-CN" sz="1200" dirty="0">
                <a:latin typeface="微软雅黑" pitchFamily="34" charset="-122"/>
                <a:ea typeface="微软雅黑" pitchFamily="34" charset="-122"/>
              </a:rPr>
              <a:t>……</a:t>
            </a:r>
          </a:p>
          <a:p>
            <a:pPr>
              <a:lnSpc>
                <a:spcPct val="120000"/>
              </a:lnSpc>
            </a:pPr>
            <a:endParaRPr lang="en-US" altLang="zh-CN" sz="1000" dirty="0">
              <a:latin typeface="微软雅黑" pitchFamily="34" charset="-122"/>
              <a:ea typeface="微软雅黑" pitchFamily="34" charset="-122"/>
            </a:endParaRPr>
          </a:p>
        </p:txBody>
      </p:sp>
      <p:sp>
        <p:nvSpPr>
          <p:cNvPr id="56" name="TextBox 81">
            <a:extLst>
              <a:ext uri="{FF2B5EF4-FFF2-40B4-BE49-F238E27FC236}">
                <a16:creationId xmlns:a16="http://schemas.microsoft.com/office/drawing/2014/main" id="{9AC82685-C97C-48A4-9F26-F9F172532C61}"/>
              </a:ext>
            </a:extLst>
          </p:cNvPr>
          <p:cNvSpPr txBox="1"/>
          <p:nvPr/>
        </p:nvSpPr>
        <p:spPr>
          <a:xfrm>
            <a:off x="7107754" y="2760361"/>
            <a:ext cx="1719591" cy="1797892"/>
          </a:xfrm>
          <a:prstGeom prst="rect">
            <a:avLst/>
          </a:prstGeom>
          <a:noFill/>
        </p:spPr>
        <p:txBody>
          <a:bodyPr wrap="square" lIns="68544" tIns="34272" rIns="68544" bIns="34272" rtlCol="0">
            <a:spAutoFit/>
          </a:bodyPr>
          <a:lstStyle/>
          <a:p>
            <a:pPr>
              <a:lnSpc>
                <a:spcPct val="120000"/>
              </a:lnSpc>
              <a:buFont typeface="Arial" pitchFamily="34" charset="0"/>
              <a:buChar char="•"/>
            </a:pPr>
            <a:r>
              <a:rPr lang="en-US" altLang="zh-CN" sz="1050" dirty="0">
                <a:latin typeface="微软雅黑" pitchFamily="34" charset="-122"/>
                <a:ea typeface="微软雅黑" pitchFamily="34" charset="-122"/>
              </a:rPr>
              <a:t>VM</a:t>
            </a:r>
            <a:r>
              <a:rPr lang="zh-CN" altLang="en-US" sz="1050" dirty="0">
                <a:latin typeface="微软雅黑" pitchFamily="34" charset="-122"/>
                <a:ea typeface="微软雅黑" pitchFamily="34" charset="-122"/>
              </a:rPr>
              <a:t>存在相互攻击、流量不可视，取证困难；</a:t>
            </a:r>
            <a:endParaRPr lang="en-US" altLang="zh-CN" sz="1050" dirty="0">
              <a:latin typeface="微软雅黑" pitchFamily="34" charset="-122"/>
              <a:ea typeface="微软雅黑" pitchFamily="34" charset="-122"/>
            </a:endParaRPr>
          </a:p>
          <a:p>
            <a:pPr>
              <a:lnSpc>
                <a:spcPct val="120000"/>
              </a:lnSpc>
              <a:buFont typeface="Arial" pitchFamily="34" charset="0"/>
              <a:buChar char="•"/>
            </a:pPr>
            <a:r>
              <a:rPr lang="en-US" altLang="zh-CN" sz="1050" dirty="0">
                <a:latin typeface="微软雅黑" pitchFamily="34" charset="-122"/>
                <a:ea typeface="微软雅黑" pitchFamily="34" charset="-122"/>
              </a:rPr>
              <a:t>VM</a:t>
            </a:r>
            <a:r>
              <a:rPr lang="zh-CN" altLang="en-US" sz="1050" dirty="0">
                <a:latin typeface="微软雅黑" pitchFamily="34" charset="-122"/>
                <a:ea typeface="微软雅黑" pitchFamily="34" charset="-122"/>
              </a:rPr>
              <a:t>动态迁移需要安全策略保持一致性；</a:t>
            </a:r>
            <a:endParaRPr lang="en-US" altLang="zh-CN" sz="1050" dirty="0">
              <a:latin typeface="微软雅黑" pitchFamily="34" charset="-122"/>
              <a:ea typeface="微软雅黑" pitchFamily="34" charset="-122"/>
            </a:endParaRPr>
          </a:p>
          <a:p>
            <a:pPr>
              <a:lnSpc>
                <a:spcPct val="120000"/>
              </a:lnSpc>
              <a:buFont typeface="Arial" pitchFamily="34" charset="0"/>
              <a:buChar char="•"/>
            </a:pPr>
            <a:r>
              <a:rPr lang="zh-CN" altLang="en-US" sz="1050" dirty="0">
                <a:latin typeface="微软雅黑" pitchFamily="34" charset="-122"/>
                <a:ea typeface="微软雅黑" pitchFamily="34" charset="-122"/>
              </a:rPr>
              <a:t>存储数据物理位置不可知，用户担心数据隐私泄露；</a:t>
            </a:r>
            <a:endParaRPr lang="en-US" altLang="zh-CN" sz="1050" dirty="0">
              <a:latin typeface="微软雅黑" pitchFamily="34" charset="-122"/>
              <a:ea typeface="微软雅黑" pitchFamily="34" charset="-122"/>
            </a:endParaRPr>
          </a:p>
          <a:p>
            <a:pPr>
              <a:lnSpc>
                <a:spcPct val="120000"/>
              </a:lnSpc>
              <a:buFont typeface="Arial" pitchFamily="34" charset="0"/>
              <a:buChar char="•"/>
            </a:pPr>
            <a:r>
              <a:rPr lang="zh-CN" altLang="en-US" sz="1050" dirty="0">
                <a:latin typeface="微软雅黑" pitchFamily="34" charset="-122"/>
                <a:ea typeface="微软雅黑" pitchFamily="34" charset="-122"/>
              </a:rPr>
              <a:t>云</a:t>
            </a:r>
            <a:r>
              <a:rPr lang="en-US" altLang="zh-CN" sz="1050" dirty="0">
                <a:latin typeface="微软雅黑" pitchFamily="34" charset="-122"/>
                <a:ea typeface="微软雅黑" pitchFamily="34" charset="-122"/>
              </a:rPr>
              <a:t>IDC</a:t>
            </a:r>
            <a:r>
              <a:rPr lang="zh-CN" altLang="en-US" sz="1050" dirty="0">
                <a:latin typeface="微软雅黑" pitchFamily="34" charset="-122"/>
                <a:ea typeface="微软雅黑" pitchFamily="34" charset="-122"/>
              </a:rPr>
              <a:t>的管理集中带来管理员的权限滥用风险；</a:t>
            </a:r>
            <a:endParaRPr lang="en-US" altLang="zh-CN" sz="1050" dirty="0">
              <a:latin typeface="微软雅黑" pitchFamily="34" charset="-122"/>
              <a:ea typeface="微软雅黑" pitchFamily="34" charset="-122"/>
            </a:endParaRPr>
          </a:p>
          <a:p>
            <a:pPr>
              <a:lnSpc>
                <a:spcPct val="120000"/>
              </a:lnSpc>
            </a:pPr>
            <a:r>
              <a:rPr lang="en-US" altLang="zh-CN" sz="1050" dirty="0">
                <a:latin typeface="微软雅黑" pitchFamily="34" charset="-122"/>
                <a:ea typeface="微软雅黑" pitchFamily="34" charset="-122"/>
              </a:rPr>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359" y="0"/>
            <a:ext cx="380999" cy="560831"/>
          </a:xfrm>
          <a:custGeom>
            <a:avLst/>
            <a:gdLst/>
            <a:ahLst/>
            <a:cxnLst/>
            <a:rect l="l" t="t" r="r" b="b"/>
            <a:pathLst>
              <a:path w="381000" h="560831">
                <a:moveTo>
                  <a:pt x="0" y="0"/>
                </a:moveTo>
                <a:lnTo>
                  <a:pt x="0" y="448690"/>
                </a:lnTo>
                <a:lnTo>
                  <a:pt x="190500" y="560832"/>
                </a:lnTo>
                <a:lnTo>
                  <a:pt x="380999" y="448690"/>
                </a:lnTo>
                <a:lnTo>
                  <a:pt x="380999" y="0"/>
                </a:lnTo>
                <a:lnTo>
                  <a:pt x="0" y="0"/>
                </a:lnTo>
              </a:path>
            </a:pathLst>
          </a:custGeom>
          <a:solidFill>
            <a:srgbClr val="0D637B"/>
          </a:solid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网络安全法颁布</a:t>
            </a:r>
            <a:r>
              <a:rPr lang="en-US" altLang="zh-CN" sz="2800" b="1" dirty="0">
                <a:solidFill>
                  <a:srgbClr val="FFFFFF"/>
                </a:solidFill>
                <a:latin typeface="微软雅黑" panose="020B0503020204020204" pitchFamily="34" charset="-122"/>
                <a:ea typeface="微软雅黑" panose="020B0503020204020204" pitchFamily="34" charset="-122"/>
                <a:cs typeface="微软雅黑"/>
              </a:rPr>
              <a:t>——</a:t>
            </a: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网络领域的基本法</a:t>
            </a:r>
            <a:endParaRPr sz="2800" dirty="0">
              <a:latin typeface="微软雅黑" panose="020B0503020204020204" pitchFamily="34" charset="-122"/>
              <a:ea typeface="微软雅黑" panose="020B0503020204020204" pitchFamily="34" charset="-122"/>
              <a:cs typeface="微软雅黑"/>
            </a:endParaRPr>
          </a:p>
        </p:txBody>
      </p:sp>
      <p:sp>
        <p:nvSpPr>
          <p:cNvPr id="14" name="object 14"/>
          <p:cNvSpPr/>
          <p:nvPr/>
        </p:nvSpPr>
        <p:spPr>
          <a:xfrm>
            <a:off x="252984" y="138175"/>
            <a:ext cx="295389" cy="264160"/>
          </a:xfrm>
          <a:custGeom>
            <a:avLst/>
            <a:gdLst/>
            <a:ahLst/>
            <a:cxnLst/>
            <a:rect l="l" t="t" r="r" b="b"/>
            <a:pathLst>
              <a:path w="295389" h="264160">
                <a:moveTo>
                  <a:pt x="120776" y="262889"/>
                </a:moveTo>
                <a:lnTo>
                  <a:pt x="66230" y="262889"/>
                </a:lnTo>
                <a:lnTo>
                  <a:pt x="69176" y="264160"/>
                </a:lnTo>
                <a:lnTo>
                  <a:pt x="117881" y="264160"/>
                </a:lnTo>
                <a:lnTo>
                  <a:pt x="120776" y="262889"/>
                </a:lnTo>
                <a:close/>
              </a:path>
              <a:path w="295389" h="264160">
                <a:moveTo>
                  <a:pt x="131711" y="261620"/>
                </a:moveTo>
                <a:lnTo>
                  <a:pt x="55016" y="261620"/>
                </a:lnTo>
                <a:lnTo>
                  <a:pt x="57734" y="262889"/>
                </a:lnTo>
                <a:lnTo>
                  <a:pt x="129095" y="262889"/>
                </a:lnTo>
                <a:lnTo>
                  <a:pt x="131711" y="261620"/>
                </a:lnTo>
                <a:close/>
              </a:path>
              <a:path w="295389" h="264160">
                <a:moveTo>
                  <a:pt x="136715" y="260350"/>
                </a:moveTo>
                <a:lnTo>
                  <a:pt x="49822" y="260350"/>
                </a:lnTo>
                <a:lnTo>
                  <a:pt x="52400" y="261620"/>
                </a:lnTo>
                <a:lnTo>
                  <a:pt x="134289" y="261620"/>
                </a:lnTo>
                <a:lnTo>
                  <a:pt x="136715" y="260350"/>
                </a:lnTo>
                <a:close/>
              </a:path>
              <a:path w="295389" h="264160">
                <a:moveTo>
                  <a:pt x="145681" y="257810"/>
                </a:moveTo>
                <a:lnTo>
                  <a:pt x="40639" y="257810"/>
                </a:lnTo>
                <a:lnTo>
                  <a:pt x="42748" y="259080"/>
                </a:lnTo>
                <a:lnTo>
                  <a:pt x="45008" y="260350"/>
                </a:lnTo>
                <a:lnTo>
                  <a:pt x="141452" y="260350"/>
                </a:lnTo>
                <a:lnTo>
                  <a:pt x="143611" y="259080"/>
                </a:lnTo>
                <a:lnTo>
                  <a:pt x="145681" y="257810"/>
                </a:lnTo>
                <a:close/>
              </a:path>
              <a:path w="295389" h="264160">
                <a:moveTo>
                  <a:pt x="149542" y="256539"/>
                </a:moveTo>
                <a:lnTo>
                  <a:pt x="36639" y="256539"/>
                </a:lnTo>
                <a:lnTo>
                  <a:pt x="38569" y="257810"/>
                </a:lnTo>
                <a:lnTo>
                  <a:pt x="147701" y="257810"/>
                </a:lnTo>
                <a:lnTo>
                  <a:pt x="149542" y="256539"/>
                </a:lnTo>
                <a:close/>
              </a:path>
              <a:path w="295389" h="264160">
                <a:moveTo>
                  <a:pt x="68072" y="193039"/>
                </a:moveTo>
                <a:lnTo>
                  <a:pt x="54013" y="194310"/>
                </a:lnTo>
                <a:lnTo>
                  <a:pt x="44907" y="194310"/>
                </a:lnTo>
                <a:lnTo>
                  <a:pt x="41605" y="195580"/>
                </a:lnTo>
                <a:lnTo>
                  <a:pt x="40589" y="195580"/>
                </a:lnTo>
                <a:lnTo>
                  <a:pt x="39535" y="196850"/>
                </a:lnTo>
                <a:lnTo>
                  <a:pt x="37604" y="196850"/>
                </a:lnTo>
                <a:lnTo>
                  <a:pt x="36588" y="198120"/>
                </a:lnTo>
                <a:lnTo>
                  <a:pt x="35725" y="198120"/>
                </a:lnTo>
                <a:lnTo>
                  <a:pt x="34797" y="199389"/>
                </a:lnTo>
                <a:lnTo>
                  <a:pt x="33972" y="199389"/>
                </a:lnTo>
                <a:lnTo>
                  <a:pt x="33146" y="200660"/>
                </a:lnTo>
                <a:lnTo>
                  <a:pt x="31584" y="201930"/>
                </a:lnTo>
                <a:lnTo>
                  <a:pt x="30200" y="203200"/>
                </a:lnTo>
                <a:lnTo>
                  <a:pt x="29006" y="205739"/>
                </a:lnTo>
                <a:lnTo>
                  <a:pt x="28460" y="207010"/>
                </a:lnTo>
                <a:lnTo>
                  <a:pt x="27952" y="207010"/>
                </a:lnTo>
                <a:lnTo>
                  <a:pt x="26720" y="210820"/>
                </a:lnTo>
                <a:lnTo>
                  <a:pt x="26212" y="212089"/>
                </a:lnTo>
                <a:lnTo>
                  <a:pt x="25984" y="213360"/>
                </a:lnTo>
                <a:lnTo>
                  <a:pt x="25844" y="214630"/>
                </a:lnTo>
                <a:lnTo>
                  <a:pt x="25844" y="247650"/>
                </a:lnTo>
                <a:lnTo>
                  <a:pt x="25984" y="247650"/>
                </a:lnTo>
                <a:lnTo>
                  <a:pt x="26111" y="248920"/>
                </a:lnTo>
                <a:lnTo>
                  <a:pt x="26619" y="250189"/>
                </a:lnTo>
                <a:lnTo>
                  <a:pt x="26987" y="250189"/>
                </a:lnTo>
                <a:lnTo>
                  <a:pt x="28143" y="251460"/>
                </a:lnTo>
                <a:lnTo>
                  <a:pt x="28689" y="252730"/>
                </a:lnTo>
                <a:lnTo>
                  <a:pt x="29743" y="252730"/>
                </a:lnTo>
                <a:lnTo>
                  <a:pt x="31038" y="254000"/>
                </a:lnTo>
                <a:lnTo>
                  <a:pt x="31724" y="254000"/>
                </a:lnTo>
                <a:lnTo>
                  <a:pt x="33235" y="255270"/>
                </a:lnTo>
                <a:lnTo>
                  <a:pt x="34848" y="256539"/>
                </a:lnTo>
                <a:lnTo>
                  <a:pt x="86131" y="256539"/>
                </a:lnTo>
                <a:lnTo>
                  <a:pt x="84010" y="255270"/>
                </a:lnTo>
                <a:lnTo>
                  <a:pt x="83007" y="254000"/>
                </a:lnTo>
                <a:lnTo>
                  <a:pt x="81076" y="252730"/>
                </a:lnTo>
                <a:lnTo>
                  <a:pt x="80149" y="251460"/>
                </a:lnTo>
                <a:lnTo>
                  <a:pt x="79324" y="250189"/>
                </a:lnTo>
                <a:lnTo>
                  <a:pt x="78460" y="248920"/>
                </a:lnTo>
                <a:lnTo>
                  <a:pt x="76898" y="246380"/>
                </a:lnTo>
                <a:lnTo>
                  <a:pt x="76161" y="243839"/>
                </a:lnTo>
                <a:lnTo>
                  <a:pt x="75425" y="242570"/>
                </a:lnTo>
                <a:lnTo>
                  <a:pt x="74777" y="241300"/>
                </a:lnTo>
                <a:lnTo>
                  <a:pt x="74129" y="238760"/>
                </a:lnTo>
                <a:lnTo>
                  <a:pt x="72936" y="234950"/>
                </a:lnTo>
                <a:lnTo>
                  <a:pt x="71881" y="231139"/>
                </a:lnTo>
                <a:lnTo>
                  <a:pt x="71424" y="228600"/>
                </a:lnTo>
                <a:lnTo>
                  <a:pt x="71005" y="227330"/>
                </a:lnTo>
                <a:lnTo>
                  <a:pt x="68169" y="198120"/>
                </a:lnTo>
                <a:lnTo>
                  <a:pt x="68072" y="193039"/>
                </a:lnTo>
                <a:close/>
              </a:path>
              <a:path w="295389" h="264160">
                <a:moveTo>
                  <a:pt x="101066" y="218439"/>
                </a:moveTo>
                <a:lnTo>
                  <a:pt x="84708" y="218439"/>
                </a:lnTo>
                <a:lnTo>
                  <a:pt x="86131" y="219710"/>
                </a:lnTo>
                <a:lnTo>
                  <a:pt x="86131" y="256539"/>
                </a:lnTo>
                <a:lnTo>
                  <a:pt x="99644" y="256539"/>
                </a:lnTo>
                <a:lnTo>
                  <a:pt x="99644" y="219710"/>
                </a:lnTo>
                <a:lnTo>
                  <a:pt x="101066" y="218439"/>
                </a:lnTo>
                <a:close/>
              </a:path>
              <a:path w="295389" h="264160">
                <a:moveTo>
                  <a:pt x="156159" y="252730"/>
                </a:moveTo>
                <a:lnTo>
                  <a:pt x="103733" y="252730"/>
                </a:lnTo>
                <a:lnTo>
                  <a:pt x="102768" y="254000"/>
                </a:lnTo>
                <a:lnTo>
                  <a:pt x="101752" y="255270"/>
                </a:lnTo>
                <a:lnTo>
                  <a:pt x="100736" y="255270"/>
                </a:lnTo>
                <a:lnTo>
                  <a:pt x="99644" y="256539"/>
                </a:lnTo>
                <a:lnTo>
                  <a:pt x="151244" y="256539"/>
                </a:lnTo>
                <a:lnTo>
                  <a:pt x="152844" y="255270"/>
                </a:lnTo>
                <a:lnTo>
                  <a:pt x="154266" y="254000"/>
                </a:lnTo>
                <a:lnTo>
                  <a:pt x="155562" y="254000"/>
                </a:lnTo>
                <a:lnTo>
                  <a:pt x="156159" y="252730"/>
                </a:lnTo>
                <a:close/>
              </a:path>
              <a:path w="295389" h="264160">
                <a:moveTo>
                  <a:pt x="125514" y="193039"/>
                </a:moveTo>
                <a:lnTo>
                  <a:pt x="117741" y="193039"/>
                </a:lnTo>
                <a:lnTo>
                  <a:pt x="117599" y="198120"/>
                </a:lnTo>
                <a:lnTo>
                  <a:pt x="117195" y="205739"/>
                </a:lnTo>
                <a:lnTo>
                  <a:pt x="116547" y="214630"/>
                </a:lnTo>
                <a:lnTo>
                  <a:pt x="116230" y="217170"/>
                </a:lnTo>
                <a:lnTo>
                  <a:pt x="115950" y="219710"/>
                </a:lnTo>
                <a:lnTo>
                  <a:pt x="115531" y="222250"/>
                </a:lnTo>
                <a:lnTo>
                  <a:pt x="115163" y="224789"/>
                </a:lnTo>
                <a:lnTo>
                  <a:pt x="114757" y="227330"/>
                </a:lnTo>
                <a:lnTo>
                  <a:pt x="114338" y="228600"/>
                </a:lnTo>
                <a:lnTo>
                  <a:pt x="113334" y="233680"/>
                </a:lnTo>
                <a:lnTo>
                  <a:pt x="112826" y="234950"/>
                </a:lnTo>
                <a:lnTo>
                  <a:pt x="111632" y="238760"/>
                </a:lnTo>
                <a:lnTo>
                  <a:pt x="110985" y="241300"/>
                </a:lnTo>
                <a:lnTo>
                  <a:pt x="109613" y="243839"/>
                </a:lnTo>
                <a:lnTo>
                  <a:pt x="108826" y="246380"/>
                </a:lnTo>
                <a:lnTo>
                  <a:pt x="108089" y="247650"/>
                </a:lnTo>
                <a:lnTo>
                  <a:pt x="107314" y="248920"/>
                </a:lnTo>
                <a:lnTo>
                  <a:pt x="106438" y="250189"/>
                </a:lnTo>
                <a:lnTo>
                  <a:pt x="105613" y="251460"/>
                </a:lnTo>
                <a:lnTo>
                  <a:pt x="104686" y="252730"/>
                </a:lnTo>
                <a:lnTo>
                  <a:pt x="156705" y="252730"/>
                </a:lnTo>
                <a:lnTo>
                  <a:pt x="157721" y="251460"/>
                </a:lnTo>
                <a:lnTo>
                  <a:pt x="158127" y="251460"/>
                </a:lnTo>
                <a:lnTo>
                  <a:pt x="158495" y="250189"/>
                </a:lnTo>
                <a:lnTo>
                  <a:pt x="158864" y="250189"/>
                </a:lnTo>
                <a:lnTo>
                  <a:pt x="159461" y="248920"/>
                </a:lnTo>
                <a:lnTo>
                  <a:pt x="159651" y="248920"/>
                </a:lnTo>
                <a:lnTo>
                  <a:pt x="159829" y="247650"/>
                </a:lnTo>
                <a:lnTo>
                  <a:pt x="159951" y="227330"/>
                </a:lnTo>
                <a:lnTo>
                  <a:pt x="159905" y="214630"/>
                </a:lnTo>
                <a:lnTo>
                  <a:pt x="159791" y="213360"/>
                </a:lnTo>
                <a:lnTo>
                  <a:pt x="159562" y="212089"/>
                </a:lnTo>
                <a:lnTo>
                  <a:pt x="159321" y="212089"/>
                </a:lnTo>
                <a:lnTo>
                  <a:pt x="159003" y="210820"/>
                </a:lnTo>
                <a:lnTo>
                  <a:pt x="158267" y="208280"/>
                </a:lnTo>
                <a:lnTo>
                  <a:pt x="157810" y="207010"/>
                </a:lnTo>
                <a:lnTo>
                  <a:pt x="157264" y="207010"/>
                </a:lnTo>
                <a:lnTo>
                  <a:pt x="156756" y="205739"/>
                </a:lnTo>
                <a:lnTo>
                  <a:pt x="156159" y="204470"/>
                </a:lnTo>
                <a:lnTo>
                  <a:pt x="154863" y="203200"/>
                </a:lnTo>
                <a:lnTo>
                  <a:pt x="154178" y="201930"/>
                </a:lnTo>
                <a:lnTo>
                  <a:pt x="152615" y="200660"/>
                </a:lnTo>
                <a:lnTo>
                  <a:pt x="151790" y="199389"/>
                </a:lnTo>
                <a:lnTo>
                  <a:pt x="150964" y="199389"/>
                </a:lnTo>
                <a:lnTo>
                  <a:pt x="150050" y="198120"/>
                </a:lnTo>
                <a:lnTo>
                  <a:pt x="149174" y="198120"/>
                </a:lnTo>
                <a:lnTo>
                  <a:pt x="148208" y="196850"/>
                </a:lnTo>
                <a:lnTo>
                  <a:pt x="146227" y="196850"/>
                </a:lnTo>
                <a:lnTo>
                  <a:pt x="145173" y="195580"/>
                </a:lnTo>
                <a:lnTo>
                  <a:pt x="144157" y="195580"/>
                </a:lnTo>
                <a:lnTo>
                  <a:pt x="140855" y="194310"/>
                </a:lnTo>
                <a:lnTo>
                  <a:pt x="131762" y="194310"/>
                </a:lnTo>
                <a:lnTo>
                  <a:pt x="125514" y="193039"/>
                </a:lnTo>
                <a:close/>
              </a:path>
              <a:path w="295389" h="264160">
                <a:moveTo>
                  <a:pt x="295389" y="25400"/>
                </a:moveTo>
                <a:lnTo>
                  <a:pt x="276758" y="25400"/>
                </a:lnTo>
                <a:lnTo>
                  <a:pt x="276758" y="212089"/>
                </a:lnTo>
                <a:lnTo>
                  <a:pt x="181356" y="212089"/>
                </a:lnTo>
                <a:lnTo>
                  <a:pt x="181356" y="231139"/>
                </a:lnTo>
                <a:lnTo>
                  <a:pt x="295389" y="231139"/>
                </a:lnTo>
                <a:lnTo>
                  <a:pt x="295389" y="25400"/>
                </a:lnTo>
                <a:close/>
              </a:path>
              <a:path w="295389" h="264160">
                <a:moveTo>
                  <a:pt x="102666" y="217170"/>
                </a:moveTo>
                <a:lnTo>
                  <a:pt x="83096" y="217170"/>
                </a:lnTo>
                <a:lnTo>
                  <a:pt x="83464" y="218439"/>
                </a:lnTo>
                <a:lnTo>
                  <a:pt x="102349" y="218439"/>
                </a:lnTo>
                <a:lnTo>
                  <a:pt x="102666" y="217170"/>
                </a:lnTo>
                <a:close/>
              </a:path>
              <a:path w="295389" h="264160">
                <a:moveTo>
                  <a:pt x="103822" y="215900"/>
                </a:moveTo>
                <a:lnTo>
                  <a:pt x="81711" y="215900"/>
                </a:lnTo>
                <a:lnTo>
                  <a:pt x="82130" y="217170"/>
                </a:lnTo>
                <a:lnTo>
                  <a:pt x="103593" y="217170"/>
                </a:lnTo>
                <a:lnTo>
                  <a:pt x="103822" y="215900"/>
                </a:lnTo>
                <a:close/>
              </a:path>
              <a:path w="295389" h="264160">
                <a:moveTo>
                  <a:pt x="104330" y="207010"/>
                </a:moveTo>
                <a:lnTo>
                  <a:pt x="81483" y="207010"/>
                </a:lnTo>
                <a:lnTo>
                  <a:pt x="81445" y="214630"/>
                </a:lnTo>
                <a:lnTo>
                  <a:pt x="81584" y="215900"/>
                </a:lnTo>
                <a:lnTo>
                  <a:pt x="104228" y="215900"/>
                </a:lnTo>
                <a:lnTo>
                  <a:pt x="104330" y="207010"/>
                </a:lnTo>
                <a:close/>
              </a:path>
              <a:path w="295389" h="264160">
                <a:moveTo>
                  <a:pt x="104000" y="205739"/>
                </a:moveTo>
                <a:lnTo>
                  <a:pt x="81991" y="205739"/>
                </a:lnTo>
                <a:lnTo>
                  <a:pt x="81622" y="207010"/>
                </a:lnTo>
                <a:lnTo>
                  <a:pt x="104190" y="207010"/>
                </a:lnTo>
                <a:lnTo>
                  <a:pt x="104000" y="205739"/>
                </a:lnTo>
                <a:close/>
              </a:path>
              <a:path w="295389" h="264160">
                <a:moveTo>
                  <a:pt x="102806" y="204470"/>
                </a:moveTo>
                <a:lnTo>
                  <a:pt x="82956" y="204470"/>
                </a:lnTo>
                <a:lnTo>
                  <a:pt x="82308" y="205739"/>
                </a:lnTo>
                <a:lnTo>
                  <a:pt x="103454" y="205739"/>
                </a:lnTo>
                <a:lnTo>
                  <a:pt x="102806" y="204470"/>
                </a:lnTo>
                <a:close/>
              </a:path>
              <a:path w="295389" h="264160">
                <a:moveTo>
                  <a:pt x="101980" y="203200"/>
                </a:moveTo>
                <a:lnTo>
                  <a:pt x="83781" y="203200"/>
                </a:lnTo>
                <a:lnTo>
                  <a:pt x="83375" y="204470"/>
                </a:lnTo>
                <a:lnTo>
                  <a:pt x="102438" y="204470"/>
                </a:lnTo>
                <a:lnTo>
                  <a:pt x="101980" y="203200"/>
                </a:lnTo>
                <a:close/>
              </a:path>
              <a:path w="295389" h="264160">
                <a:moveTo>
                  <a:pt x="99263" y="193039"/>
                </a:moveTo>
                <a:lnTo>
                  <a:pt x="86550" y="193039"/>
                </a:lnTo>
                <a:lnTo>
                  <a:pt x="88201" y="194310"/>
                </a:lnTo>
                <a:lnTo>
                  <a:pt x="97612" y="194310"/>
                </a:lnTo>
                <a:lnTo>
                  <a:pt x="99263" y="193039"/>
                </a:lnTo>
                <a:close/>
              </a:path>
              <a:path w="295389" h="264160">
                <a:moveTo>
                  <a:pt x="102615" y="191770"/>
                </a:moveTo>
                <a:lnTo>
                  <a:pt x="83197" y="191770"/>
                </a:lnTo>
                <a:lnTo>
                  <a:pt x="84848" y="193039"/>
                </a:lnTo>
                <a:lnTo>
                  <a:pt x="100926" y="193039"/>
                </a:lnTo>
                <a:lnTo>
                  <a:pt x="102615" y="191770"/>
                </a:lnTo>
                <a:close/>
              </a:path>
              <a:path w="295389" h="264160">
                <a:moveTo>
                  <a:pt x="108686" y="99060"/>
                </a:moveTo>
                <a:lnTo>
                  <a:pt x="77038" y="99060"/>
                </a:lnTo>
                <a:lnTo>
                  <a:pt x="75247" y="100330"/>
                </a:lnTo>
                <a:lnTo>
                  <a:pt x="64134" y="110489"/>
                </a:lnTo>
                <a:lnTo>
                  <a:pt x="61468" y="113030"/>
                </a:lnTo>
                <a:lnTo>
                  <a:pt x="60274" y="115570"/>
                </a:lnTo>
                <a:lnTo>
                  <a:pt x="59169" y="116839"/>
                </a:lnTo>
                <a:lnTo>
                  <a:pt x="58064" y="119380"/>
                </a:lnTo>
                <a:lnTo>
                  <a:pt x="57061" y="121920"/>
                </a:lnTo>
                <a:lnTo>
                  <a:pt x="56184" y="123189"/>
                </a:lnTo>
                <a:lnTo>
                  <a:pt x="55359" y="125730"/>
                </a:lnTo>
                <a:lnTo>
                  <a:pt x="54622" y="128270"/>
                </a:lnTo>
                <a:lnTo>
                  <a:pt x="53428" y="132080"/>
                </a:lnTo>
                <a:lnTo>
                  <a:pt x="53009" y="134620"/>
                </a:lnTo>
                <a:lnTo>
                  <a:pt x="52654" y="137160"/>
                </a:lnTo>
                <a:lnTo>
                  <a:pt x="52412" y="139700"/>
                </a:lnTo>
                <a:lnTo>
                  <a:pt x="52323" y="140970"/>
                </a:lnTo>
                <a:lnTo>
                  <a:pt x="52254" y="147320"/>
                </a:lnTo>
                <a:lnTo>
                  <a:pt x="52323" y="148589"/>
                </a:lnTo>
                <a:lnTo>
                  <a:pt x="52603" y="151130"/>
                </a:lnTo>
                <a:lnTo>
                  <a:pt x="52781" y="152400"/>
                </a:lnTo>
                <a:lnTo>
                  <a:pt x="53517" y="156210"/>
                </a:lnTo>
                <a:lnTo>
                  <a:pt x="53886" y="157480"/>
                </a:lnTo>
                <a:lnTo>
                  <a:pt x="54216" y="158750"/>
                </a:lnTo>
                <a:lnTo>
                  <a:pt x="54940" y="161289"/>
                </a:lnTo>
                <a:lnTo>
                  <a:pt x="55359" y="162560"/>
                </a:lnTo>
                <a:lnTo>
                  <a:pt x="56273" y="165100"/>
                </a:lnTo>
                <a:lnTo>
                  <a:pt x="57289" y="166370"/>
                </a:lnTo>
                <a:lnTo>
                  <a:pt x="58394" y="168910"/>
                </a:lnTo>
                <a:lnTo>
                  <a:pt x="59588" y="171450"/>
                </a:lnTo>
                <a:lnTo>
                  <a:pt x="60820" y="172720"/>
                </a:lnTo>
                <a:lnTo>
                  <a:pt x="62204" y="175260"/>
                </a:lnTo>
                <a:lnTo>
                  <a:pt x="63538" y="176530"/>
                </a:lnTo>
                <a:lnTo>
                  <a:pt x="64998" y="179070"/>
                </a:lnTo>
                <a:lnTo>
                  <a:pt x="66522" y="180339"/>
                </a:lnTo>
                <a:lnTo>
                  <a:pt x="69684" y="182880"/>
                </a:lnTo>
                <a:lnTo>
                  <a:pt x="72948" y="186689"/>
                </a:lnTo>
                <a:lnTo>
                  <a:pt x="74650" y="187960"/>
                </a:lnTo>
                <a:lnTo>
                  <a:pt x="78041" y="189230"/>
                </a:lnTo>
                <a:lnTo>
                  <a:pt x="81495" y="191770"/>
                </a:lnTo>
                <a:lnTo>
                  <a:pt x="104317" y="191770"/>
                </a:lnTo>
                <a:lnTo>
                  <a:pt x="107721" y="189230"/>
                </a:lnTo>
                <a:lnTo>
                  <a:pt x="111112" y="187960"/>
                </a:lnTo>
                <a:lnTo>
                  <a:pt x="112814" y="186689"/>
                </a:lnTo>
                <a:lnTo>
                  <a:pt x="113918" y="185420"/>
                </a:lnTo>
                <a:lnTo>
                  <a:pt x="90500" y="185420"/>
                </a:lnTo>
                <a:lnTo>
                  <a:pt x="89306" y="184150"/>
                </a:lnTo>
                <a:lnTo>
                  <a:pt x="88011" y="184150"/>
                </a:lnTo>
                <a:lnTo>
                  <a:pt x="85394" y="182880"/>
                </a:lnTo>
                <a:lnTo>
                  <a:pt x="84112" y="182880"/>
                </a:lnTo>
                <a:lnTo>
                  <a:pt x="69087" y="168910"/>
                </a:lnTo>
                <a:lnTo>
                  <a:pt x="67983" y="167639"/>
                </a:lnTo>
                <a:lnTo>
                  <a:pt x="66103" y="163830"/>
                </a:lnTo>
                <a:lnTo>
                  <a:pt x="65227" y="162560"/>
                </a:lnTo>
                <a:lnTo>
                  <a:pt x="63715" y="158750"/>
                </a:lnTo>
                <a:lnTo>
                  <a:pt x="63080" y="156210"/>
                </a:lnTo>
                <a:lnTo>
                  <a:pt x="62572" y="154939"/>
                </a:lnTo>
                <a:lnTo>
                  <a:pt x="62064" y="152400"/>
                </a:lnTo>
                <a:lnTo>
                  <a:pt x="61696" y="151130"/>
                </a:lnTo>
                <a:lnTo>
                  <a:pt x="61277" y="147320"/>
                </a:lnTo>
                <a:lnTo>
                  <a:pt x="61379" y="140970"/>
                </a:lnTo>
                <a:lnTo>
                  <a:pt x="61518" y="139700"/>
                </a:lnTo>
                <a:lnTo>
                  <a:pt x="61696" y="138430"/>
                </a:lnTo>
                <a:lnTo>
                  <a:pt x="61925" y="137160"/>
                </a:lnTo>
                <a:lnTo>
                  <a:pt x="62471" y="133350"/>
                </a:lnTo>
                <a:lnTo>
                  <a:pt x="63258" y="132080"/>
                </a:lnTo>
                <a:lnTo>
                  <a:pt x="64134" y="130810"/>
                </a:lnTo>
                <a:lnTo>
                  <a:pt x="64960" y="129539"/>
                </a:lnTo>
                <a:lnTo>
                  <a:pt x="66979" y="127000"/>
                </a:lnTo>
                <a:lnTo>
                  <a:pt x="67576" y="127000"/>
                </a:lnTo>
                <a:lnTo>
                  <a:pt x="68173" y="125730"/>
                </a:lnTo>
                <a:lnTo>
                  <a:pt x="68821" y="124460"/>
                </a:lnTo>
                <a:lnTo>
                  <a:pt x="70383" y="124460"/>
                </a:lnTo>
                <a:lnTo>
                  <a:pt x="70789" y="123189"/>
                </a:lnTo>
                <a:lnTo>
                  <a:pt x="129578" y="123189"/>
                </a:lnTo>
                <a:lnTo>
                  <a:pt x="128663" y="121920"/>
                </a:lnTo>
                <a:lnTo>
                  <a:pt x="127698" y="119380"/>
                </a:lnTo>
                <a:lnTo>
                  <a:pt x="126644" y="116839"/>
                </a:lnTo>
                <a:lnTo>
                  <a:pt x="125488" y="115570"/>
                </a:lnTo>
                <a:lnTo>
                  <a:pt x="124294" y="113030"/>
                </a:lnTo>
                <a:lnTo>
                  <a:pt x="121640" y="110489"/>
                </a:lnTo>
                <a:lnTo>
                  <a:pt x="120205" y="107950"/>
                </a:lnTo>
                <a:lnTo>
                  <a:pt x="118744" y="106680"/>
                </a:lnTo>
                <a:lnTo>
                  <a:pt x="115658" y="104139"/>
                </a:lnTo>
                <a:lnTo>
                  <a:pt x="114007" y="102870"/>
                </a:lnTo>
                <a:lnTo>
                  <a:pt x="112306" y="101600"/>
                </a:lnTo>
                <a:lnTo>
                  <a:pt x="108686" y="99060"/>
                </a:lnTo>
                <a:close/>
              </a:path>
              <a:path w="295389" h="264160">
                <a:moveTo>
                  <a:pt x="129578" y="123189"/>
                </a:moveTo>
                <a:lnTo>
                  <a:pt x="72669" y="123189"/>
                </a:lnTo>
                <a:lnTo>
                  <a:pt x="73088" y="124460"/>
                </a:lnTo>
                <a:lnTo>
                  <a:pt x="74929" y="124460"/>
                </a:lnTo>
                <a:lnTo>
                  <a:pt x="75425" y="125730"/>
                </a:lnTo>
                <a:lnTo>
                  <a:pt x="76530" y="127000"/>
                </a:lnTo>
                <a:lnTo>
                  <a:pt x="77088" y="127000"/>
                </a:lnTo>
                <a:lnTo>
                  <a:pt x="78282" y="128270"/>
                </a:lnTo>
                <a:lnTo>
                  <a:pt x="79654" y="130810"/>
                </a:lnTo>
                <a:lnTo>
                  <a:pt x="81356" y="132080"/>
                </a:lnTo>
                <a:lnTo>
                  <a:pt x="82359" y="132080"/>
                </a:lnTo>
                <a:lnTo>
                  <a:pt x="83426" y="133350"/>
                </a:lnTo>
                <a:lnTo>
                  <a:pt x="84569" y="133350"/>
                </a:lnTo>
                <a:lnTo>
                  <a:pt x="85813" y="134620"/>
                </a:lnTo>
                <a:lnTo>
                  <a:pt x="87045" y="134620"/>
                </a:lnTo>
                <a:lnTo>
                  <a:pt x="88379" y="135889"/>
                </a:lnTo>
                <a:lnTo>
                  <a:pt x="91224" y="137160"/>
                </a:lnTo>
                <a:lnTo>
                  <a:pt x="94310" y="137160"/>
                </a:lnTo>
                <a:lnTo>
                  <a:pt x="97472" y="138430"/>
                </a:lnTo>
                <a:lnTo>
                  <a:pt x="104178" y="139700"/>
                </a:lnTo>
                <a:lnTo>
                  <a:pt x="107670" y="140970"/>
                </a:lnTo>
                <a:lnTo>
                  <a:pt x="111112" y="140970"/>
                </a:lnTo>
                <a:lnTo>
                  <a:pt x="114566" y="142239"/>
                </a:lnTo>
                <a:lnTo>
                  <a:pt x="124485" y="142239"/>
                </a:lnTo>
                <a:lnTo>
                  <a:pt x="124485" y="147320"/>
                </a:lnTo>
                <a:lnTo>
                  <a:pt x="124066" y="151130"/>
                </a:lnTo>
                <a:lnTo>
                  <a:pt x="123240" y="154939"/>
                </a:lnTo>
                <a:lnTo>
                  <a:pt x="122694" y="156210"/>
                </a:lnTo>
                <a:lnTo>
                  <a:pt x="122008" y="158750"/>
                </a:lnTo>
                <a:lnTo>
                  <a:pt x="121310" y="160020"/>
                </a:lnTo>
                <a:lnTo>
                  <a:pt x="120484" y="162560"/>
                </a:lnTo>
                <a:lnTo>
                  <a:pt x="119659" y="163830"/>
                </a:lnTo>
                <a:lnTo>
                  <a:pt x="118744" y="165100"/>
                </a:lnTo>
                <a:lnTo>
                  <a:pt x="117779" y="167639"/>
                </a:lnTo>
                <a:lnTo>
                  <a:pt x="115658" y="170180"/>
                </a:lnTo>
                <a:lnTo>
                  <a:pt x="112077" y="173989"/>
                </a:lnTo>
                <a:lnTo>
                  <a:pt x="110845" y="175260"/>
                </a:lnTo>
                <a:lnTo>
                  <a:pt x="108267" y="177800"/>
                </a:lnTo>
                <a:lnTo>
                  <a:pt x="106933" y="179070"/>
                </a:lnTo>
                <a:lnTo>
                  <a:pt x="105651" y="180339"/>
                </a:lnTo>
                <a:lnTo>
                  <a:pt x="104317" y="181610"/>
                </a:lnTo>
                <a:lnTo>
                  <a:pt x="101650" y="182880"/>
                </a:lnTo>
                <a:lnTo>
                  <a:pt x="100317" y="182880"/>
                </a:lnTo>
                <a:lnTo>
                  <a:pt x="99085" y="184150"/>
                </a:lnTo>
                <a:lnTo>
                  <a:pt x="96507" y="184150"/>
                </a:lnTo>
                <a:lnTo>
                  <a:pt x="95224" y="185420"/>
                </a:lnTo>
                <a:lnTo>
                  <a:pt x="113918" y="185420"/>
                </a:lnTo>
                <a:lnTo>
                  <a:pt x="116128" y="182880"/>
                </a:lnTo>
                <a:lnTo>
                  <a:pt x="119252" y="180339"/>
                </a:lnTo>
                <a:lnTo>
                  <a:pt x="120764" y="179070"/>
                </a:lnTo>
                <a:lnTo>
                  <a:pt x="123609" y="175260"/>
                </a:lnTo>
                <a:lnTo>
                  <a:pt x="124942" y="172720"/>
                </a:lnTo>
                <a:lnTo>
                  <a:pt x="126187" y="171450"/>
                </a:lnTo>
                <a:lnTo>
                  <a:pt x="127380" y="168910"/>
                </a:lnTo>
                <a:lnTo>
                  <a:pt x="128473" y="166370"/>
                </a:lnTo>
                <a:lnTo>
                  <a:pt x="129489" y="165100"/>
                </a:lnTo>
                <a:lnTo>
                  <a:pt x="129946" y="163830"/>
                </a:lnTo>
                <a:lnTo>
                  <a:pt x="130365" y="162560"/>
                </a:lnTo>
                <a:lnTo>
                  <a:pt x="130822" y="161289"/>
                </a:lnTo>
                <a:lnTo>
                  <a:pt x="133438" y="148589"/>
                </a:lnTo>
                <a:lnTo>
                  <a:pt x="133388" y="139700"/>
                </a:lnTo>
                <a:lnTo>
                  <a:pt x="133121" y="137160"/>
                </a:lnTo>
                <a:lnTo>
                  <a:pt x="132791" y="134620"/>
                </a:lnTo>
                <a:lnTo>
                  <a:pt x="132295" y="132080"/>
                </a:lnTo>
                <a:lnTo>
                  <a:pt x="131737" y="130810"/>
                </a:lnTo>
                <a:lnTo>
                  <a:pt x="131140" y="128270"/>
                </a:lnTo>
                <a:lnTo>
                  <a:pt x="129578" y="123189"/>
                </a:lnTo>
                <a:close/>
              </a:path>
              <a:path w="295389" h="264160">
                <a:moveTo>
                  <a:pt x="170357" y="144780"/>
                </a:moveTo>
                <a:lnTo>
                  <a:pt x="145529" y="144780"/>
                </a:lnTo>
                <a:lnTo>
                  <a:pt x="145529" y="184150"/>
                </a:lnTo>
                <a:lnTo>
                  <a:pt x="170357" y="184150"/>
                </a:lnTo>
                <a:lnTo>
                  <a:pt x="170357" y="144780"/>
                </a:lnTo>
                <a:close/>
              </a:path>
              <a:path w="295389" h="264160">
                <a:moveTo>
                  <a:pt x="28282" y="25400"/>
                </a:moveTo>
                <a:lnTo>
                  <a:pt x="9651" y="25400"/>
                </a:lnTo>
                <a:lnTo>
                  <a:pt x="9651" y="182880"/>
                </a:lnTo>
                <a:lnTo>
                  <a:pt x="28282" y="182880"/>
                </a:lnTo>
                <a:lnTo>
                  <a:pt x="28282" y="25400"/>
                </a:lnTo>
                <a:close/>
              </a:path>
              <a:path w="295389" h="264160">
                <a:moveTo>
                  <a:pt x="213817" y="120650"/>
                </a:moveTo>
                <a:lnTo>
                  <a:pt x="188988" y="120650"/>
                </a:lnTo>
                <a:lnTo>
                  <a:pt x="188988" y="182880"/>
                </a:lnTo>
                <a:lnTo>
                  <a:pt x="213817" y="182880"/>
                </a:lnTo>
                <a:lnTo>
                  <a:pt x="213817" y="120650"/>
                </a:lnTo>
                <a:close/>
              </a:path>
              <a:path w="295389" h="264160">
                <a:moveTo>
                  <a:pt x="257263" y="67310"/>
                </a:moveTo>
                <a:lnTo>
                  <a:pt x="232435" y="67310"/>
                </a:lnTo>
                <a:lnTo>
                  <a:pt x="232435" y="182880"/>
                </a:lnTo>
                <a:lnTo>
                  <a:pt x="257263" y="182880"/>
                </a:lnTo>
                <a:lnTo>
                  <a:pt x="257263" y="67310"/>
                </a:lnTo>
                <a:close/>
              </a:path>
              <a:path w="295389" h="264160">
                <a:moveTo>
                  <a:pt x="105930" y="97789"/>
                </a:moveTo>
                <a:lnTo>
                  <a:pt x="79844" y="97789"/>
                </a:lnTo>
                <a:lnTo>
                  <a:pt x="78917" y="99060"/>
                </a:lnTo>
                <a:lnTo>
                  <a:pt x="106845" y="99060"/>
                </a:lnTo>
                <a:lnTo>
                  <a:pt x="105930" y="97789"/>
                </a:lnTo>
                <a:close/>
              </a:path>
              <a:path w="295389" h="264160">
                <a:moveTo>
                  <a:pt x="100088" y="96520"/>
                </a:moveTo>
                <a:lnTo>
                  <a:pt x="85712" y="96520"/>
                </a:lnTo>
                <a:lnTo>
                  <a:pt x="81724" y="97789"/>
                </a:lnTo>
                <a:lnTo>
                  <a:pt x="104038" y="97789"/>
                </a:lnTo>
                <a:lnTo>
                  <a:pt x="100088" y="96520"/>
                </a:lnTo>
                <a:close/>
              </a:path>
              <a:path w="295389" h="264160">
                <a:moveTo>
                  <a:pt x="97015" y="95250"/>
                </a:moveTo>
                <a:lnTo>
                  <a:pt x="89763" y="95250"/>
                </a:lnTo>
                <a:lnTo>
                  <a:pt x="87744" y="96520"/>
                </a:lnTo>
                <a:lnTo>
                  <a:pt x="98069" y="96520"/>
                </a:lnTo>
                <a:lnTo>
                  <a:pt x="97015" y="95250"/>
                </a:lnTo>
                <a:close/>
              </a:path>
              <a:path w="295389" h="264160">
                <a:moveTo>
                  <a:pt x="307847" y="0"/>
                </a:moveTo>
                <a:lnTo>
                  <a:pt x="0" y="0"/>
                </a:lnTo>
                <a:lnTo>
                  <a:pt x="0" y="25400"/>
                </a:lnTo>
                <a:lnTo>
                  <a:pt x="307847" y="25400"/>
                </a:lnTo>
                <a:lnTo>
                  <a:pt x="307847" y="0"/>
                </a:lnTo>
                <a:close/>
              </a:path>
            </a:pathLst>
          </a:custGeom>
          <a:solidFill>
            <a:srgbClr val="79D5EF"/>
          </a:solidFill>
        </p:spPr>
        <p:txBody>
          <a:bodyPr wrap="square" lIns="0" tIns="0" rIns="0" bIns="0" rtlCol="0">
            <a:noAutofit/>
          </a:bodyPr>
          <a:lstStyle/>
          <a:p>
            <a:endParaRPr/>
          </a:p>
        </p:txBody>
      </p:sp>
      <p:sp>
        <p:nvSpPr>
          <p:cNvPr id="30" name="矩形 29">
            <a:extLst>
              <a:ext uri="{FF2B5EF4-FFF2-40B4-BE49-F238E27FC236}">
                <a16:creationId xmlns:a16="http://schemas.microsoft.com/office/drawing/2014/main" id="{084422EA-2FEE-4E52-96EF-DDC77779AC47}"/>
              </a:ext>
            </a:extLst>
          </p:cNvPr>
          <p:cNvSpPr/>
          <p:nvPr/>
        </p:nvSpPr>
        <p:spPr>
          <a:xfrm>
            <a:off x="663070" y="2054102"/>
            <a:ext cx="7642730" cy="981198"/>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21944" tIns="60972" rIns="121944" bIns="60972" rtlCol="0" anchor="ctr"/>
          <a:lstStyle/>
          <a:p>
            <a:r>
              <a:rPr lang="zh-CN" altLang="en-US" sz="1600" b="1" dirty="0">
                <a:solidFill>
                  <a:srgbClr val="FF0000"/>
                </a:solidFill>
                <a:latin typeface="微软雅黑" pitchFamily="34" charset="-122"/>
                <a:ea typeface="微软雅黑" pitchFamily="34" charset="-122"/>
              </a:rPr>
              <a:t>总体牵头</a:t>
            </a:r>
            <a:r>
              <a:rPr lang="zh-CN" altLang="en-US" sz="1600" b="1" dirty="0">
                <a:solidFill>
                  <a:prstClr val="white"/>
                </a:solidFill>
                <a:latin typeface="微软雅黑" pitchFamily="34" charset="-122"/>
                <a:ea typeface="微软雅黑" pitchFamily="34" charset="-122"/>
              </a:rPr>
              <a:t>：中央网信办总体牵头</a:t>
            </a:r>
            <a:endParaRPr lang="en-US" altLang="zh-CN" sz="1600" b="1" dirty="0">
              <a:solidFill>
                <a:prstClr val="white"/>
              </a:solidFill>
              <a:latin typeface="微软雅黑" pitchFamily="34" charset="-122"/>
              <a:ea typeface="微软雅黑" pitchFamily="34" charset="-122"/>
            </a:endParaRPr>
          </a:p>
          <a:p>
            <a:r>
              <a:rPr lang="zh-CN" altLang="en-US" sz="1600" b="1" dirty="0">
                <a:solidFill>
                  <a:srgbClr val="FF0000"/>
                </a:solidFill>
                <a:latin typeface="微软雅黑" pitchFamily="34" charset="-122"/>
                <a:ea typeface="微软雅黑" pitchFamily="34" charset="-122"/>
              </a:rPr>
              <a:t>监管单位</a:t>
            </a:r>
            <a:r>
              <a:rPr lang="zh-CN" altLang="en-US" sz="1600" b="1" dirty="0">
                <a:solidFill>
                  <a:prstClr val="white"/>
                </a:solidFill>
                <a:latin typeface="微软雅黑" pitchFamily="34" charset="-122"/>
                <a:ea typeface="微软雅黑" pitchFamily="34" charset="-122"/>
              </a:rPr>
              <a:t>：公安</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工信</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广电</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国办（非密领域管理指导监管检查）</a:t>
            </a:r>
          </a:p>
          <a:p>
            <a:r>
              <a:rPr lang="zh-CN" altLang="en-US" sz="1600" b="1" dirty="0">
                <a:solidFill>
                  <a:prstClr val="white"/>
                </a:solidFill>
                <a:latin typeface="微软雅黑" pitchFamily="34" charset="-122"/>
                <a:ea typeface="微软雅黑" pitchFamily="34" charset="-122"/>
              </a:rPr>
              <a:t>                 国</a:t>
            </a:r>
            <a:r>
              <a:rPr lang="en-US" altLang="zh-CN" sz="1600" b="1" dirty="0">
                <a:solidFill>
                  <a:prstClr val="white"/>
                </a:solidFill>
                <a:latin typeface="微软雅黑" pitchFamily="34" charset="-122"/>
                <a:ea typeface="微软雅黑" pitchFamily="34" charset="-122"/>
              </a:rPr>
              <a:t>M/</a:t>
            </a:r>
            <a:r>
              <a:rPr lang="zh-CN" altLang="en-US" sz="1600" b="1" dirty="0">
                <a:solidFill>
                  <a:prstClr val="white"/>
                </a:solidFill>
                <a:latin typeface="微软雅黑" pitchFamily="34" charset="-122"/>
                <a:ea typeface="微软雅黑" pitchFamily="34" charset="-122"/>
              </a:rPr>
              <a:t>国</a:t>
            </a:r>
            <a:r>
              <a:rPr lang="en-US" altLang="zh-CN" sz="1600" b="1" dirty="0">
                <a:solidFill>
                  <a:prstClr val="white"/>
                </a:solidFill>
                <a:latin typeface="微软雅黑" pitchFamily="34" charset="-122"/>
                <a:ea typeface="微软雅黑" pitchFamily="34" charset="-122"/>
              </a:rPr>
              <a:t>A/</a:t>
            </a:r>
            <a:r>
              <a:rPr lang="zh-CN" altLang="en-US" sz="1600" b="1" dirty="0">
                <a:solidFill>
                  <a:prstClr val="white"/>
                </a:solidFill>
                <a:latin typeface="微软雅黑" pitchFamily="34" charset="-122"/>
                <a:ea typeface="微软雅黑" pitchFamily="34" charset="-122"/>
              </a:rPr>
              <a:t>保</a:t>
            </a:r>
            <a:r>
              <a:rPr lang="en-US" altLang="zh-CN" sz="1600" b="1" dirty="0">
                <a:solidFill>
                  <a:prstClr val="white"/>
                </a:solidFill>
                <a:latin typeface="微软雅黑" pitchFamily="34" charset="-122"/>
                <a:ea typeface="微软雅黑" pitchFamily="34" charset="-122"/>
              </a:rPr>
              <a:t>M/</a:t>
            </a:r>
            <a:r>
              <a:rPr lang="zh-CN" altLang="en-US" sz="1600" b="1" dirty="0">
                <a:solidFill>
                  <a:prstClr val="white"/>
                </a:solidFill>
                <a:latin typeface="微软雅黑" pitchFamily="34" charset="-122"/>
                <a:ea typeface="微软雅黑" pitchFamily="34" charset="-122"/>
              </a:rPr>
              <a:t>机要</a:t>
            </a:r>
            <a:r>
              <a:rPr lang="en-US" altLang="zh-CN" sz="1600" b="1" dirty="0">
                <a:solidFill>
                  <a:prstClr val="white"/>
                </a:solidFill>
                <a:latin typeface="微软雅黑" pitchFamily="34" charset="-122"/>
                <a:ea typeface="微软雅黑" pitchFamily="34" charset="-122"/>
              </a:rPr>
              <a:t>/</a:t>
            </a:r>
            <a:r>
              <a:rPr lang="zh-CN" altLang="en-US" sz="1600" b="1" dirty="0">
                <a:solidFill>
                  <a:prstClr val="white"/>
                </a:solidFill>
                <a:latin typeface="微软雅黑" pitchFamily="34" charset="-122"/>
                <a:ea typeface="微软雅黑" pitchFamily="34" charset="-122"/>
              </a:rPr>
              <a:t>中</a:t>
            </a:r>
            <a:r>
              <a:rPr lang="en-US" altLang="zh-CN" sz="1600" b="1" dirty="0">
                <a:solidFill>
                  <a:prstClr val="white"/>
                </a:solidFill>
                <a:latin typeface="微软雅黑" pitchFamily="34" charset="-122"/>
                <a:ea typeface="微软雅黑" pitchFamily="34" charset="-122"/>
              </a:rPr>
              <a:t>B/</a:t>
            </a:r>
            <a:r>
              <a:rPr lang="zh-CN" altLang="en-US" sz="1600" b="1" dirty="0">
                <a:solidFill>
                  <a:prstClr val="white"/>
                </a:solidFill>
                <a:latin typeface="微软雅黑" pitchFamily="34" charset="-122"/>
                <a:ea typeface="微软雅黑" pitchFamily="34" charset="-122"/>
              </a:rPr>
              <a:t>科工委（涉密领域管理指导监督检查）</a:t>
            </a:r>
          </a:p>
        </p:txBody>
      </p:sp>
      <p:sp>
        <p:nvSpPr>
          <p:cNvPr id="31" name="AutoShape 35">
            <a:extLst>
              <a:ext uri="{FF2B5EF4-FFF2-40B4-BE49-F238E27FC236}">
                <a16:creationId xmlns:a16="http://schemas.microsoft.com/office/drawing/2014/main" id="{699FE302-96EB-495B-8D34-E1A134EF7198}"/>
              </a:ext>
            </a:extLst>
          </p:cNvPr>
          <p:cNvSpPr>
            <a:spLocks noChangeArrowheads="1"/>
          </p:cNvSpPr>
          <p:nvPr/>
        </p:nvSpPr>
        <p:spPr bwMode="auto">
          <a:xfrm>
            <a:off x="594358" y="811312"/>
            <a:ext cx="7753960" cy="1104882"/>
          </a:xfrm>
          <a:prstGeom prst="triangle">
            <a:avLst>
              <a:gd name="adj" fmla="val 50000"/>
            </a:avLst>
          </a:prstGeom>
          <a:solidFill>
            <a:srgbClr val="0070C0"/>
          </a:solidFill>
          <a:ln w="25400" algn="ctr">
            <a:solidFill>
              <a:srgbClr val="FFC000"/>
            </a:solidFill>
            <a:round/>
            <a:headEnd/>
            <a:tailEnd/>
          </a:ln>
        </p:spPr>
        <p:txBody>
          <a:bodyPr wrap="none" lIns="91389" tIns="45693" rIns="91389" bIns="45693" anchor="b" anchorCtr="0"/>
          <a:lstStyle/>
          <a:p>
            <a:pPr algn="ctr" defTabSz="644086" eaLnBrk="0" hangingPunct="0">
              <a:buClr>
                <a:srgbClr val="CC9900"/>
              </a:buClr>
              <a:defRPr/>
            </a:pPr>
            <a:r>
              <a:rPr lang="zh-CN" altLang="en-US" sz="1600" b="1" dirty="0">
                <a:solidFill>
                  <a:srgbClr val="FFFFFF"/>
                </a:solidFill>
                <a:latin typeface="微软雅黑" pitchFamily="34" charset="-122"/>
                <a:ea typeface="微软雅黑" pitchFamily="34" charset="-122"/>
                <a:sym typeface="Arial"/>
              </a:rPr>
              <a:t>国家安全五个领域</a:t>
            </a:r>
          </a:p>
          <a:p>
            <a:pPr algn="ctr" defTabSz="644086" eaLnBrk="0" hangingPunct="0">
              <a:buClr>
                <a:srgbClr val="CC9900"/>
              </a:buClr>
              <a:defRPr/>
            </a:pPr>
            <a:r>
              <a:rPr lang="zh-CN" altLang="en-US" sz="1600" b="1" dirty="0">
                <a:solidFill>
                  <a:srgbClr val="FFFFFF"/>
                </a:solidFill>
                <a:latin typeface="微软雅黑" pitchFamily="34" charset="-122"/>
                <a:ea typeface="微软雅黑" pitchFamily="34" charset="-122"/>
                <a:sym typeface="Arial"/>
              </a:rPr>
              <a:t>（海、陆、空、天、</a:t>
            </a:r>
            <a:r>
              <a:rPr lang="zh-CN" altLang="en-US" sz="1600" b="1" dirty="0">
                <a:solidFill>
                  <a:srgbClr val="FF0000"/>
                </a:solidFill>
                <a:latin typeface="微软雅黑" pitchFamily="34" charset="-122"/>
                <a:ea typeface="微软雅黑" pitchFamily="34" charset="-122"/>
                <a:sym typeface="Arial"/>
              </a:rPr>
              <a:t>网</a:t>
            </a:r>
            <a:r>
              <a:rPr lang="zh-CN" altLang="en-US" sz="1600" b="1" dirty="0">
                <a:solidFill>
                  <a:srgbClr val="FFFFFF"/>
                </a:solidFill>
                <a:latin typeface="微软雅黑" pitchFamily="34" charset="-122"/>
                <a:ea typeface="微软雅黑" pitchFamily="34" charset="-122"/>
                <a:sym typeface="Arial"/>
              </a:rPr>
              <a:t>）</a:t>
            </a:r>
          </a:p>
          <a:p>
            <a:pPr algn="ctr" defTabSz="644086" eaLnBrk="0" hangingPunct="0">
              <a:buClr>
                <a:srgbClr val="CC9900"/>
              </a:buClr>
              <a:defRPr/>
            </a:pPr>
            <a:r>
              <a:rPr lang="zh-CN" altLang="en-US" sz="1600" b="1" dirty="0">
                <a:solidFill>
                  <a:srgbClr val="FF0000"/>
                </a:solidFill>
                <a:latin typeface="微软雅黑" pitchFamily="34" charset="-122"/>
                <a:ea typeface="微软雅黑" pitchFamily="34" charset="-122"/>
                <a:sym typeface="Arial"/>
              </a:rPr>
              <a:t>目标：网际空间自主可控安全可靠</a:t>
            </a:r>
          </a:p>
        </p:txBody>
      </p:sp>
      <p:grpSp>
        <p:nvGrpSpPr>
          <p:cNvPr id="32" name="组合 31">
            <a:extLst>
              <a:ext uri="{FF2B5EF4-FFF2-40B4-BE49-F238E27FC236}">
                <a16:creationId xmlns:a16="http://schemas.microsoft.com/office/drawing/2014/main" id="{6AB42E1E-53FF-4B4E-8D41-194B66A8DFE4}"/>
              </a:ext>
            </a:extLst>
          </p:cNvPr>
          <p:cNvGrpSpPr/>
          <p:nvPr/>
        </p:nvGrpSpPr>
        <p:grpSpPr>
          <a:xfrm>
            <a:off x="679037" y="3175854"/>
            <a:ext cx="1683163" cy="1612046"/>
            <a:chOff x="1589485" y="3466852"/>
            <a:chExt cx="1987822" cy="1547118"/>
          </a:xfrm>
        </p:grpSpPr>
        <p:sp>
          <p:nvSpPr>
            <p:cNvPr id="50" name="矩形 49">
              <a:extLst>
                <a:ext uri="{FF2B5EF4-FFF2-40B4-BE49-F238E27FC236}">
                  <a16:creationId xmlns:a16="http://schemas.microsoft.com/office/drawing/2014/main" id="{880CCB14-3C10-47DA-AA1B-D670CCC3C21F}"/>
                </a:ext>
              </a:extLst>
            </p:cNvPr>
            <p:cNvSpPr/>
            <p:nvPr/>
          </p:nvSpPr>
          <p:spPr>
            <a:xfrm>
              <a:off x="1589485" y="3466852"/>
              <a:ext cx="1987822" cy="154711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6" rIns="121931" bIns="60966" rtlCol="0" anchor="ctr"/>
            <a:lstStyle/>
            <a:p>
              <a:pPr algn="ctr" defTabSz="685721"/>
              <a:endParaRPr lang="zh-CN" altLang="en-US" sz="1200" dirty="0">
                <a:solidFill>
                  <a:prstClr val="white"/>
                </a:solidFill>
                <a:latin typeface="微软雅黑" pitchFamily="34" charset="-122"/>
                <a:ea typeface="微软雅黑" pitchFamily="34" charset="-122"/>
              </a:endParaRPr>
            </a:p>
          </p:txBody>
        </p:sp>
        <p:sp>
          <p:nvSpPr>
            <p:cNvPr id="51" name="TextBox 37">
              <a:extLst>
                <a:ext uri="{FF2B5EF4-FFF2-40B4-BE49-F238E27FC236}">
                  <a16:creationId xmlns:a16="http://schemas.microsoft.com/office/drawing/2014/main" id="{8B4BD5E9-B35F-441E-80AD-F5052050B58F}"/>
                </a:ext>
              </a:extLst>
            </p:cNvPr>
            <p:cNvSpPr txBox="1"/>
            <p:nvPr/>
          </p:nvSpPr>
          <p:spPr>
            <a:xfrm>
              <a:off x="1589498" y="3477854"/>
              <a:ext cx="1915800" cy="590784"/>
            </a:xfrm>
            <a:prstGeom prst="rect">
              <a:avLst/>
            </a:prstGeom>
            <a:noFill/>
          </p:spPr>
          <p:txBody>
            <a:bodyPr wrap="square" lIns="121944" tIns="60972" rIns="121944" bIns="60972" rtlCol="0">
              <a:spAutoFit/>
            </a:bodyPr>
            <a:lstStyle/>
            <a:p>
              <a:pPr algn="ctr" defTabSz="685721">
                <a:buClr>
                  <a:srgbClr val="CC9900"/>
                </a:buClr>
              </a:pPr>
              <a:r>
                <a:rPr lang="zh-CN" altLang="en-US" sz="1600" b="1" dirty="0">
                  <a:solidFill>
                    <a:prstClr val="white"/>
                  </a:solidFill>
                  <a:latin typeface="微软雅黑" pitchFamily="34" charset="-122"/>
                  <a:ea typeface="微软雅黑" pitchFamily="34" charset="-122"/>
                </a:rPr>
                <a:t>互联网</a:t>
              </a:r>
            </a:p>
            <a:p>
              <a:pPr algn="ctr" defTabSz="685721">
                <a:buClr>
                  <a:srgbClr val="CC9900"/>
                </a:buClr>
              </a:pPr>
              <a:r>
                <a:rPr lang="zh-CN" altLang="en-US" sz="1600" b="1" dirty="0">
                  <a:solidFill>
                    <a:prstClr val="white"/>
                  </a:solidFill>
                  <a:latin typeface="微软雅黑" pitchFamily="34" charset="-122"/>
                  <a:ea typeface="微软雅黑" pitchFamily="34" charset="-122"/>
                </a:rPr>
                <a:t>安全领域</a:t>
              </a:r>
            </a:p>
          </p:txBody>
        </p:sp>
        <p:sp>
          <p:nvSpPr>
            <p:cNvPr id="52" name="TextBox 47">
              <a:extLst>
                <a:ext uri="{FF2B5EF4-FFF2-40B4-BE49-F238E27FC236}">
                  <a16:creationId xmlns:a16="http://schemas.microsoft.com/office/drawing/2014/main" id="{F9A5EF89-E529-49DA-881E-DA9E122266EF}"/>
                </a:ext>
              </a:extLst>
            </p:cNvPr>
            <p:cNvSpPr txBox="1"/>
            <p:nvPr/>
          </p:nvSpPr>
          <p:spPr>
            <a:xfrm>
              <a:off x="1592442" y="4556746"/>
              <a:ext cx="1912855" cy="354480"/>
            </a:xfrm>
            <a:prstGeom prst="rect">
              <a:avLst/>
            </a:prstGeom>
            <a:noFill/>
          </p:spPr>
          <p:txBody>
            <a:bodyPr wrap="square" lIns="121944" tIns="60972" rIns="121944" bIns="60972" rtlCol="0">
              <a:spAutoFit/>
            </a:bodyPr>
            <a:lstStyle/>
            <a:p>
              <a:pPr algn="ctr" defTabSz="685721">
                <a:buClr>
                  <a:srgbClr val="CC9900"/>
                </a:buClr>
              </a:pPr>
              <a:r>
                <a:rPr lang="zh-CN" altLang="en-US" sz="1600" b="1" dirty="0">
                  <a:solidFill>
                    <a:prstClr val="white"/>
                  </a:solidFill>
                  <a:latin typeface="微软雅黑" pitchFamily="34" charset="-122"/>
                  <a:ea typeface="微软雅黑" pitchFamily="34" charset="-122"/>
                </a:rPr>
                <a:t>刚性需求上升</a:t>
              </a:r>
              <a:endParaRPr lang="en-US" altLang="zh-CN" sz="1600" b="1" dirty="0">
                <a:solidFill>
                  <a:prstClr val="white"/>
                </a:solidFill>
                <a:latin typeface="微软雅黑" pitchFamily="34" charset="-122"/>
                <a:ea typeface="微软雅黑" pitchFamily="34" charset="-122"/>
              </a:endParaRPr>
            </a:p>
          </p:txBody>
        </p:sp>
      </p:grpSp>
      <p:sp>
        <p:nvSpPr>
          <p:cNvPr id="33" name="下箭头 17">
            <a:extLst>
              <a:ext uri="{FF2B5EF4-FFF2-40B4-BE49-F238E27FC236}">
                <a16:creationId xmlns:a16="http://schemas.microsoft.com/office/drawing/2014/main" id="{C0F689FC-03F2-46A2-B847-87F920F748F8}"/>
              </a:ext>
            </a:extLst>
          </p:cNvPr>
          <p:cNvSpPr/>
          <p:nvPr/>
        </p:nvSpPr>
        <p:spPr>
          <a:xfrm rot="10800000">
            <a:off x="1361808" y="3817810"/>
            <a:ext cx="314592" cy="436689"/>
          </a:xfrm>
          <a:prstGeom prst="downArrow">
            <a:avLst/>
          </a:prstGeom>
          <a:solidFill>
            <a:srgbClr val="FF0000"/>
          </a:solidFill>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p>
        </p:txBody>
      </p:sp>
      <p:sp>
        <p:nvSpPr>
          <p:cNvPr id="34" name="矩形 33">
            <a:extLst>
              <a:ext uri="{FF2B5EF4-FFF2-40B4-BE49-F238E27FC236}">
                <a16:creationId xmlns:a16="http://schemas.microsoft.com/office/drawing/2014/main" id="{C0C1F2FE-1D5C-42E8-A6A7-0EC7486DE28A}"/>
              </a:ext>
            </a:extLst>
          </p:cNvPr>
          <p:cNvSpPr/>
          <p:nvPr/>
        </p:nvSpPr>
        <p:spPr>
          <a:xfrm>
            <a:off x="2667000" y="3175854"/>
            <a:ext cx="1683163" cy="1612046"/>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6" rIns="121931" bIns="60966" rtlCol="0" anchor="ctr"/>
          <a:lstStyle/>
          <a:p>
            <a:pPr algn="ctr" defTabSz="685721"/>
            <a:endParaRPr lang="zh-CN" altLang="en-US" sz="1200" dirty="0">
              <a:solidFill>
                <a:prstClr val="white"/>
              </a:solidFill>
              <a:latin typeface="微软雅黑" pitchFamily="34" charset="-122"/>
              <a:ea typeface="微软雅黑" pitchFamily="34" charset="-122"/>
            </a:endParaRPr>
          </a:p>
        </p:txBody>
      </p:sp>
      <p:sp>
        <p:nvSpPr>
          <p:cNvPr id="35" name="TextBox 37">
            <a:extLst>
              <a:ext uri="{FF2B5EF4-FFF2-40B4-BE49-F238E27FC236}">
                <a16:creationId xmlns:a16="http://schemas.microsoft.com/office/drawing/2014/main" id="{2D03F5C3-70FC-447B-81F3-D30A96ACB004}"/>
              </a:ext>
            </a:extLst>
          </p:cNvPr>
          <p:cNvSpPr txBox="1"/>
          <p:nvPr/>
        </p:nvSpPr>
        <p:spPr>
          <a:xfrm>
            <a:off x="2543245" y="3187318"/>
            <a:ext cx="1930672" cy="615577"/>
          </a:xfrm>
          <a:prstGeom prst="rect">
            <a:avLst/>
          </a:prstGeom>
          <a:noFill/>
        </p:spPr>
        <p:txBody>
          <a:bodyPr wrap="square" lIns="121944" tIns="60972" rIns="121944" bIns="60972" rtlCol="0">
            <a:spAutoFit/>
          </a:bodyPr>
          <a:lstStyle/>
          <a:p>
            <a:pPr algn="ctr" defTabSz="685721">
              <a:buClr>
                <a:srgbClr val="CC9900"/>
              </a:buClr>
            </a:pPr>
            <a:r>
              <a:rPr lang="zh-CN" altLang="en-US" sz="1600" b="1" dirty="0">
                <a:solidFill>
                  <a:prstClr val="white"/>
                </a:solidFill>
                <a:latin typeface="微软雅黑" pitchFamily="34" charset="-122"/>
                <a:ea typeface="微软雅黑" pitchFamily="34" charset="-122"/>
              </a:rPr>
              <a:t>重要系统</a:t>
            </a:r>
          </a:p>
          <a:p>
            <a:pPr algn="ctr" defTabSz="685721">
              <a:buClr>
                <a:srgbClr val="CC9900"/>
              </a:buClr>
            </a:pPr>
            <a:r>
              <a:rPr lang="zh-CN" altLang="en-US" sz="1600" b="1" dirty="0">
                <a:solidFill>
                  <a:prstClr val="white"/>
                </a:solidFill>
                <a:latin typeface="微软雅黑" pitchFamily="34" charset="-122"/>
                <a:ea typeface="微软雅黑" pitchFamily="34" charset="-122"/>
              </a:rPr>
              <a:t>基础设施安全领域</a:t>
            </a:r>
          </a:p>
        </p:txBody>
      </p:sp>
      <p:sp>
        <p:nvSpPr>
          <p:cNvPr id="36" name="TextBox 47">
            <a:extLst>
              <a:ext uri="{FF2B5EF4-FFF2-40B4-BE49-F238E27FC236}">
                <a16:creationId xmlns:a16="http://schemas.microsoft.com/office/drawing/2014/main" id="{830F0376-9F86-4B99-A585-FD200C78F242}"/>
              </a:ext>
            </a:extLst>
          </p:cNvPr>
          <p:cNvSpPr txBox="1"/>
          <p:nvPr/>
        </p:nvSpPr>
        <p:spPr>
          <a:xfrm>
            <a:off x="2669504" y="4308912"/>
            <a:ext cx="1680659" cy="369356"/>
          </a:xfrm>
          <a:prstGeom prst="rect">
            <a:avLst/>
          </a:prstGeom>
          <a:noFill/>
        </p:spPr>
        <p:txBody>
          <a:bodyPr wrap="square" lIns="121944" tIns="60972" rIns="121944" bIns="60972" rtlCol="0">
            <a:spAutoFit/>
          </a:bodyPr>
          <a:lstStyle/>
          <a:p>
            <a:pPr algn="ctr" defTabSz="685721">
              <a:buClr>
                <a:srgbClr val="CC9900"/>
              </a:buClr>
            </a:pPr>
            <a:r>
              <a:rPr lang="zh-CN" altLang="en-US" sz="1600" b="1" dirty="0">
                <a:solidFill>
                  <a:prstClr val="white"/>
                </a:solidFill>
                <a:latin typeface="微软雅黑" pitchFamily="34" charset="-122"/>
                <a:ea typeface="微软雅黑" pitchFamily="34" charset="-122"/>
              </a:rPr>
              <a:t>需求伴随十三五</a:t>
            </a:r>
            <a:endParaRPr lang="en-US" altLang="zh-CN" sz="1600" b="1" dirty="0">
              <a:solidFill>
                <a:prstClr val="white"/>
              </a:solidFill>
              <a:latin typeface="微软雅黑" pitchFamily="34" charset="-122"/>
              <a:ea typeface="微软雅黑" pitchFamily="34" charset="-122"/>
            </a:endParaRPr>
          </a:p>
        </p:txBody>
      </p:sp>
      <p:sp>
        <p:nvSpPr>
          <p:cNvPr id="37" name="下箭头 21">
            <a:extLst>
              <a:ext uri="{FF2B5EF4-FFF2-40B4-BE49-F238E27FC236}">
                <a16:creationId xmlns:a16="http://schemas.microsoft.com/office/drawing/2014/main" id="{CECCCB4C-0CA6-4FDA-8013-370775262DE6}"/>
              </a:ext>
            </a:extLst>
          </p:cNvPr>
          <p:cNvSpPr/>
          <p:nvPr/>
        </p:nvSpPr>
        <p:spPr>
          <a:xfrm rot="13891919">
            <a:off x="3298980" y="3748447"/>
            <a:ext cx="300818" cy="478495"/>
          </a:xfrm>
          <a:prstGeom prst="downArrow">
            <a:avLst/>
          </a:prstGeom>
          <a:solidFill>
            <a:srgbClr val="FF0000"/>
          </a:solidFill>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nvGrpSpPr>
          <p:cNvPr id="38" name="组合 37">
            <a:extLst>
              <a:ext uri="{FF2B5EF4-FFF2-40B4-BE49-F238E27FC236}">
                <a16:creationId xmlns:a16="http://schemas.microsoft.com/office/drawing/2014/main" id="{8A56C50F-2923-4754-8D2B-C06E027DAADA}"/>
              </a:ext>
            </a:extLst>
          </p:cNvPr>
          <p:cNvGrpSpPr/>
          <p:nvPr/>
        </p:nvGrpSpPr>
        <p:grpSpPr>
          <a:xfrm>
            <a:off x="4648200" y="3175854"/>
            <a:ext cx="1683163" cy="1612046"/>
            <a:chOff x="1589485" y="3466852"/>
            <a:chExt cx="1987822" cy="1547118"/>
          </a:xfrm>
        </p:grpSpPr>
        <p:sp>
          <p:nvSpPr>
            <p:cNvPr id="47" name="矩形 46">
              <a:extLst>
                <a:ext uri="{FF2B5EF4-FFF2-40B4-BE49-F238E27FC236}">
                  <a16:creationId xmlns:a16="http://schemas.microsoft.com/office/drawing/2014/main" id="{318354D5-A981-4BE9-8DC8-46E0A2C218EB}"/>
                </a:ext>
              </a:extLst>
            </p:cNvPr>
            <p:cNvSpPr/>
            <p:nvPr/>
          </p:nvSpPr>
          <p:spPr>
            <a:xfrm>
              <a:off x="1589485" y="3466852"/>
              <a:ext cx="1987822" cy="154711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6" rIns="121931" bIns="60966" rtlCol="0" anchor="ctr"/>
            <a:lstStyle/>
            <a:p>
              <a:pPr algn="ctr" defTabSz="685721"/>
              <a:endParaRPr lang="zh-CN" altLang="en-US" sz="1200" dirty="0">
                <a:solidFill>
                  <a:prstClr val="white"/>
                </a:solidFill>
                <a:latin typeface="微软雅黑" pitchFamily="34" charset="-122"/>
                <a:ea typeface="微软雅黑" pitchFamily="34" charset="-122"/>
              </a:endParaRPr>
            </a:p>
          </p:txBody>
        </p:sp>
        <p:sp>
          <p:nvSpPr>
            <p:cNvPr id="48" name="TextBox 37">
              <a:extLst>
                <a:ext uri="{FF2B5EF4-FFF2-40B4-BE49-F238E27FC236}">
                  <a16:creationId xmlns:a16="http://schemas.microsoft.com/office/drawing/2014/main" id="{16776ADC-558D-41C6-8C25-9CC71F847275}"/>
                </a:ext>
              </a:extLst>
            </p:cNvPr>
            <p:cNvSpPr txBox="1"/>
            <p:nvPr/>
          </p:nvSpPr>
          <p:spPr>
            <a:xfrm>
              <a:off x="1635186" y="3477854"/>
              <a:ext cx="1915801" cy="590784"/>
            </a:xfrm>
            <a:prstGeom prst="rect">
              <a:avLst/>
            </a:prstGeom>
            <a:noFill/>
          </p:spPr>
          <p:txBody>
            <a:bodyPr wrap="square" lIns="121944" tIns="60972" rIns="121944" bIns="60972" rtlCol="0">
              <a:spAutoFit/>
            </a:bodyPr>
            <a:lstStyle/>
            <a:p>
              <a:pPr algn="ctr" defTabSz="685721">
                <a:buClr>
                  <a:srgbClr val="CC9900"/>
                </a:buClr>
              </a:pPr>
              <a:r>
                <a:rPr lang="zh-CN" altLang="en-US" sz="1600" b="1" dirty="0">
                  <a:solidFill>
                    <a:prstClr val="white"/>
                  </a:solidFill>
                  <a:latin typeface="微软雅黑" pitchFamily="34" charset="-122"/>
                  <a:ea typeface="微软雅黑" pitchFamily="34" charset="-122"/>
                </a:rPr>
                <a:t>涉及国家</a:t>
              </a:r>
              <a:r>
                <a:rPr lang="en-US" altLang="zh-CN" sz="1600" b="1" dirty="0">
                  <a:solidFill>
                    <a:prstClr val="white"/>
                  </a:solidFill>
                  <a:latin typeface="微软雅黑" pitchFamily="34" charset="-122"/>
                  <a:ea typeface="微软雅黑" pitchFamily="34" charset="-122"/>
                </a:rPr>
                <a:t>MM</a:t>
              </a:r>
            </a:p>
            <a:p>
              <a:pPr algn="ctr" defTabSz="685721">
                <a:buClr>
                  <a:srgbClr val="CC9900"/>
                </a:buClr>
              </a:pPr>
              <a:r>
                <a:rPr lang="zh-CN" altLang="en-US" sz="1600" b="1" dirty="0">
                  <a:solidFill>
                    <a:prstClr val="white"/>
                  </a:solidFill>
                  <a:latin typeface="微软雅黑" pitchFamily="34" charset="-122"/>
                  <a:ea typeface="微软雅黑" pitchFamily="34" charset="-122"/>
                </a:rPr>
                <a:t>安全领域</a:t>
              </a:r>
            </a:p>
          </p:txBody>
        </p:sp>
        <p:sp>
          <p:nvSpPr>
            <p:cNvPr id="49" name="TextBox 47">
              <a:extLst>
                <a:ext uri="{FF2B5EF4-FFF2-40B4-BE49-F238E27FC236}">
                  <a16:creationId xmlns:a16="http://schemas.microsoft.com/office/drawing/2014/main" id="{5842E15A-79D6-41C1-819E-BD1FCE84B477}"/>
                </a:ext>
              </a:extLst>
            </p:cNvPr>
            <p:cNvSpPr txBox="1"/>
            <p:nvPr/>
          </p:nvSpPr>
          <p:spPr>
            <a:xfrm>
              <a:off x="1592442" y="4556746"/>
              <a:ext cx="1912855" cy="354480"/>
            </a:xfrm>
            <a:prstGeom prst="rect">
              <a:avLst/>
            </a:prstGeom>
            <a:noFill/>
          </p:spPr>
          <p:txBody>
            <a:bodyPr wrap="square" lIns="121944" tIns="60972" rIns="121944" bIns="60972" rtlCol="0">
              <a:spAutoFit/>
            </a:bodyPr>
            <a:lstStyle/>
            <a:p>
              <a:pPr algn="ctr" defTabSz="685721">
                <a:buClr>
                  <a:srgbClr val="CC9900"/>
                </a:buClr>
              </a:pPr>
              <a:r>
                <a:rPr lang="zh-CN" altLang="en-US" sz="1600" b="1" dirty="0">
                  <a:solidFill>
                    <a:prstClr val="white"/>
                  </a:solidFill>
                  <a:latin typeface="微软雅黑" pitchFamily="34" charset="-122"/>
                  <a:ea typeface="微软雅黑" pitchFamily="34" charset="-122"/>
                </a:rPr>
                <a:t>需求伴随</a:t>
              </a:r>
              <a:r>
                <a:rPr lang="en-US" altLang="zh-CN" sz="1600" b="1" dirty="0">
                  <a:solidFill>
                    <a:prstClr val="white"/>
                  </a:solidFill>
                  <a:latin typeface="微软雅黑" pitchFamily="34" charset="-122"/>
                  <a:ea typeface="微软雅黑" pitchFamily="34" charset="-122"/>
                </a:rPr>
                <a:t>N</a:t>
              </a:r>
              <a:r>
                <a:rPr lang="zh-CN" altLang="en-US" sz="1600" b="1" dirty="0">
                  <a:solidFill>
                    <a:prstClr val="white"/>
                  </a:solidFill>
                  <a:latin typeface="微软雅黑" pitchFamily="34" charset="-122"/>
                  <a:ea typeface="微软雅黑" pitchFamily="34" charset="-122"/>
                </a:rPr>
                <a:t>网</a:t>
              </a:r>
              <a:endParaRPr lang="en-US" altLang="zh-CN" sz="1600" b="1" dirty="0">
                <a:solidFill>
                  <a:prstClr val="white"/>
                </a:solidFill>
                <a:latin typeface="微软雅黑" pitchFamily="34" charset="-122"/>
                <a:ea typeface="微软雅黑" pitchFamily="34" charset="-122"/>
              </a:endParaRPr>
            </a:p>
          </p:txBody>
        </p:sp>
      </p:grpSp>
      <p:grpSp>
        <p:nvGrpSpPr>
          <p:cNvPr id="39" name="组合 38">
            <a:extLst>
              <a:ext uri="{FF2B5EF4-FFF2-40B4-BE49-F238E27FC236}">
                <a16:creationId xmlns:a16="http://schemas.microsoft.com/office/drawing/2014/main" id="{7577CB0E-49B9-4103-B539-0BC59AA06389}"/>
              </a:ext>
            </a:extLst>
          </p:cNvPr>
          <p:cNvGrpSpPr/>
          <p:nvPr/>
        </p:nvGrpSpPr>
        <p:grpSpPr>
          <a:xfrm>
            <a:off x="6629400" y="3175854"/>
            <a:ext cx="1683163" cy="1612046"/>
            <a:chOff x="1589485" y="3466852"/>
            <a:chExt cx="1987822" cy="1547118"/>
          </a:xfrm>
        </p:grpSpPr>
        <p:sp>
          <p:nvSpPr>
            <p:cNvPr id="44" name="矩形 43">
              <a:extLst>
                <a:ext uri="{FF2B5EF4-FFF2-40B4-BE49-F238E27FC236}">
                  <a16:creationId xmlns:a16="http://schemas.microsoft.com/office/drawing/2014/main" id="{64CD6267-2552-46EF-9C93-65D2BE290590}"/>
                </a:ext>
              </a:extLst>
            </p:cNvPr>
            <p:cNvSpPr/>
            <p:nvPr/>
          </p:nvSpPr>
          <p:spPr>
            <a:xfrm>
              <a:off x="1589485" y="3466852"/>
              <a:ext cx="1987822" cy="154711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31" tIns="60966" rIns="121931" bIns="60966" rtlCol="0" anchor="ctr"/>
            <a:lstStyle/>
            <a:p>
              <a:pPr algn="ctr" defTabSz="685721"/>
              <a:endParaRPr lang="zh-CN" altLang="en-US" sz="1200" dirty="0">
                <a:solidFill>
                  <a:prstClr val="white"/>
                </a:solidFill>
                <a:latin typeface="微软雅黑" pitchFamily="34" charset="-122"/>
                <a:ea typeface="微软雅黑" pitchFamily="34" charset="-122"/>
              </a:endParaRPr>
            </a:p>
          </p:txBody>
        </p:sp>
        <p:sp>
          <p:nvSpPr>
            <p:cNvPr id="45" name="TextBox 37">
              <a:extLst>
                <a:ext uri="{FF2B5EF4-FFF2-40B4-BE49-F238E27FC236}">
                  <a16:creationId xmlns:a16="http://schemas.microsoft.com/office/drawing/2014/main" id="{766210D1-4055-4514-ABAB-93234C40413D}"/>
                </a:ext>
              </a:extLst>
            </p:cNvPr>
            <p:cNvSpPr txBox="1"/>
            <p:nvPr/>
          </p:nvSpPr>
          <p:spPr>
            <a:xfrm>
              <a:off x="1627760" y="3469175"/>
              <a:ext cx="1915800" cy="590784"/>
            </a:xfrm>
            <a:prstGeom prst="rect">
              <a:avLst/>
            </a:prstGeom>
            <a:noFill/>
          </p:spPr>
          <p:txBody>
            <a:bodyPr wrap="square" lIns="121944" tIns="60972" rIns="121944" bIns="60972" rtlCol="0">
              <a:spAutoFit/>
            </a:bodyPr>
            <a:lstStyle/>
            <a:p>
              <a:pPr algn="ctr" defTabSz="685721">
                <a:buClr>
                  <a:srgbClr val="CC9900"/>
                </a:buClr>
              </a:pPr>
              <a:r>
                <a:rPr lang="zh-CN" altLang="en-US" sz="1600" b="1" dirty="0">
                  <a:solidFill>
                    <a:prstClr val="white"/>
                  </a:solidFill>
                  <a:latin typeface="微软雅黑" pitchFamily="34" charset="-122"/>
                  <a:ea typeface="微软雅黑" pitchFamily="34" charset="-122"/>
                </a:rPr>
                <a:t>国产化替代</a:t>
              </a:r>
            </a:p>
            <a:p>
              <a:pPr algn="ctr" defTabSz="685721">
                <a:buClr>
                  <a:srgbClr val="CC9900"/>
                </a:buClr>
              </a:pPr>
              <a:r>
                <a:rPr lang="zh-CN" altLang="en-US" sz="1600" b="1" dirty="0">
                  <a:solidFill>
                    <a:prstClr val="white"/>
                  </a:solidFill>
                  <a:latin typeface="微软雅黑" pitchFamily="34" charset="-122"/>
                  <a:ea typeface="微软雅黑" pitchFamily="34" charset="-122"/>
                </a:rPr>
                <a:t>安全领域</a:t>
              </a:r>
            </a:p>
          </p:txBody>
        </p:sp>
        <p:sp>
          <p:nvSpPr>
            <p:cNvPr id="46" name="TextBox 47">
              <a:extLst>
                <a:ext uri="{FF2B5EF4-FFF2-40B4-BE49-F238E27FC236}">
                  <a16:creationId xmlns:a16="http://schemas.microsoft.com/office/drawing/2014/main" id="{DE1FFC9D-F469-4854-9582-507A01B95EB1}"/>
                </a:ext>
              </a:extLst>
            </p:cNvPr>
            <p:cNvSpPr txBox="1"/>
            <p:nvPr/>
          </p:nvSpPr>
          <p:spPr>
            <a:xfrm>
              <a:off x="1592442" y="4556746"/>
              <a:ext cx="1912855" cy="354480"/>
            </a:xfrm>
            <a:prstGeom prst="rect">
              <a:avLst/>
            </a:prstGeom>
            <a:noFill/>
          </p:spPr>
          <p:txBody>
            <a:bodyPr wrap="square" lIns="121944" tIns="60972" rIns="121944" bIns="60972" rtlCol="0">
              <a:spAutoFit/>
            </a:bodyPr>
            <a:lstStyle/>
            <a:p>
              <a:pPr algn="ctr" defTabSz="685721">
                <a:buClr>
                  <a:srgbClr val="CC9900"/>
                </a:buClr>
              </a:pPr>
              <a:r>
                <a:rPr lang="zh-CN" altLang="en-US" sz="1600" b="1" dirty="0">
                  <a:solidFill>
                    <a:prstClr val="white"/>
                  </a:solidFill>
                  <a:latin typeface="微软雅黑" pitchFamily="34" charset="-122"/>
                  <a:ea typeface="微软雅黑" pitchFamily="34" charset="-122"/>
                </a:rPr>
                <a:t>试点推进</a:t>
              </a:r>
              <a:endParaRPr lang="en-US" altLang="zh-CN" sz="1600" b="1" dirty="0">
                <a:solidFill>
                  <a:prstClr val="white"/>
                </a:solidFill>
                <a:latin typeface="微软雅黑" pitchFamily="34" charset="-122"/>
                <a:ea typeface="微软雅黑" pitchFamily="34" charset="-122"/>
              </a:endParaRPr>
            </a:p>
          </p:txBody>
        </p:sp>
      </p:grpSp>
      <p:sp>
        <p:nvSpPr>
          <p:cNvPr id="40" name="下箭头 24">
            <a:extLst>
              <a:ext uri="{FF2B5EF4-FFF2-40B4-BE49-F238E27FC236}">
                <a16:creationId xmlns:a16="http://schemas.microsoft.com/office/drawing/2014/main" id="{B35AE52C-7D17-4823-ADB5-D07FE1DB7AC5}"/>
              </a:ext>
            </a:extLst>
          </p:cNvPr>
          <p:cNvSpPr/>
          <p:nvPr/>
        </p:nvSpPr>
        <p:spPr>
          <a:xfrm rot="5400000" flipV="1">
            <a:off x="7355246" y="3769117"/>
            <a:ext cx="330240" cy="488125"/>
          </a:xfrm>
          <a:prstGeom prst="downArrow">
            <a:avLst/>
          </a:prstGeom>
          <a:solidFill>
            <a:srgbClr val="FF0000"/>
          </a:solidFill>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1" name="下箭头 25">
            <a:extLst>
              <a:ext uri="{FF2B5EF4-FFF2-40B4-BE49-F238E27FC236}">
                <a16:creationId xmlns:a16="http://schemas.microsoft.com/office/drawing/2014/main" id="{35DBDD42-F1CF-463E-BAA2-4DE91C6976F7}"/>
              </a:ext>
            </a:extLst>
          </p:cNvPr>
          <p:cNvSpPr/>
          <p:nvPr/>
        </p:nvSpPr>
        <p:spPr>
          <a:xfrm rot="13891919">
            <a:off x="3531104" y="3803070"/>
            <a:ext cx="300818" cy="478495"/>
          </a:xfrm>
          <a:prstGeom prst="downArrow">
            <a:avLst/>
          </a:prstGeom>
          <a:solidFill>
            <a:srgbClr val="FF0000"/>
          </a:solidFill>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2" name="下箭头 26">
            <a:extLst>
              <a:ext uri="{FF2B5EF4-FFF2-40B4-BE49-F238E27FC236}">
                <a16:creationId xmlns:a16="http://schemas.microsoft.com/office/drawing/2014/main" id="{9AB13C66-3CE4-42B9-BB3C-1277DC00B9D5}"/>
              </a:ext>
            </a:extLst>
          </p:cNvPr>
          <p:cNvSpPr/>
          <p:nvPr/>
        </p:nvSpPr>
        <p:spPr>
          <a:xfrm rot="13891919">
            <a:off x="5235472" y="3819047"/>
            <a:ext cx="300818" cy="478495"/>
          </a:xfrm>
          <a:prstGeom prst="downArrow">
            <a:avLst/>
          </a:prstGeom>
          <a:solidFill>
            <a:srgbClr val="FF0000"/>
          </a:solidFill>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3" name="下箭头 27">
            <a:extLst>
              <a:ext uri="{FF2B5EF4-FFF2-40B4-BE49-F238E27FC236}">
                <a16:creationId xmlns:a16="http://schemas.microsoft.com/office/drawing/2014/main" id="{1A6CD322-949E-4C1B-8EC3-7A2782DBCB24}"/>
              </a:ext>
            </a:extLst>
          </p:cNvPr>
          <p:cNvSpPr/>
          <p:nvPr/>
        </p:nvSpPr>
        <p:spPr>
          <a:xfrm rot="13891919">
            <a:off x="5467596" y="3873670"/>
            <a:ext cx="300818" cy="478495"/>
          </a:xfrm>
          <a:prstGeom prst="downArrow">
            <a:avLst/>
          </a:prstGeom>
          <a:solidFill>
            <a:srgbClr val="FF0000"/>
          </a:solidFill>
          <a:scene3d>
            <a:camera prst="perspectiveRelaxedModerately"/>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3658413"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云计算平台面临的挑战</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5" name="Group 149">
            <a:extLst>
              <a:ext uri="{FF2B5EF4-FFF2-40B4-BE49-F238E27FC236}">
                <a16:creationId xmlns:a16="http://schemas.microsoft.com/office/drawing/2014/main" id="{25913B7E-D114-44C8-9DE3-8D31C55648A4}"/>
              </a:ext>
            </a:extLst>
          </p:cNvPr>
          <p:cNvGrpSpPr>
            <a:grpSpLocks/>
          </p:cNvGrpSpPr>
          <p:nvPr/>
        </p:nvGrpSpPr>
        <p:grpSpPr bwMode="auto">
          <a:xfrm>
            <a:off x="763294" y="596900"/>
            <a:ext cx="7617411" cy="4288550"/>
            <a:chOff x="657" y="799"/>
            <a:chExt cx="4490" cy="2532"/>
          </a:xfrm>
        </p:grpSpPr>
        <p:sp>
          <p:nvSpPr>
            <p:cNvPr id="6" name="AutoShape 123">
              <a:extLst>
                <a:ext uri="{FF2B5EF4-FFF2-40B4-BE49-F238E27FC236}">
                  <a16:creationId xmlns:a16="http://schemas.microsoft.com/office/drawing/2014/main" id="{DAB2EE21-A72E-4708-AC89-00ED52AE3637}"/>
                </a:ext>
              </a:extLst>
            </p:cNvPr>
            <p:cNvSpPr>
              <a:spLocks noChangeArrowheads="1"/>
            </p:cNvSpPr>
            <p:nvPr/>
          </p:nvSpPr>
          <p:spPr bwMode="auto">
            <a:xfrm>
              <a:off x="703" y="1117"/>
              <a:ext cx="771" cy="771"/>
            </a:xfrm>
            <a:prstGeom prst="octagon">
              <a:avLst>
                <a:gd name="adj" fmla="val 29287"/>
              </a:avLst>
            </a:prstGeom>
            <a:gradFill rotWithShape="1">
              <a:gsLst>
                <a:gs pos="0">
                  <a:srgbClr val="000000"/>
                </a:gs>
                <a:gs pos="100000">
                  <a:srgbClr val="FF0000"/>
                </a:gs>
              </a:gsLst>
              <a:lin ang="2700000" scaled="1"/>
            </a:gradFill>
            <a:ln>
              <a:noFill/>
            </a:ln>
            <a:effectLst/>
            <a:scene3d>
              <a:camera prst="legacyObliqueBottomRight"/>
              <a:lightRig rig="legacyFlat3" dir="b"/>
            </a:scene3d>
            <a:sp3d extrusionH="430200" prstMaterial="legacyMatte">
              <a:bevelT w="13500" h="13500" prst="angle"/>
              <a:bevelB w="13500" h="13500" prst="angle"/>
              <a:extrusionClr>
                <a:srgbClr val="00000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270">
                <a:defRPr/>
              </a:pPr>
              <a:endParaRPr lang="zh-CN" altLang="en-US" kern="0" dirty="0">
                <a:solidFill>
                  <a:srgbClr val="000000"/>
                </a:solidFill>
                <a:latin typeface="Arial" pitchFamily="34" charset="0"/>
              </a:endParaRPr>
            </a:p>
          </p:txBody>
        </p:sp>
        <p:sp>
          <p:nvSpPr>
            <p:cNvPr id="7" name="AutoShape 124">
              <a:extLst>
                <a:ext uri="{FF2B5EF4-FFF2-40B4-BE49-F238E27FC236}">
                  <a16:creationId xmlns:a16="http://schemas.microsoft.com/office/drawing/2014/main" id="{F1A86CF6-98C7-44A4-B644-D90207D40937}"/>
                </a:ext>
              </a:extLst>
            </p:cNvPr>
            <p:cNvSpPr>
              <a:spLocks noChangeArrowheads="1"/>
            </p:cNvSpPr>
            <p:nvPr/>
          </p:nvSpPr>
          <p:spPr bwMode="auto">
            <a:xfrm>
              <a:off x="1609" y="1253"/>
              <a:ext cx="771" cy="771"/>
            </a:xfrm>
            <a:prstGeom prst="octagon">
              <a:avLst>
                <a:gd name="adj" fmla="val 29287"/>
              </a:avLst>
            </a:prstGeom>
            <a:gradFill rotWithShape="1">
              <a:gsLst>
                <a:gs pos="0">
                  <a:srgbClr val="000000"/>
                </a:gs>
                <a:gs pos="100000">
                  <a:srgbClr val="FFC800"/>
                </a:gs>
              </a:gsLst>
              <a:lin ang="2700000" scaled="1"/>
            </a:gradFill>
            <a:ln>
              <a:noFill/>
            </a:ln>
            <a:effectLst/>
            <a:scene3d>
              <a:camera prst="legacyObliqueBottomRight"/>
              <a:lightRig rig="legacyFlat3" dir="b"/>
            </a:scene3d>
            <a:sp3d extrusionH="430200" prstMaterial="legacyMatte">
              <a:bevelT w="13500" h="13500" prst="angle"/>
              <a:bevelB w="13500" h="13500" prst="angle"/>
              <a:extrusionClr>
                <a:srgbClr val="00000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270">
                <a:defRPr/>
              </a:pPr>
              <a:endParaRPr lang="zh-CN" altLang="en-US" kern="0" dirty="0">
                <a:solidFill>
                  <a:srgbClr val="000000"/>
                </a:solidFill>
                <a:latin typeface="Arial" pitchFamily="34" charset="0"/>
              </a:endParaRPr>
            </a:p>
          </p:txBody>
        </p:sp>
        <p:sp>
          <p:nvSpPr>
            <p:cNvPr id="8" name="AutoShape 125">
              <a:extLst>
                <a:ext uri="{FF2B5EF4-FFF2-40B4-BE49-F238E27FC236}">
                  <a16:creationId xmlns:a16="http://schemas.microsoft.com/office/drawing/2014/main" id="{3B22C30B-70DD-4466-8A4B-2E107AA453A8}"/>
                </a:ext>
              </a:extLst>
            </p:cNvPr>
            <p:cNvSpPr>
              <a:spLocks noChangeArrowheads="1"/>
            </p:cNvSpPr>
            <p:nvPr/>
          </p:nvSpPr>
          <p:spPr bwMode="auto">
            <a:xfrm>
              <a:off x="2380" y="1253"/>
              <a:ext cx="771" cy="771"/>
            </a:xfrm>
            <a:prstGeom prst="octagon">
              <a:avLst>
                <a:gd name="adj" fmla="val 29287"/>
              </a:avLst>
            </a:prstGeom>
            <a:gradFill rotWithShape="1">
              <a:gsLst>
                <a:gs pos="0">
                  <a:srgbClr val="000000"/>
                </a:gs>
                <a:gs pos="100000">
                  <a:srgbClr val="FFC800"/>
                </a:gs>
              </a:gsLst>
              <a:lin ang="2700000" scaled="1"/>
            </a:gradFill>
            <a:ln>
              <a:noFill/>
            </a:ln>
            <a:effectLst/>
            <a:scene3d>
              <a:camera prst="legacyObliqueBottomRight"/>
              <a:lightRig rig="legacyFlat3" dir="b"/>
            </a:scene3d>
            <a:sp3d extrusionH="430200" prstMaterial="legacyMatte">
              <a:bevelT w="13500" h="13500" prst="angle"/>
              <a:bevelB w="13500" h="13500" prst="angle"/>
              <a:extrusionClr>
                <a:srgbClr val="00000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270">
                <a:defRPr/>
              </a:pPr>
              <a:endParaRPr lang="zh-CN" altLang="en-US" kern="0" dirty="0">
                <a:solidFill>
                  <a:srgbClr val="000000"/>
                </a:solidFill>
                <a:latin typeface="Arial" pitchFamily="34" charset="0"/>
              </a:endParaRPr>
            </a:p>
          </p:txBody>
        </p:sp>
        <p:sp>
          <p:nvSpPr>
            <p:cNvPr id="9" name="AutoShape 126">
              <a:extLst>
                <a:ext uri="{FF2B5EF4-FFF2-40B4-BE49-F238E27FC236}">
                  <a16:creationId xmlns:a16="http://schemas.microsoft.com/office/drawing/2014/main" id="{93B21894-B3D0-446F-9B54-29268FA720BE}"/>
                </a:ext>
              </a:extLst>
            </p:cNvPr>
            <p:cNvSpPr>
              <a:spLocks noChangeArrowheads="1"/>
            </p:cNvSpPr>
            <p:nvPr/>
          </p:nvSpPr>
          <p:spPr bwMode="auto">
            <a:xfrm>
              <a:off x="3151" y="1253"/>
              <a:ext cx="771" cy="771"/>
            </a:xfrm>
            <a:prstGeom prst="octagon">
              <a:avLst>
                <a:gd name="adj" fmla="val 29287"/>
              </a:avLst>
            </a:prstGeom>
            <a:gradFill rotWithShape="1">
              <a:gsLst>
                <a:gs pos="0">
                  <a:srgbClr val="000000"/>
                </a:gs>
                <a:gs pos="100000">
                  <a:srgbClr val="FFC800"/>
                </a:gs>
              </a:gsLst>
              <a:lin ang="2700000" scaled="1"/>
            </a:gradFill>
            <a:ln>
              <a:noFill/>
            </a:ln>
            <a:effectLst/>
            <a:scene3d>
              <a:camera prst="legacyObliqueBottomRight"/>
              <a:lightRig rig="legacyFlat3" dir="b"/>
            </a:scene3d>
            <a:sp3d extrusionH="430200" prstMaterial="legacyMatte">
              <a:bevelT w="13500" h="13500" prst="angle"/>
              <a:bevelB w="13500" h="13500" prst="angle"/>
              <a:extrusionClr>
                <a:srgbClr val="00000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270">
                <a:defRPr/>
              </a:pPr>
              <a:endParaRPr lang="zh-CN" altLang="en-US" kern="0" dirty="0">
                <a:solidFill>
                  <a:srgbClr val="000000"/>
                </a:solidFill>
                <a:latin typeface="Arial" pitchFamily="34" charset="0"/>
              </a:endParaRPr>
            </a:p>
          </p:txBody>
        </p:sp>
        <p:sp>
          <p:nvSpPr>
            <p:cNvPr id="10" name="AutoShape 127">
              <a:extLst>
                <a:ext uri="{FF2B5EF4-FFF2-40B4-BE49-F238E27FC236}">
                  <a16:creationId xmlns:a16="http://schemas.microsoft.com/office/drawing/2014/main" id="{207D1029-D6D6-40DF-82EB-CC728CECAACD}"/>
                </a:ext>
              </a:extLst>
            </p:cNvPr>
            <p:cNvSpPr>
              <a:spLocks noChangeArrowheads="1"/>
            </p:cNvSpPr>
            <p:nvPr/>
          </p:nvSpPr>
          <p:spPr bwMode="auto">
            <a:xfrm>
              <a:off x="3923" y="1253"/>
              <a:ext cx="771" cy="771"/>
            </a:xfrm>
            <a:prstGeom prst="octagon">
              <a:avLst>
                <a:gd name="adj" fmla="val 29287"/>
              </a:avLst>
            </a:prstGeom>
            <a:gradFill rotWithShape="1">
              <a:gsLst>
                <a:gs pos="0">
                  <a:srgbClr val="000000"/>
                </a:gs>
                <a:gs pos="100000">
                  <a:srgbClr val="FFC800"/>
                </a:gs>
              </a:gsLst>
              <a:lin ang="2700000" scaled="1"/>
            </a:gradFill>
            <a:ln>
              <a:noFill/>
            </a:ln>
            <a:effectLst/>
            <a:scene3d>
              <a:camera prst="legacyObliqueBottomRight"/>
              <a:lightRig rig="legacyFlat3" dir="b"/>
            </a:scene3d>
            <a:sp3d extrusionH="430200" prstMaterial="legacyMatte">
              <a:bevelT w="13500" h="13500" prst="angle"/>
              <a:bevelB w="13500" h="13500" prst="angle"/>
              <a:extrusionClr>
                <a:srgbClr val="00000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270">
                <a:defRPr/>
              </a:pPr>
              <a:endParaRPr lang="zh-CN" altLang="en-US" kern="0" dirty="0">
                <a:solidFill>
                  <a:srgbClr val="000000"/>
                </a:solidFill>
                <a:latin typeface="Arial" pitchFamily="34" charset="0"/>
              </a:endParaRPr>
            </a:p>
          </p:txBody>
        </p:sp>
        <p:sp>
          <p:nvSpPr>
            <p:cNvPr id="11" name="AutoShape 128">
              <a:extLst>
                <a:ext uri="{FF2B5EF4-FFF2-40B4-BE49-F238E27FC236}">
                  <a16:creationId xmlns:a16="http://schemas.microsoft.com/office/drawing/2014/main" id="{57ECD6D3-3847-433A-9BEE-E4BB5D27B7A3}"/>
                </a:ext>
              </a:extLst>
            </p:cNvPr>
            <p:cNvSpPr>
              <a:spLocks noChangeArrowheads="1"/>
            </p:cNvSpPr>
            <p:nvPr/>
          </p:nvSpPr>
          <p:spPr bwMode="auto">
            <a:xfrm>
              <a:off x="838" y="2024"/>
              <a:ext cx="771" cy="771"/>
            </a:xfrm>
            <a:prstGeom prst="octagon">
              <a:avLst>
                <a:gd name="adj" fmla="val 29287"/>
              </a:avLst>
            </a:prstGeom>
            <a:gradFill rotWithShape="1">
              <a:gsLst>
                <a:gs pos="0">
                  <a:srgbClr val="000000"/>
                </a:gs>
                <a:gs pos="100000">
                  <a:srgbClr val="FFC800"/>
                </a:gs>
              </a:gsLst>
              <a:lin ang="2700000" scaled="1"/>
            </a:gradFill>
            <a:ln>
              <a:noFill/>
            </a:ln>
            <a:effectLst/>
            <a:scene3d>
              <a:camera prst="legacyObliqueBottomRight"/>
              <a:lightRig rig="legacyFlat3" dir="b"/>
            </a:scene3d>
            <a:sp3d extrusionH="430200" prstMaterial="legacyMatte">
              <a:bevelT w="13500" h="13500" prst="angle"/>
              <a:bevelB w="13500" h="13500" prst="angle"/>
              <a:extrusionClr>
                <a:srgbClr val="00000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270">
                <a:defRPr/>
              </a:pPr>
              <a:endParaRPr lang="zh-CN" altLang="en-US" kern="0" dirty="0">
                <a:solidFill>
                  <a:srgbClr val="000000"/>
                </a:solidFill>
                <a:latin typeface="Arial" pitchFamily="34" charset="0"/>
              </a:endParaRPr>
            </a:p>
          </p:txBody>
        </p:sp>
        <p:sp>
          <p:nvSpPr>
            <p:cNvPr id="12" name="AutoShape 129">
              <a:extLst>
                <a:ext uri="{FF2B5EF4-FFF2-40B4-BE49-F238E27FC236}">
                  <a16:creationId xmlns:a16="http://schemas.microsoft.com/office/drawing/2014/main" id="{BDA5EF46-4B92-497E-92B0-5567285F2846}"/>
                </a:ext>
              </a:extLst>
            </p:cNvPr>
            <p:cNvSpPr>
              <a:spLocks noChangeArrowheads="1"/>
            </p:cNvSpPr>
            <p:nvPr/>
          </p:nvSpPr>
          <p:spPr bwMode="auto">
            <a:xfrm>
              <a:off x="1609" y="2024"/>
              <a:ext cx="771" cy="771"/>
            </a:xfrm>
            <a:prstGeom prst="octagon">
              <a:avLst>
                <a:gd name="adj" fmla="val 29287"/>
              </a:avLst>
            </a:prstGeom>
            <a:gradFill rotWithShape="1">
              <a:gsLst>
                <a:gs pos="0">
                  <a:srgbClr val="000000"/>
                </a:gs>
                <a:gs pos="100000">
                  <a:srgbClr val="FFC800"/>
                </a:gs>
              </a:gsLst>
              <a:lin ang="2700000" scaled="1"/>
            </a:gradFill>
            <a:ln>
              <a:noFill/>
            </a:ln>
            <a:effectLst/>
            <a:scene3d>
              <a:camera prst="legacyObliqueBottomRight"/>
              <a:lightRig rig="legacyFlat3" dir="b"/>
            </a:scene3d>
            <a:sp3d extrusionH="430200" prstMaterial="legacyMatte">
              <a:bevelT w="13500" h="13500" prst="angle"/>
              <a:bevelB w="13500" h="13500" prst="angle"/>
              <a:extrusionClr>
                <a:srgbClr val="00000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270">
                <a:defRPr/>
              </a:pPr>
              <a:endParaRPr lang="zh-CN" altLang="en-US" kern="0" dirty="0">
                <a:solidFill>
                  <a:srgbClr val="000000"/>
                </a:solidFill>
                <a:latin typeface="Arial" pitchFamily="34" charset="0"/>
              </a:endParaRPr>
            </a:p>
          </p:txBody>
        </p:sp>
        <p:sp>
          <p:nvSpPr>
            <p:cNvPr id="13" name="AutoShape 130">
              <a:extLst>
                <a:ext uri="{FF2B5EF4-FFF2-40B4-BE49-F238E27FC236}">
                  <a16:creationId xmlns:a16="http://schemas.microsoft.com/office/drawing/2014/main" id="{0A00F60A-C68E-40F1-9BAF-6D7C56152777}"/>
                </a:ext>
              </a:extLst>
            </p:cNvPr>
            <p:cNvSpPr>
              <a:spLocks noChangeArrowheads="1"/>
            </p:cNvSpPr>
            <p:nvPr/>
          </p:nvSpPr>
          <p:spPr bwMode="auto">
            <a:xfrm>
              <a:off x="2380" y="2024"/>
              <a:ext cx="771" cy="771"/>
            </a:xfrm>
            <a:prstGeom prst="octagon">
              <a:avLst>
                <a:gd name="adj" fmla="val 29287"/>
              </a:avLst>
            </a:prstGeom>
            <a:gradFill rotWithShape="1">
              <a:gsLst>
                <a:gs pos="0">
                  <a:srgbClr val="000000"/>
                </a:gs>
                <a:gs pos="100000">
                  <a:srgbClr val="FFC800"/>
                </a:gs>
              </a:gsLst>
              <a:lin ang="2700000" scaled="1"/>
            </a:gradFill>
            <a:ln>
              <a:noFill/>
            </a:ln>
            <a:effectLst/>
            <a:scene3d>
              <a:camera prst="legacyObliqueBottomRight"/>
              <a:lightRig rig="legacyFlat3" dir="b"/>
            </a:scene3d>
            <a:sp3d extrusionH="430200" prstMaterial="legacyMatte">
              <a:bevelT w="13500" h="13500" prst="angle"/>
              <a:bevelB w="13500" h="13500" prst="angle"/>
              <a:extrusionClr>
                <a:srgbClr val="00000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270">
                <a:defRPr/>
              </a:pPr>
              <a:endParaRPr lang="zh-CN" altLang="en-US" kern="0" dirty="0">
                <a:solidFill>
                  <a:srgbClr val="000000"/>
                </a:solidFill>
                <a:latin typeface="Arial" pitchFamily="34" charset="0"/>
              </a:endParaRPr>
            </a:p>
          </p:txBody>
        </p:sp>
        <p:sp>
          <p:nvSpPr>
            <p:cNvPr id="14" name="AutoShape 131">
              <a:extLst>
                <a:ext uri="{FF2B5EF4-FFF2-40B4-BE49-F238E27FC236}">
                  <a16:creationId xmlns:a16="http://schemas.microsoft.com/office/drawing/2014/main" id="{6641C89E-BDBD-4F8D-AFCB-6AAB6D505478}"/>
                </a:ext>
              </a:extLst>
            </p:cNvPr>
            <p:cNvSpPr>
              <a:spLocks noChangeArrowheads="1"/>
            </p:cNvSpPr>
            <p:nvPr/>
          </p:nvSpPr>
          <p:spPr bwMode="auto">
            <a:xfrm>
              <a:off x="3151" y="2024"/>
              <a:ext cx="771" cy="771"/>
            </a:xfrm>
            <a:prstGeom prst="octagon">
              <a:avLst>
                <a:gd name="adj" fmla="val 29287"/>
              </a:avLst>
            </a:prstGeom>
            <a:gradFill rotWithShape="1">
              <a:gsLst>
                <a:gs pos="0">
                  <a:srgbClr val="000000"/>
                </a:gs>
                <a:gs pos="100000">
                  <a:srgbClr val="FFC800"/>
                </a:gs>
              </a:gsLst>
              <a:lin ang="2700000" scaled="1"/>
            </a:gradFill>
            <a:ln>
              <a:noFill/>
            </a:ln>
            <a:effectLst/>
            <a:scene3d>
              <a:camera prst="legacyObliqueBottomRight"/>
              <a:lightRig rig="legacyFlat3" dir="b"/>
            </a:scene3d>
            <a:sp3d extrusionH="430200" prstMaterial="legacyMatte">
              <a:bevelT w="13500" h="13500" prst="angle"/>
              <a:bevelB w="13500" h="13500" prst="angle"/>
              <a:extrusionClr>
                <a:srgbClr val="00000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defTabSz="914270">
                <a:defRPr/>
              </a:pPr>
              <a:endParaRPr lang="zh-CN" altLang="en-US" kern="0" dirty="0">
                <a:solidFill>
                  <a:srgbClr val="000000"/>
                </a:solidFill>
                <a:latin typeface="Arial" pitchFamily="34" charset="0"/>
              </a:endParaRPr>
            </a:p>
          </p:txBody>
        </p:sp>
        <p:sp>
          <p:nvSpPr>
            <p:cNvPr id="15" name="AutoShape 132">
              <a:extLst>
                <a:ext uri="{FF2B5EF4-FFF2-40B4-BE49-F238E27FC236}">
                  <a16:creationId xmlns:a16="http://schemas.microsoft.com/office/drawing/2014/main" id="{E98D65FD-58D4-49FC-AF98-FEE5F7197087}"/>
                </a:ext>
              </a:extLst>
            </p:cNvPr>
            <p:cNvSpPr>
              <a:spLocks noChangeArrowheads="1"/>
            </p:cNvSpPr>
            <p:nvPr/>
          </p:nvSpPr>
          <p:spPr bwMode="auto">
            <a:xfrm>
              <a:off x="4059" y="2160"/>
              <a:ext cx="1088" cy="1088"/>
            </a:xfrm>
            <a:prstGeom prst="octagon">
              <a:avLst>
                <a:gd name="adj" fmla="val 29287"/>
              </a:avLst>
            </a:prstGeom>
            <a:gradFill rotWithShape="1">
              <a:gsLst>
                <a:gs pos="0">
                  <a:srgbClr val="000000"/>
                </a:gs>
                <a:gs pos="100000">
                  <a:srgbClr val="00B404"/>
                </a:gs>
              </a:gsLst>
              <a:lin ang="2700000" scaled="1"/>
            </a:gradFill>
            <a:ln>
              <a:noFill/>
            </a:ln>
            <a:effectLst/>
            <a:scene3d>
              <a:camera prst="legacyObliqueBottomRight"/>
              <a:lightRig rig="legacyFlat3" dir="b"/>
            </a:scene3d>
            <a:sp3d extrusionH="430200" prstMaterial="legacyMatte">
              <a:bevelT w="13500" h="13500" prst="angle"/>
              <a:bevelB w="13500" h="13500" prst="angle"/>
              <a:extrusionClr>
                <a:srgbClr val="000000"/>
              </a:extrusionClr>
            </a:sp3d>
            <a:extLst>
              <a:ext uri="{91240B29-F687-4F45-9708-019B960494DF}">
                <a14:hiddenLine xmlns:a14="http://schemas.microsoft.com/office/drawing/2010/main" w="9525" algn="ctr">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p>
              <a:pPr algn="ctr" defTabSz="914270">
                <a:defRPr/>
              </a:pPr>
              <a:r>
                <a:rPr lang="zh-CN" altLang="en-US" sz="4000" b="1" kern="0" dirty="0">
                  <a:solidFill>
                    <a:srgbClr val="FF0000"/>
                  </a:solidFill>
                  <a:latin typeface="微软雅黑" panose="020B0503020204020204" pitchFamily="34" charset="-122"/>
                  <a:ea typeface="微软雅黑" panose="020B0503020204020204" pitchFamily="34" charset="-122"/>
                </a:rPr>
                <a:t>风险</a:t>
              </a:r>
            </a:p>
          </p:txBody>
        </p:sp>
        <p:sp>
          <p:nvSpPr>
            <p:cNvPr id="16" name="Line 133">
              <a:extLst>
                <a:ext uri="{FF2B5EF4-FFF2-40B4-BE49-F238E27FC236}">
                  <a16:creationId xmlns:a16="http://schemas.microsoft.com/office/drawing/2014/main" id="{B475FBF3-EBFE-457A-9586-1D46409FBC7E}"/>
                </a:ext>
              </a:extLst>
            </p:cNvPr>
            <p:cNvSpPr>
              <a:spLocks noChangeShapeType="1"/>
            </p:cNvSpPr>
            <p:nvPr/>
          </p:nvSpPr>
          <p:spPr bwMode="auto">
            <a:xfrm>
              <a:off x="1701" y="1026"/>
              <a:ext cx="3220" cy="0"/>
            </a:xfrm>
            <a:prstGeom prst="line">
              <a:avLst/>
            </a:prstGeom>
            <a:noFill/>
            <a:ln w="254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270">
                <a:defRPr/>
              </a:pPr>
              <a:endParaRPr lang="zh-CN" altLang="en-US" kern="0" dirty="0">
                <a:solidFill>
                  <a:srgbClr val="000000"/>
                </a:solidFill>
                <a:latin typeface="Arial" pitchFamily="34" charset="0"/>
              </a:endParaRPr>
            </a:p>
          </p:txBody>
        </p:sp>
        <p:sp>
          <p:nvSpPr>
            <p:cNvPr id="17" name="Line 134">
              <a:extLst>
                <a:ext uri="{FF2B5EF4-FFF2-40B4-BE49-F238E27FC236}">
                  <a16:creationId xmlns:a16="http://schemas.microsoft.com/office/drawing/2014/main" id="{37C12537-E88B-4870-AEBE-983C8130B144}"/>
                </a:ext>
              </a:extLst>
            </p:cNvPr>
            <p:cNvSpPr>
              <a:spLocks noChangeShapeType="1"/>
            </p:cNvSpPr>
            <p:nvPr/>
          </p:nvSpPr>
          <p:spPr bwMode="auto">
            <a:xfrm>
              <a:off x="4921" y="1026"/>
              <a:ext cx="0" cy="953"/>
            </a:xfrm>
            <a:prstGeom prst="line">
              <a:avLst/>
            </a:prstGeom>
            <a:noFill/>
            <a:ln w="25400">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270">
                <a:defRPr/>
              </a:pPr>
              <a:endParaRPr lang="zh-CN" altLang="en-US" kern="0" dirty="0">
                <a:solidFill>
                  <a:srgbClr val="000000"/>
                </a:solidFill>
                <a:latin typeface="Arial" pitchFamily="34" charset="0"/>
              </a:endParaRPr>
            </a:p>
          </p:txBody>
        </p:sp>
        <p:sp>
          <p:nvSpPr>
            <p:cNvPr id="18" name="Line 135">
              <a:extLst>
                <a:ext uri="{FF2B5EF4-FFF2-40B4-BE49-F238E27FC236}">
                  <a16:creationId xmlns:a16="http://schemas.microsoft.com/office/drawing/2014/main" id="{21A2E678-57B4-4E05-B8FB-C73027FF1A74}"/>
                </a:ext>
              </a:extLst>
            </p:cNvPr>
            <p:cNvSpPr>
              <a:spLocks noChangeShapeType="1"/>
            </p:cNvSpPr>
            <p:nvPr/>
          </p:nvSpPr>
          <p:spPr bwMode="auto">
            <a:xfrm>
              <a:off x="657" y="3113"/>
              <a:ext cx="3312" cy="0"/>
            </a:xfrm>
            <a:prstGeom prst="line">
              <a:avLst/>
            </a:prstGeom>
            <a:noFill/>
            <a:ln w="25400">
              <a:solidFill>
                <a:srgbClr val="000000"/>
              </a:solidFill>
              <a:prstDash val="sysDot"/>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270">
                <a:defRPr/>
              </a:pPr>
              <a:endParaRPr lang="zh-CN" altLang="en-US" kern="0" dirty="0">
                <a:solidFill>
                  <a:srgbClr val="000000"/>
                </a:solidFill>
                <a:latin typeface="Arial" pitchFamily="34" charset="0"/>
              </a:endParaRPr>
            </a:p>
          </p:txBody>
        </p:sp>
        <p:sp>
          <p:nvSpPr>
            <p:cNvPr id="19" name="Line 136">
              <a:extLst>
                <a:ext uri="{FF2B5EF4-FFF2-40B4-BE49-F238E27FC236}">
                  <a16:creationId xmlns:a16="http://schemas.microsoft.com/office/drawing/2014/main" id="{0F2EA7A5-90E5-4364-93A9-567E2DFAE7C0}"/>
                </a:ext>
              </a:extLst>
            </p:cNvPr>
            <p:cNvSpPr>
              <a:spLocks noChangeShapeType="1"/>
            </p:cNvSpPr>
            <p:nvPr/>
          </p:nvSpPr>
          <p:spPr bwMode="auto">
            <a:xfrm>
              <a:off x="657" y="2115"/>
              <a:ext cx="0" cy="998"/>
            </a:xfrm>
            <a:prstGeom prst="line">
              <a:avLst/>
            </a:prstGeom>
            <a:noFill/>
            <a:ln w="25400">
              <a:solidFill>
                <a:srgbClr val="00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270">
                <a:defRPr/>
              </a:pPr>
              <a:endParaRPr lang="zh-CN" altLang="en-US" kern="0" dirty="0">
                <a:solidFill>
                  <a:srgbClr val="000000"/>
                </a:solidFill>
                <a:latin typeface="Arial" pitchFamily="34" charset="0"/>
              </a:endParaRPr>
            </a:p>
          </p:txBody>
        </p:sp>
        <p:sp>
          <p:nvSpPr>
            <p:cNvPr id="20" name="Text Box 138">
              <a:extLst>
                <a:ext uri="{FF2B5EF4-FFF2-40B4-BE49-F238E27FC236}">
                  <a16:creationId xmlns:a16="http://schemas.microsoft.com/office/drawing/2014/main" id="{E5A1EFC3-2DA1-4084-8C54-10D9A545A497}"/>
                </a:ext>
              </a:extLst>
            </p:cNvPr>
            <p:cNvSpPr txBox="1">
              <a:spLocks noChangeArrowheads="1"/>
            </p:cNvSpPr>
            <p:nvPr/>
          </p:nvSpPr>
          <p:spPr bwMode="auto">
            <a:xfrm>
              <a:off x="1655" y="799"/>
              <a:ext cx="1002" cy="21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270">
                <a:defRPr/>
              </a:pPr>
              <a:r>
                <a:rPr lang="zh-CN" altLang="en-US" b="1" kern="0" dirty="0">
                  <a:solidFill>
                    <a:srgbClr val="FF0000"/>
                  </a:solidFill>
                  <a:latin typeface="微软雅黑" panose="020B0503020204020204" pitchFamily="34" charset="-122"/>
                  <a:ea typeface="微软雅黑" panose="020B0503020204020204" pitchFamily="34" charset="-122"/>
                </a:rPr>
                <a:t>影响严重</a:t>
              </a:r>
              <a:endParaRPr lang="en-US" altLang="ko-KR" b="1" kern="0" dirty="0">
                <a:solidFill>
                  <a:srgbClr val="FF0000"/>
                </a:solidFill>
                <a:latin typeface="微软雅黑" panose="020B0503020204020204" pitchFamily="34" charset="-122"/>
                <a:ea typeface="微软雅黑" panose="020B0503020204020204" pitchFamily="34" charset="-122"/>
              </a:endParaRPr>
            </a:p>
          </p:txBody>
        </p:sp>
        <p:sp>
          <p:nvSpPr>
            <p:cNvPr id="21" name="Text Box 139">
              <a:extLst>
                <a:ext uri="{FF2B5EF4-FFF2-40B4-BE49-F238E27FC236}">
                  <a16:creationId xmlns:a16="http://schemas.microsoft.com/office/drawing/2014/main" id="{E22C68AE-9309-4E64-A034-8B1CCF9BC055}"/>
                </a:ext>
              </a:extLst>
            </p:cNvPr>
            <p:cNvSpPr txBox="1">
              <a:spLocks noChangeArrowheads="1"/>
            </p:cNvSpPr>
            <p:nvPr/>
          </p:nvSpPr>
          <p:spPr bwMode="auto">
            <a:xfrm>
              <a:off x="2921" y="3113"/>
              <a:ext cx="1002" cy="218"/>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defTabSz="914270">
                <a:defRPr/>
              </a:pPr>
              <a:r>
                <a:rPr lang="zh-CN" altLang="en-US" b="1" kern="0" dirty="0">
                  <a:solidFill>
                    <a:srgbClr val="FF0000"/>
                  </a:solidFill>
                  <a:latin typeface="微软雅黑" panose="020B0503020204020204" pitchFamily="34" charset="-122"/>
                  <a:ea typeface="微软雅黑" panose="020B0503020204020204" pitchFamily="34" charset="-122"/>
                </a:rPr>
                <a:t>持续增多</a:t>
              </a:r>
              <a:endParaRPr lang="en-US" altLang="ko-KR" b="1" kern="0" dirty="0">
                <a:solidFill>
                  <a:srgbClr val="FF0000"/>
                </a:solidFill>
                <a:latin typeface="微软雅黑" panose="020B0503020204020204" pitchFamily="34" charset="-122"/>
                <a:ea typeface="微软雅黑" panose="020B0503020204020204" pitchFamily="34" charset="-122"/>
              </a:endParaRPr>
            </a:p>
          </p:txBody>
        </p:sp>
        <p:sp>
          <p:nvSpPr>
            <p:cNvPr id="22" name="Text Box 140">
              <a:extLst>
                <a:ext uri="{FF2B5EF4-FFF2-40B4-BE49-F238E27FC236}">
                  <a16:creationId xmlns:a16="http://schemas.microsoft.com/office/drawing/2014/main" id="{05FB0419-2AC7-4871-AB4C-FF853C9961FB}"/>
                </a:ext>
              </a:extLst>
            </p:cNvPr>
            <p:cNvSpPr txBox="1">
              <a:spLocks noChangeArrowheads="1"/>
            </p:cNvSpPr>
            <p:nvPr/>
          </p:nvSpPr>
          <p:spPr bwMode="auto">
            <a:xfrm>
              <a:off x="726" y="1365"/>
              <a:ext cx="744" cy="309"/>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lgn="ctr"/>
              <a:r>
                <a:rPr lang="zh-CN" altLang="en-US" sz="1400" dirty="0">
                  <a:solidFill>
                    <a:schemeClr val="bg1"/>
                  </a:solidFill>
                  <a:latin typeface="微软雅黑" panose="020B0503020204020204" pitchFamily="34" charset="-122"/>
                  <a:ea typeface="微软雅黑" panose="020B0503020204020204" pitchFamily="34" charset="-122"/>
                </a:rPr>
                <a:t>数据丢失篡改</a:t>
              </a:r>
              <a:endParaRPr lang="en-US" altLang="zh-CN" sz="1400" dirty="0">
                <a:solidFill>
                  <a:schemeClr val="bg1"/>
                </a:solidFill>
                <a:latin typeface="微软雅黑" panose="020B0503020204020204" pitchFamily="34" charset="-122"/>
                <a:ea typeface="微软雅黑" panose="020B0503020204020204" pitchFamily="34" charset="-122"/>
              </a:endParaRPr>
            </a:p>
            <a:p>
              <a:pPr lvl="0" algn="ctr"/>
              <a:r>
                <a:rPr lang="zh-CN" altLang="en-US" sz="1400" dirty="0">
                  <a:solidFill>
                    <a:schemeClr val="bg1"/>
                  </a:solidFill>
                  <a:latin typeface="微软雅黑" panose="020B0503020204020204" pitchFamily="34" charset="-122"/>
                  <a:ea typeface="微软雅黑" panose="020B0503020204020204" pitchFamily="34" charset="-122"/>
                </a:rPr>
                <a:t>或泄露</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23" name="Text Box 141">
              <a:extLst>
                <a:ext uri="{FF2B5EF4-FFF2-40B4-BE49-F238E27FC236}">
                  <a16:creationId xmlns:a16="http://schemas.microsoft.com/office/drawing/2014/main" id="{4227163E-4A42-4A02-9AF7-4C85950CD8DF}"/>
                </a:ext>
              </a:extLst>
            </p:cNvPr>
            <p:cNvSpPr txBox="1">
              <a:spLocks noChangeArrowheads="1"/>
            </p:cNvSpPr>
            <p:nvPr/>
          </p:nvSpPr>
          <p:spPr bwMode="auto">
            <a:xfrm>
              <a:off x="1728" y="1543"/>
              <a:ext cx="532" cy="182"/>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lvl="0"/>
              <a:r>
                <a:rPr lang="zh-CN" altLang="en-US" sz="1400" dirty="0">
                  <a:solidFill>
                    <a:schemeClr val="bg1"/>
                  </a:solidFill>
                  <a:latin typeface="微软雅黑" panose="020B0503020204020204" pitchFamily="34" charset="-122"/>
                  <a:ea typeface="微软雅黑" panose="020B0503020204020204" pitchFamily="34" charset="-122"/>
                </a:rPr>
                <a:t>网络攻击</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24" name="Text Box 142">
              <a:extLst>
                <a:ext uri="{FF2B5EF4-FFF2-40B4-BE49-F238E27FC236}">
                  <a16:creationId xmlns:a16="http://schemas.microsoft.com/office/drawing/2014/main" id="{5FAACEA8-2E20-473E-8183-3E156606E84A}"/>
                </a:ext>
              </a:extLst>
            </p:cNvPr>
            <p:cNvSpPr txBox="1">
              <a:spLocks noChangeArrowheads="1"/>
            </p:cNvSpPr>
            <p:nvPr/>
          </p:nvSpPr>
          <p:spPr bwMode="auto">
            <a:xfrm>
              <a:off x="2447" y="1494"/>
              <a:ext cx="638" cy="309"/>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利用不安全</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接口的攻击</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25" name="Text Box 143">
              <a:extLst>
                <a:ext uri="{FF2B5EF4-FFF2-40B4-BE49-F238E27FC236}">
                  <a16:creationId xmlns:a16="http://schemas.microsoft.com/office/drawing/2014/main" id="{3C7BA5EC-F1C9-4BB4-B0E4-09CC1C543237}"/>
                </a:ext>
              </a:extLst>
            </p:cNvPr>
            <p:cNvSpPr txBox="1">
              <a:spLocks noChangeArrowheads="1"/>
            </p:cNvSpPr>
            <p:nvPr/>
          </p:nvSpPr>
          <p:spPr bwMode="auto">
            <a:xfrm>
              <a:off x="3218" y="1557"/>
              <a:ext cx="638" cy="182"/>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云服务中断</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26" name="Text Box 144">
              <a:extLst>
                <a:ext uri="{FF2B5EF4-FFF2-40B4-BE49-F238E27FC236}">
                  <a16:creationId xmlns:a16="http://schemas.microsoft.com/office/drawing/2014/main" id="{9B1F2221-124C-448D-A204-164D8C1BAC75}"/>
                </a:ext>
              </a:extLst>
            </p:cNvPr>
            <p:cNvSpPr txBox="1">
              <a:spLocks noChangeArrowheads="1"/>
            </p:cNvSpPr>
            <p:nvPr/>
          </p:nvSpPr>
          <p:spPr bwMode="auto">
            <a:xfrm>
              <a:off x="4030" y="1479"/>
              <a:ext cx="638" cy="309"/>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越权、滥用</a:t>
              </a:r>
              <a:endParaRPr lang="en-US" altLang="zh-CN" sz="1400" dirty="0">
                <a:solidFill>
                  <a:schemeClr val="bg1"/>
                </a:solidFill>
                <a:latin typeface="微软雅黑" panose="020B0503020204020204" pitchFamily="34" charset="-122"/>
                <a:ea typeface="微软雅黑" panose="020B0503020204020204" pitchFamily="34" charset="-122"/>
              </a:endParaRPr>
            </a:p>
            <a:p>
              <a:r>
                <a:rPr lang="zh-CN" altLang="en-US" sz="1400" dirty="0">
                  <a:solidFill>
                    <a:schemeClr val="bg1"/>
                  </a:solidFill>
                  <a:latin typeface="微软雅黑" panose="020B0503020204020204" pitchFamily="34" charset="-122"/>
                  <a:ea typeface="微软雅黑" panose="020B0503020204020204" pitchFamily="34" charset="-122"/>
                </a:rPr>
                <a:t>与误操作</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27" name="Text Box 145">
              <a:extLst>
                <a:ext uri="{FF2B5EF4-FFF2-40B4-BE49-F238E27FC236}">
                  <a16:creationId xmlns:a16="http://schemas.microsoft.com/office/drawing/2014/main" id="{B12FDC1A-07A3-43A2-8E2D-561599BB37E5}"/>
                </a:ext>
              </a:extLst>
            </p:cNvPr>
            <p:cNvSpPr txBox="1">
              <a:spLocks noChangeArrowheads="1"/>
            </p:cNvSpPr>
            <p:nvPr/>
          </p:nvSpPr>
          <p:spPr bwMode="auto">
            <a:xfrm>
              <a:off x="926" y="2318"/>
              <a:ext cx="638" cy="182"/>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滥用云服务</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28" name="Text Box 146">
              <a:extLst>
                <a:ext uri="{FF2B5EF4-FFF2-40B4-BE49-F238E27FC236}">
                  <a16:creationId xmlns:a16="http://schemas.microsoft.com/office/drawing/2014/main" id="{DB7F0BB2-B0A2-4181-8706-1D529F696BED}"/>
                </a:ext>
              </a:extLst>
            </p:cNvPr>
            <p:cNvSpPr txBox="1">
              <a:spLocks noChangeArrowheads="1"/>
            </p:cNvSpPr>
            <p:nvPr/>
          </p:nvSpPr>
          <p:spPr bwMode="auto">
            <a:xfrm>
              <a:off x="1654" y="2209"/>
              <a:ext cx="727" cy="436"/>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400" dirty="0">
                  <a:solidFill>
                    <a:schemeClr val="bg1"/>
                  </a:solidFill>
                  <a:latin typeface="微软雅黑" panose="020B0503020204020204" pitchFamily="34" charset="-122"/>
                  <a:ea typeface="微软雅黑" panose="020B0503020204020204" pitchFamily="34" charset="-122"/>
                </a:rPr>
                <a:t>利用共享技术漏洞进行的攻击</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29" name="Text Box 147">
              <a:extLst>
                <a:ext uri="{FF2B5EF4-FFF2-40B4-BE49-F238E27FC236}">
                  <a16:creationId xmlns:a16="http://schemas.microsoft.com/office/drawing/2014/main" id="{5E8E8EE1-68D6-4851-A93F-690645DA952F}"/>
                </a:ext>
              </a:extLst>
            </p:cNvPr>
            <p:cNvSpPr txBox="1">
              <a:spLocks noChangeArrowheads="1"/>
            </p:cNvSpPr>
            <p:nvPr/>
          </p:nvSpPr>
          <p:spPr bwMode="auto">
            <a:xfrm>
              <a:off x="2516" y="2336"/>
              <a:ext cx="532" cy="182"/>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过度依赖</a:t>
              </a:r>
              <a:endParaRPr lang="en-US" sz="1400" dirty="0">
                <a:solidFill>
                  <a:schemeClr val="bg1"/>
                </a:solidFill>
                <a:latin typeface="微软雅黑" panose="020B0503020204020204" pitchFamily="34" charset="-122"/>
                <a:ea typeface="微软雅黑" panose="020B0503020204020204" pitchFamily="34" charset="-122"/>
              </a:endParaRPr>
            </a:p>
          </p:txBody>
        </p:sp>
        <p:sp>
          <p:nvSpPr>
            <p:cNvPr id="30" name="Text Box 148">
              <a:extLst>
                <a:ext uri="{FF2B5EF4-FFF2-40B4-BE49-F238E27FC236}">
                  <a16:creationId xmlns:a16="http://schemas.microsoft.com/office/drawing/2014/main" id="{CF250283-3D23-4520-B5D2-82B7588A7AEC}"/>
                </a:ext>
              </a:extLst>
            </p:cNvPr>
            <p:cNvSpPr txBox="1">
              <a:spLocks noChangeArrowheads="1"/>
            </p:cNvSpPr>
            <p:nvPr/>
          </p:nvSpPr>
          <p:spPr bwMode="auto">
            <a:xfrm>
              <a:off x="3292" y="2336"/>
              <a:ext cx="532" cy="182"/>
            </a:xfrm>
            <a:prstGeom prst="rect">
              <a:avLst/>
            </a:prstGeom>
            <a:noFill/>
            <a:ln>
              <a:noFill/>
            </a:ln>
            <a:effectLst/>
            <a:extLst>
              <a:ext uri="{909E8E84-426E-40DD-AFC4-6F175D3DCCD1}">
                <a14:hiddenFill xmlns:a14="http://schemas.microsoft.com/office/drawing/2010/main">
                  <a:solidFill>
                    <a:srgbClr val="FF00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dirty="0">
                  <a:solidFill>
                    <a:schemeClr val="bg1"/>
                  </a:solidFill>
                  <a:latin typeface="微软雅黑" panose="020B0503020204020204" pitchFamily="34" charset="-122"/>
                  <a:ea typeface="微软雅黑" panose="020B0503020204020204" pitchFamily="34" charset="-122"/>
                </a:rPr>
                <a:t>数据残留</a:t>
              </a:r>
              <a:endParaRPr lang="en-US" sz="1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517682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3429813"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新环境下等保的变革</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sp>
        <p:nvSpPr>
          <p:cNvPr id="3" name="AutoShape 23">
            <a:extLst>
              <a:ext uri="{FF2B5EF4-FFF2-40B4-BE49-F238E27FC236}">
                <a16:creationId xmlns:a16="http://schemas.microsoft.com/office/drawing/2014/main" id="{512E4D7A-817F-45B5-89D5-D05E4469357E}"/>
              </a:ext>
            </a:extLst>
          </p:cNvPr>
          <p:cNvSpPr>
            <a:spLocks noChangeArrowheads="1"/>
          </p:cNvSpPr>
          <p:nvPr/>
        </p:nvSpPr>
        <p:spPr bwMode="auto">
          <a:xfrm>
            <a:off x="1533351" y="2757087"/>
            <a:ext cx="7430469" cy="2156290"/>
          </a:xfrm>
          <a:prstGeom prst="roundRect">
            <a:avLst>
              <a:gd name="adj" fmla="val 0"/>
            </a:avLst>
          </a:prstGeom>
          <a:gradFill rotWithShape="1">
            <a:gsLst>
              <a:gs pos="0">
                <a:srgbClr val="2592FF">
                  <a:alpha val="14998"/>
                </a:srgbClr>
              </a:gs>
              <a:gs pos="100000">
                <a:srgbClr val="0099FF">
                  <a:alpha val="20000"/>
                </a:srgbClr>
              </a:gs>
            </a:gsLst>
            <a:lin ang="5400000" scaled="1"/>
          </a:gradFill>
          <a:ln w="9525" algn="ctr">
            <a:noFill/>
            <a:round/>
            <a:headEnd/>
            <a:tailEnd/>
          </a:ln>
        </p:spPr>
        <p:txBody>
          <a:bodyPr lIns="251964" tIns="0" rIns="35995" bIns="154778" anchor="ctr"/>
          <a:lstStyle/>
          <a:p>
            <a:pPr latinLnBrk="1">
              <a:lnSpc>
                <a:spcPct val="140000"/>
              </a:lnSpc>
              <a:buClr>
                <a:srgbClr val="0066CC"/>
              </a:buClr>
              <a:buFont typeface="Wingdings" pitchFamily="2" charset="2"/>
              <a:buChar char="§"/>
            </a:pPr>
            <a:endParaRPr kumimoji="1" lang="zh-CN" altLang="zh-CN" b="1">
              <a:solidFill>
                <a:srgbClr val="000000"/>
              </a:solidFill>
              <a:ea typeface="Gulim" pitchFamily="34" charset="-127"/>
            </a:endParaRPr>
          </a:p>
        </p:txBody>
      </p:sp>
      <p:grpSp>
        <p:nvGrpSpPr>
          <p:cNvPr id="4" name="组合 10">
            <a:extLst>
              <a:ext uri="{FF2B5EF4-FFF2-40B4-BE49-F238E27FC236}">
                <a16:creationId xmlns:a16="http://schemas.microsoft.com/office/drawing/2014/main" id="{5E8056F3-4EC9-4086-B326-E57C9DBDB314}"/>
              </a:ext>
            </a:extLst>
          </p:cNvPr>
          <p:cNvGrpSpPr/>
          <p:nvPr/>
        </p:nvGrpSpPr>
        <p:grpSpPr>
          <a:xfrm>
            <a:off x="86519" y="673100"/>
            <a:ext cx="8877300" cy="1460501"/>
            <a:chOff x="142875" y="904875"/>
            <a:chExt cx="8877300" cy="1460500"/>
          </a:xfrm>
        </p:grpSpPr>
        <p:sp>
          <p:nvSpPr>
            <p:cNvPr id="5" name="AutoShape 10">
              <a:extLst>
                <a:ext uri="{FF2B5EF4-FFF2-40B4-BE49-F238E27FC236}">
                  <a16:creationId xmlns:a16="http://schemas.microsoft.com/office/drawing/2014/main" id="{A62EE8AF-37A1-4E10-9D1A-2AE429C59C31}"/>
                </a:ext>
              </a:extLst>
            </p:cNvPr>
            <p:cNvSpPr>
              <a:spLocks noChangeArrowheads="1"/>
            </p:cNvSpPr>
            <p:nvPr/>
          </p:nvSpPr>
          <p:spPr bwMode="auto">
            <a:xfrm>
              <a:off x="773113" y="904875"/>
              <a:ext cx="8247062" cy="1460500"/>
            </a:xfrm>
            <a:prstGeom prst="roundRect">
              <a:avLst>
                <a:gd name="adj" fmla="val 3898"/>
              </a:avLst>
            </a:prstGeom>
            <a:gradFill rotWithShape="1">
              <a:gsLst>
                <a:gs pos="0">
                  <a:srgbClr val="FFFFFF">
                    <a:alpha val="48000"/>
                  </a:srgbClr>
                </a:gs>
                <a:gs pos="100000">
                  <a:srgbClr val="FFFFFF">
                    <a:alpha val="71001"/>
                  </a:srgbClr>
                </a:gs>
              </a:gsLst>
              <a:lin ang="5400000" scaled="1"/>
            </a:gradFill>
            <a:ln w="19050" algn="ctr">
              <a:solidFill>
                <a:srgbClr val="5F5F5F"/>
              </a:solidFill>
              <a:round/>
              <a:headEnd/>
              <a:tailEnd/>
            </a:ln>
          </p:spPr>
          <p:txBody>
            <a:bodyPr wrap="none" anchor="ctr"/>
            <a:lstStyle/>
            <a:p>
              <a:endParaRPr lang="zh-CN" altLang="en-US">
                <a:solidFill>
                  <a:srgbClr val="000000"/>
                </a:solidFill>
              </a:endParaRPr>
            </a:p>
          </p:txBody>
        </p:sp>
        <p:sp>
          <p:nvSpPr>
            <p:cNvPr id="6" name="Oval 11">
              <a:extLst>
                <a:ext uri="{FF2B5EF4-FFF2-40B4-BE49-F238E27FC236}">
                  <a16:creationId xmlns:a16="http://schemas.microsoft.com/office/drawing/2014/main" id="{10497D41-70C6-4877-A4CA-0D1AAE3A5A8D}"/>
                </a:ext>
              </a:extLst>
            </p:cNvPr>
            <p:cNvSpPr>
              <a:spLocks noChangeArrowheads="1"/>
            </p:cNvSpPr>
            <p:nvPr/>
          </p:nvSpPr>
          <p:spPr bwMode="auto">
            <a:xfrm>
              <a:off x="142875" y="987425"/>
              <a:ext cx="1289050" cy="1250950"/>
            </a:xfrm>
            <a:prstGeom prst="ellipse">
              <a:avLst/>
            </a:prstGeom>
            <a:gradFill rotWithShape="1">
              <a:gsLst>
                <a:gs pos="0">
                  <a:srgbClr val="5A3124"/>
                </a:gs>
                <a:gs pos="50000">
                  <a:srgbClr val="CB762F"/>
                </a:gs>
                <a:gs pos="100000">
                  <a:srgbClr val="5A3124"/>
                </a:gs>
              </a:gsLst>
              <a:lin ang="2700000" scaled="1"/>
            </a:gradFill>
            <a:ln w="12700" algn="ctr">
              <a:noFill/>
              <a:round/>
              <a:headEnd/>
              <a:tailEnd/>
            </a:ln>
            <a:effectLst>
              <a:outerShdw dist="50800" dir="5400000" algn="ctr" rotWithShape="0">
                <a:schemeClr val="tx1">
                  <a:alpha val="50000"/>
                </a:schemeClr>
              </a:outerShdw>
            </a:effectLst>
          </p:spPr>
          <p:txBody>
            <a:bodyPr wrap="none" anchor="ctr"/>
            <a:lstStyle/>
            <a:p>
              <a:pPr>
                <a:defRPr/>
              </a:pPr>
              <a:endParaRPr lang="zh-CN" altLang="en-US">
                <a:solidFill>
                  <a:srgbClr val="000000"/>
                </a:solidFill>
              </a:endParaRPr>
            </a:p>
          </p:txBody>
        </p:sp>
        <p:sp>
          <p:nvSpPr>
            <p:cNvPr id="7" name="Oval 12">
              <a:extLst>
                <a:ext uri="{FF2B5EF4-FFF2-40B4-BE49-F238E27FC236}">
                  <a16:creationId xmlns:a16="http://schemas.microsoft.com/office/drawing/2014/main" id="{C3E6E69E-44D2-465B-ACDB-8B8B7C8F4A2A}"/>
                </a:ext>
              </a:extLst>
            </p:cNvPr>
            <p:cNvSpPr>
              <a:spLocks noChangeArrowheads="1"/>
            </p:cNvSpPr>
            <p:nvPr/>
          </p:nvSpPr>
          <p:spPr bwMode="auto">
            <a:xfrm>
              <a:off x="282575" y="1006475"/>
              <a:ext cx="1009650" cy="800100"/>
            </a:xfrm>
            <a:prstGeom prst="ellipse">
              <a:avLst/>
            </a:prstGeom>
            <a:gradFill rotWithShape="1">
              <a:gsLst>
                <a:gs pos="0">
                  <a:schemeClr val="bg1">
                    <a:alpha val="45000"/>
                  </a:schemeClr>
                </a:gs>
                <a:gs pos="100000">
                  <a:schemeClr val="bg1">
                    <a:gamma/>
                    <a:tint val="0"/>
                    <a:invGamma/>
                    <a:alpha val="0"/>
                  </a:schemeClr>
                </a:gs>
              </a:gsLst>
              <a:lin ang="5400000" scaled="1"/>
            </a:gradFill>
            <a:ln w="19050">
              <a:noFill/>
              <a:round/>
              <a:headEnd/>
              <a:tailEnd/>
            </a:ln>
            <a:effectLst/>
          </p:spPr>
          <p:txBody>
            <a:bodyPr wrap="none" anchor="ctr"/>
            <a:lstStyle/>
            <a:p>
              <a:pPr>
                <a:defRPr/>
              </a:pPr>
              <a:endParaRPr lang="zh-CN" altLang="en-US">
                <a:solidFill>
                  <a:srgbClr val="000000"/>
                </a:solidFill>
              </a:endParaRPr>
            </a:p>
          </p:txBody>
        </p:sp>
        <p:sp>
          <p:nvSpPr>
            <p:cNvPr id="8" name="Text Box 13">
              <a:extLst>
                <a:ext uri="{FF2B5EF4-FFF2-40B4-BE49-F238E27FC236}">
                  <a16:creationId xmlns:a16="http://schemas.microsoft.com/office/drawing/2014/main" id="{AA2CD28E-842F-4A6B-AE5B-8EC9E9AB72A5}"/>
                </a:ext>
              </a:extLst>
            </p:cNvPr>
            <p:cNvSpPr txBox="1">
              <a:spLocks noChangeArrowheads="1"/>
            </p:cNvSpPr>
            <p:nvPr/>
          </p:nvSpPr>
          <p:spPr bwMode="auto">
            <a:xfrm>
              <a:off x="425886" y="1250950"/>
              <a:ext cx="697627" cy="707886"/>
            </a:xfrm>
            <a:prstGeom prst="rect">
              <a:avLst/>
            </a:prstGeom>
            <a:noFill/>
            <a:ln w="9525">
              <a:noFill/>
              <a:miter lim="800000"/>
              <a:headEnd/>
              <a:tailEnd/>
            </a:ln>
            <a:effectLst>
              <a:outerShdw dist="17961" dir="2700000" algn="ctr" rotWithShape="0">
                <a:schemeClr val="tx1">
                  <a:alpha val="50000"/>
                </a:schemeClr>
              </a:outerShdw>
            </a:effectLst>
          </p:spPr>
          <p:txBody>
            <a:bodyPr wrap="none">
              <a:spAutoFit/>
            </a:bodyPr>
            <a:lstStyle/>
            <a:p>
              <a:pPr algn="ctr" latinLnBrk="1">
                <a:defRPr/>
              </a:pPr>
              <a:r>
                <a:rPr kumimoji="1" lang="zh-CN" altLang="en-US" sz="2000" dirty="0">
                  <a:solidFill>
                    <a:srgbClr val="FFFFFF"/>
                  </a:solidFill>
                  <a:latin typeface="黑体" panose="02010609060101010101" pitchFamily="49" charset="-122"/>
                  <a:ea typeface="黑体" panose="02010609060101010101" pitchFamily="49" charset="-122"/>
                </a:rPr>
                <a:t>等保</a:t>
              </a:r>
              <a:endParaRPr kumimoji="1" lang="en-US" altLang="zh-CN" sz="2000" dirty="0">
                <a:solidFill>
                  <a:srgbClr val="FFFFFF"/>
                </a:solidFill>
                <a:latin typeface="黑体" panose="02010609060101010101" pitchFamily="49" charset="-122"/>
                <a:ea typeface="黑体" panose="02010609060101010101" pitchFamily="49" charset="-122"/>
              </a:endParaRPr>
            </a:p>
            <a:p>
              <a:pPr algn="ctr" latinLnBrk="1">
                <a:defRPr/>
              </a:pPr>
              <a:r>
                <a:rPr kumimoji="1" lang="en-US" altLang="ko-KR" sz="2000" dirty="0">
                  <a:solidFill>
                    <a:srgbClr val="FFFFFF"/>
                  </a:solidFill>
                  <a:latin typeface="Arial" panose="020B0604020202020204" pitchFamily="34" charset="0"/>
                  <a:ea typeface="HY헤드라인M" pitchFamily="18" charset="-127"/>
                  <a:cs typeface="Arial" panose="020B0604020202020204" pitchFamily="34" charset="0"/>
                </a:rPr>
                <a:t>2.0</a:t>
              </a:r>
              <a:endParaRPr kumimoji="1" lang="ko-KR" altLang="en-US" sz="2000" dirty="0">
                <a:solidFill>
                  <a:srgbClr val="FFFFFF"/>
                </a:solidFill>
                <a:latin typeface="Arial" panose="020B0604020202020204" pitchFamily="34" charset="0"/>
                <a:ea typeface="HY헤드라인M" pitchFamily="18" charset="-127"/>
                <a:cs typeface="Arial" panose="020B0604020202020204" pitchFamily="34" charset="0"/>
              </a:endParaRPr>
            </a:p>
          </p:txBody>
        </p:sp>
        <p:sp>
          <p:nvSpPr>
            <p:cNvPr id="9" name="Text Box 14">
              <a:extLst>
                <a:ext uri="{FF2B5EF4-FFF2-40B4-BE49-F238E27FC236}">
                  <a16:creationId xmlns:a16="http://schemas.microsoft.com/office/drawing/2014/main" id="{1E13C9D9-05F9-4DD1-8496-C86DF2D0C6C0}"/>
                </a:ext>
              </a:extLst>
            </p:cNvPr>
            <p:cNvSpPr txBox="1">
              <a:spLocks noChangeArrowheads="1"/>
            </p:cNvSpPr>
            <p:nvPr/>
          </p:nvSpPr>
          <p:spPr bwMode="auto">
            <a:xfrm>
              <a:off x="1427955" y="982531"/>
              <a:ext cx="7467601" cy="1293943"/>
            </a:xfrm>
            <a:prstGeom prst="rect">
              <a:avLst/>
            </a:prstGeom>
            <a:noFill/>
            <a:ln w="9525">
              <a:noFill/>
              <a:miter lim="800000"/>
              <a:headEnd/>
              <a:tailEnd/>
            </a:ln>
          </p:spPr>
          <p:txBody>
            <a:bodyPr wrap="square">
              <a:spAutoFit/>
            </a:bodyPr>
            <a:lstStyle/>
            <a:p>
              <a:pPr eaLnBrk="0" hangingPunct="0">
                <a:lnSpc>
                  <a:spcPct val="120000"/>
                </a:lnSpc>
                <a:buClr>
                  <a:srgbClr val="808080"/>
                </a:buClr>
                <a:buSzPct val="60000"/>
              </a:pPr>
              <a:r>
                <a:rPr lang="zh-CN" altLang="en-US" sz="1100" b="1" dirty="0">
                  <a:latin typeface="微软雅黑" pitchFamily="34" charset="-122"/>
                  <a:ea typeface="微软雅黑" pitchFamily="34" charset="-122"/>
                </a:rPr>
                <a:t>国家标准</a:t>
              </a:r>
              <a:r>
                <a:rPr lang="en-US" sz="1100" b="1" dirty="0">
                  <a:latin typeface="微软雅黑" pitchFamily="34" charset="-122"/>
                  <a:ea typeface="微软雅黑" pitchFamily="34" charset="-122"/>
                </a:rPr>
                <a:t>GB/T 22239—2008</a:t>
              </a:r>
              <a:r>
                <a:rPr lang="en-US" altLang="zh-CN" sz="1100" b="1" dirty="0">
                  <a:latin typeface="微软雅黑" pitchFamily="34" charset="-122"/>
                  <a:ea typeface="微软雅黑" pitchFamily="34" charset="-122"/>
                </a:rPr>
                <a:t>《</a:t>
              </a:r>
              <a:r>
                <a:rPr lang="zh-CN" altLang="en-US" sz="1100" b="1" dirty="0">
                  <a:latin typeface="微软雅黑" pitchFamily="34" charset="-122"/>
                  <a:ea typeface="微软雅黑" pitchFamily="34" charset="-122"/>
                </a:rPr>
                <a:t>信息安全技术 信息系统安全等级保护基本要求</a:t>
              </a:r>
              <a:r>
                <a:rPr lang="en-US" altLang="zh-CN" sz="1100" b="1" dirty="0">
                  <a:latin typeface="微软雅黑" pitchFamily="34" charset="-122"/>
                  <a:ea typeface="微软雅黑" pitchFamily="34" charset="-122"/>
                </a:rPr>
                <a:t>》</a:t>
              </a:r>
              <a:r>
                <a:rPr lang="zh-CN" altLang="en-US" sz="1100" b="1" dirty="0">
                  <a:latin typeface="微软雅黑" pitchFamily="34" charset="-122"/>
                  <a:ea typeface="微软雅黑" pitchFamily="34" charset="-122"/>
                </a:rPr>
                <a:t>在开展信息安全等级保护工作的过程中起到了非常重要的作用，被广泛应用于各个行业和领域开展信息安全等级保护的建设整改和等级测评等工作，但是随着信息技术的发展，</a:t>
              </a:r>
              <a:r>
                <a:rPr lang="en-US" sz="1100" b="1" dirty="0">
                  <a:latin typeface="微软雅黑" pitchFamily="34" charset="-122"/>
                  <a:ea typeface="微软雅黑" pitchFamily="34" charset="-122"/>
                </a:rPr>
                <a:t>GB/T 22239—2008</a:t>
              </a:r>
              <a:r>
                <a:rPr lang="zh-CN" altLang="en-US" sz="1100" b="1" dirty="0">
                  <a:latin typeface="微软雅黑" pitchFamily="34" charset="-122"/>
                  <a:ea typeface="微软雅黑" pitchFamily="34" charset="-122"/>
                </a:rPr>
                <a:t>在时效性、易用性、可操作性上需要进一步完善。</a:t>
              </a:r>
              <a:endParaRPr lang="en-US" sz="1100" b="1" dirty="0">
                <a:latin typeface="微软雅黑" pitchFamily="34" charset="-122"/>
                <a:ea typeface="微软雅黑" pitchFamily="34" charset="-122"/>
              </a:endParaRPr>
            </a:p>
            <a:p>
              <a:pPr eaLnBrk="0" hangingPunct="0">
                <a:lnSpc>
                  <a:spcPct val="120000"/>
                </a:lnSpc>
                <a:buClr>
                  <a:srgbClr val="808080"/>
                </a:buClr>
                <a:buSzPct val="60000"/>
              </a:pPr>
              <a:r>
                <a:rPr lang="zh-CN" altLang="en-US" sz="1100" b="1" dirty="0">
                  <a:latin typeface="微软雅黑" pitchFamily="34" charset="-122"/>
                  <a:ea typeface="微软雅黑" pitchFamily="34" charset="-122"/>
                </a:rPr>
                <a:t>为了适应移动互联、云计算、大数据、物联网和工业控制等新技术、新应用情况下信息安全等级保护工作的开展，需对</a:t>
              </a:r>
              <a:r>
                <a:rPr lang="en-US" sz="1100" b="1" dirty="0">
                  <a:latin typeface="微软雅黑" pitchFamily="34" charset="-122"/>
                  <a:ea typeface="微软雅黑" pitchFamily="34" charset="-122"/>
                </a:rPr>
                <a:t>GB/T 22239—2008</a:t>
              </a:r>
              <a:r>
                <a:rPr lang="zh-CN" altLang="en-US" sz="1100" b="1" dirty="0">
                  <a:latin typeface="微软雅黑" pitchFamily="34" charset="-122"/>
                  <a:ea typeface="微软雅黑" pitchFamily="34" charset="-122"/>
                </a:rPr>
                <a:t>进行修订，修订的思路和方法是针对移动互联、云计算、大数据、物联网和工业控制等新技术、新应用领域提出扩展的安全要求。</a:t>
              </a:r>
              <a:endParaRPr lang="en-US" sz="1100" b="1" dirty="0">
                <a:latin typeface="微软雅黑" pitchFamily="34" charset="-122"/>
                <a:ea typeface="微软雅黑" pitchFamily="34" charset="-122"/>
              </a:endParaRPr>
            </a:p>
          </p:txBody>
        </p:sp>
      </p:grpSp>
      <p:sp>
        <p:nvSpPr>
          <p:cNvPr id="10" name="内容占位符 2">
            <a:extLst>
              <a:ext uri="{FF2B5EF4-FFF2-40B4-BE49-F238E27FC236}">
                <a16:creationId xmlns:a16="http://schemas.microsoft.com/office/drawing/2014/main" id="{431BDD27-0C4A-464C-A4C2-8329B6BCEBFD}"/>
              </a:ext>
            </a:extLst>
          </p:cNvPr>
          <p:cNvSpPr txBox="1">
            <a:spLocks/>
          </p:cNvSpPr>
          <p:nvPr/>
        </p:nvSpPr>
        <p:spPr>
          <a:xfrm>
            <a:off x="1223108" y="3077833"/>
            <a:ext cx="7680372" cy="1835543"/>
          </a:xfrm>
          <a:prstGeom prst="rect">
            <a:avLst/>
          </a:prstGeom>
        </p:spPr>
        <p:txBody>
          <a:bodyPr wrap="square" lIns="0" tIns="0" rIns="0" bIns="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60312" lvl="1" indent="0">
              <a:buNone/>
            </a:pPr>
            <a:r>
              <a:rPr lang="en-US" altLang="zh-CN" sz="1600" dirty="0">
                <a:solidFill>
                  <a:srgbClr val="FF0000"/>
                </a:solidFill>
                <a:latin typeface="微软雅黑" panose="020B0503020204020204" pitchFamily="34" charset="-122"/>
                <a:ea typeface="微软雅黑" panose="020B0503020204020204" pitchFamily="34" charset="-122"/>
              </a:rPr>
              <a:t>GB/T 22239.1 </a:t>
            </a:r>
            <a:r>
              <a:rPr lang="zh-CN" altLang="zh-CN" sz="1600" dirty="0">
                <a:solidFill>
                  <a:srgbClr val="FF0000"/>
                </a:solidFill>
                <a:latin typeface="微软雅黑" panose="020B0503020204020204" pitchFamily="34" charset="-122"/>
                <a:ea typeface="微软雅黑" panose="020B0503020204020204" pitchFamily="34" charset="-122"/>
              </a:rPr>
              <a:t>信息安全技术 </a:t>
            </a:r>
            <a:r>
              <a:rPr lang="zh-CN" altLang="en-US" sz="1600" dirty="0">
                <a:solidFill>
                  <a:srgbClr val="FF0000"/>
                </a:solidFill>
                <a:latin typeface="微软雅黑" panose="020B0503020204020204" pitchFamily="34" charset="-122"/>
                <a:ea typeface="微软雅黑" panose="020B0503020204020204" pitchFamily="34" charset="-122"/>
              </a:rPr>
              <a:t>网络</a:t>
            </a:r>
            <a:r>
              <a:rPr lang="zh-CN" altLang="zh-CN" sz="1600" dirty="0">
                <a:solidFill>
                  <a:srgbClr val="FF0000"/>
                </a:solidFill>
                <a:latin typeface="微软雅黑" panose="020B0503020204020204" pitchFamily="34" charset="-122"/>
                <a:ea typeface="微软雅黑" panose="020B0503020204020204" pitchFamily="34" charset="-122"/>
              </a:rPr>
              <a:t>安全等级保护基本要求 第</a:t>
            </a:r>
            <a:r>
              <a:rPr lang="en-US" altLang="zh-CN" sz="1600" dirty="0">
                <a:solidFill>
                  <a:srgbClr val="FF0000"/>
                </a:solidFill>
                <a:latin typeface="微软雅黑" panose="020B0503020204020204" pitchFamily="34" charset="-122"/>
                <a:ea typeface="微软雅黑" panose="020B0503020204020204" pitchFamily="34" charset="-122"/>
              </a:rPr>
              <a:t> 1 </a:t>
            </a:r>
            <a:r>
              <a:rPr lang="zh-CN" altLang="zh-CN" sz="1600" dirty="0">
                <a:solidFill>
                  <a:srgbClr val="FF0000"/>
                </a:solidFill>
                <a:latin typeface="微软雅黑" panose="020B0503020204020204" pitchFamily="34" charset="-122"/>
                <a:ea typeface="微软雅黑" panose="020B0503020204020204" pitchFamily="34" charset="-122"/>
              </a:rPr>
              <a:t>部分</a:t>
            </a:r>
            <a:r>
              <a:rPr lang="en-US" altLang="zh-CN" sz="1600" dirty="0">
                <a:solidFill>
                  <a:srgbClr val="FF0000"/>
                </a:solidFill>
                <a:latin typeface="微软雅黑" panose="020B0503020204020204" pitchFamily="34" charset="-122"/>
                <a:ea typeface="微软雅黑" panose="020B0503020204020204" pitchFamily="34" charset="-122"/>
              </a:rPr>
              <a:t> </a:t>
            </a:r>
            <a:r>
              <a:rPr lang="zh-CN" altLang="zh-CN" sz="1600" dirty="0">
                <a:solidFill>
                  <a:srgbClr val="FF0000"/>
                </a:solidFill>
                <a:latin typeface="微软雅黑" panose="020B0503020204020204" pitchFamily="34" charset="-122"/>
                <a:ea typeface="微软雅黑" panose="020B0503020204020204" pitchFamily="34" charset="-122"/>
              </a:rPr>
              <a:t>安全通用要求； </a:t>
            </a:r>
          </a:p>
          <a:p>
            <a:pPr marL="360312" lvl="1" indent="0">
              <a:buNone/>
            </a:pPr>
            <a:r>
              <a:rPr lang="en-US" altLang="zh-CN" sz="1600" dirty="0">
                <a:solidFill>
                  <a:srgbClr val="FF0000"/>
                </a:solidFill>
                <a:latin typeface="微软雅黑" panose="020B0503020204020204" pitchFamily="34" charset="-122"/>
                <a:ea typeface="微软雅黑" panose="020B0503020204020204" pitchFamily="34" charset="-122"/>
              </a:rPr>
              <a:t>GB/T 22239.2 </a:t>
            </a:r>
            <a:r>
              <a:rPr lang="zh-CN" altLang="zh-CN" sz="1600" dirty="0">
                <a:solidFill>
                  <a:srgbClr val="FF0000"/>
                </a:solidFill>
                <a:latin typeface="微软雅黑" panose="020B0503020204020204" pitchFamily="34" charset="-122"/>
                <a:ea typeface="微软雅黑" panose="020B0503020204020204" pitchFamily="34" charset="-122"/>
              </a:rPr>
              <a:t>信息安全技术 </a:t>
            </a:r>
            <a:r>
              <a:rPr lang="zh-CN" altLang="en-US" sz="1600" dirty="0">
                <a:solidFill>
                  <a:srgbClr val="FF0000"/>
                </a:solidFill>
                <a:latin typeface="微软雅黑" panose="020B0503020204020204" pitchFamily="34" charset="-122"/>
                <a:ea typeface="微软雅黑" panose="020B0503020204020204" pitchFamily="34" charset="-122"/>
              </a:rPr>
              <a:t>网络</a:t>
            </a:r>
            <a:r>
              <a:rPr lang="zh-CN" altLang="zh-CN" sz="1600" dirty="0">
                <a:solidFill>
                  <a:srgbClr val="FF0000"/>
                </a:solidFill>
                <a:latin typeface="微软雅黑" panose="020B0503020204020204" pitchFamily="34" charset="-122"/>
                <a:ea typeface="微软雅黑" panose="020B0503020204020204" pitchFamily="34" charset="-122"/>
              </a:rPr>
              <a:t>安全等级保护基本要求 第</a:t>
            </a:r>
            <a:r>
              <a:rPr lang="en-US" altLang="zh-CN" sz="1600" dirty="0">
                <a:solidFill>
                  <a:srgbClr val="FF0000"/>
                </a:solidFill>
                <a:latin typeface="微软雅黑" panose="020B0503020204020204" pitchFamily="34" charset="-122"/>
                <a:ea typeface="微软雅黑" panose="020B0503020204020204" pitchFamily="34" charset="-122"/>
              </a:rPr>
              <a:t> 2 </a:t>
            </a:r>
            <a:r>
              <a:rPr lang="zh-CN" altLang="zh-CN" sz="1600" dirty="0">
                <a:solidFill>
                  <a:srgbClr val="FF0000"/>
                </a:solidFill>
                <a:latin typeface="微软雅黑" panose="020B0503020204020204" pitchFamily="34" charset="-122"/>
                <a:ea typeface="微软雅黑" panose="020B0503020204020204" pitchFamily="34" charset="-122"/>
              </a:rPr>
              <a:t>部分</a:t>
            </a:r>
            <a:r>
              <a:rPr lang="en-US" altLang="zh-CN" sz="1600" dirty="0">
                <a:solidFill>
                  <a:srgbClr val="FF0000"/>
                </a:solidFill>
                <a:latin typeface="微软雅黑" panose="020B0503020204020204" pitchFamily="34" charset="-122"/>
                <a:ea typeface="微软雅黑" panose="020B0503020204020204" pitchFamily="34" charset="-122"/>
              </a:rPr>
              <a:t> </a:t>
            </a:r>
            <a:r>
              <a:rPr lang="zh-CN" altLang="zh-CN" sz="1600" dirty="0">
                <a:solidFill>
                  <a:srgbClr val="FF0000"/>
                </a:solidFill>
                <a:latin typeface="微软雅黑" panose="020B0503020204020204" pitchFamily="34" charset="-122"/>
                <a:ea typeface="微软雅黑" panose="020B0503020204020204" pitchFamily="34" charset="-122"/>
              </a:rPr>
              <a:t>云</a:t>
            </a:r>
            <a:r>
              <a:rPr lang="zh-CN" altLang="en-US" sz="1600" dirty="0">
                <a:solidFill>
                  <a:srgbClr val="FF0000"/>
                </a:solidFill>
                <a:latin typeface="微软雅黑" panose="020B0503020204020204" pitchFamily="34" charset="-122"/>
                <a:ea typeface="微软雅黑" panose="020B0503020204020204" pitchFamily="34" charset="-122"/>
              </a:rPr>
              <a:t>计算安全</a:t>
            </a:r>
            <a:r>
              <a:rPr lang="zh-CN" altLang="zh-CN" sz="1600" dirty="0">
                <a:solidFill>
                  <a:srgbClr val="FF0000"/>
                </a:solidFill>
                <a:latin typeface="微软雅黑" panose="020B0503020204020204" pitchFamily="34" charset="-122"/>
                <a:ea typeface="微软雅黑" panose="020B0503020204020204" pitchFamily="34" charset="-122"/>
              </a:rPr>
              <a:t>扩展安全要求； </a:t>
            </a:r>
          </a:p>
          <a:p>
            <a:pPr marL="360312" lvl="1" indent="0">
              <a:buNone/>
            </a:pPr>
            <a:r>
              <a:rPr lang="en-US" altLang="zh-CN" sz="1600" dirty="0">
                <a:latin typeface="微软雅黑" panose="020B0503020204020204" pitchFamily="34" charset="-122"/>
                <a:ea typeface="微软雅黑" panose="020B0503020204020204" pitchFamily="34" charset="-122"/>
              </a:rPr>
              <a:t>GB/T 22239.3 </a:t>
            </a:r>
            <a:r>
              <a:rPr lang="zh-CN" altLang="zh-CN" sz="1600" dirty="0">
                <a:latin typeface="微软雅黑" panose="020B0503020204020204" pitchFamily="34" charset="-122"/>
                <a:ea typeface="微软雅黑" panose="020B0503020204020204" pitchFamily="34" charset="-122"/>
              </a:rPr>
              <a:t>信息安全技术 </a:t>
            </a:r>
            <a:r>
              <a:rPr lang="zh-CN" altLang="en-US" sz="1600" dirty="0">
                <a:latin typeface="微软雅黑" panose="020B0503020204020204" pitchFamily="34" charset="-122"/>
                <a:ea typeface="微软雅黑" panose="020B0503020204020204" pitchFamily="34" charset="-122"/>
              </a:rPr>
              <a:t>网络</a:t>
            </a:r>
            <a:r>
              <a:rPr lang="zh-CN" altLang="zh-CN" sz="1600" dirty="0">
                <a:latin typeface="微软雅黑" panose="020B0503020204020204" pitchFamily="34" charset="-122"/>
                <a:ea typeface="微软雅黑" panose="020B0503020204020204" pitchFamily="34" charset="-122"/>
              </a:rPr>
              <a:t>安全等级保护基本要求 第</a:t>
            </a:r>
            <a:r>
              <a:rPr lang="en-US" altLang="zh-CN" sz="1600" dirty="0">
                <a:latin typeface="微软雅黑" panose="020B0503020204020204" pitchFamily="34" charset="-122"/>
                <a:ea typeface="微软雅黑" panose="020B0503020204020204" pitchFamily="34" charset="-122"/>
              </a:rPr>
              <a:t> 3 </a:t>
            </a:r>
            <a:r>
              <a:rPr lang="zh-CN" altLang="zh-CN" sz="1600" dirty="0">
                <a:latin typeface="微软雅黑" panose="020B0503020204020204" pitchFamily="34" charset="-122"/>
                <a:ea typeface="微软雅黑" panose="020B0503020204020204" pitchFamily="34" charset="-122"/>
              </a:rPr>
              <a:t>部分</a:t>
            </a:r>
            <a:r>
              <a:rPr lang="en-US" altLang="zh-CN" sz="1600" dirty="0">
                <a:latin typeface="微软雅黑" panose="020B0503020204020204" pitchFamily="34" charset="-122"/>
                <a:ea typeface="微软雅黑" panose="020B0503020204020204" pitchFamily="34" charset="-122"/>
              </a:rPr>
              <a:t> </a:t>
            </a:r>
            <a:r>
              <a:rPr lang="zh-CN" altLang="zh-CN" sz="1600" dirty="0">
                <a:solidFill>
                  <a:srgbClr val="FF0000"/>
                </a:solidFill>
                <a:latin typeface="微软雅黑" panose="020B0503020204020204" pitchFamily="34" charset="-122"/>
                <a:ea typeface="微软雅黑" panose="020B0503020204020204" pitchFamily="34" charset="-122"/>
              </a:rPr>
              <a:t>移动互联</a:t>
            </a:r>
            <a:r>
              <a:rPr lang="zh-CN" altLang="en-US" sz="1600" dirty="0">
                <a:latin typeface="微软雅黑" panose="020B0503020204020204" pitchFamily="34" charset="-122"/>
                <a:ea typeface="微软雅黑" panose="020B0503020204020204" pitchFamily="34" charset="-122"/>
              </a:rPr>
              <a:t>安全</a:t>
            </a:r>
            <a:r>
              <a:rPr lang="zh-CN" altLang="zh-CN" sz="1600" dirty="0">
                <a:latin typeface="微软雅黑" panose="020B0503020204020204" pitchFamily="34" charset="-122"/>
                <a:ea typeface="微软雅黑" panose="020B0503020204020204" pitchFamily="34" charset="-122"/>
              </a:rPr>
              <a:t>扩展要求； </a:t>
            </a:r>
          </a:p>
          <a:p>
            <a:pPr marL="360312" lvl="1" indent="0">
              <a:buNone/>
            </a:pPr>
            <a:r>
              <a:rPr lang="en-US" altLang="zh-CN" sz="1600" dirty="0">
                <a:latin typeface="微软雅黑" panose="020B0503020204020204" pitchFamily="34" charset="-122"/>
                <a:ea typeface="微软雅黑" panose="020B0503020204020204" pitchFamily="34" charset="-122"/>
              </a:rPr>
              <a:t>GB/T 22239.4 </a:t>
            </a:r>
            <a:r>
              <a:rPr lang="zh-CN" altLang="zh-CN" sz="1600" dirty="0">
                <a:latin typeface="微软雅黑" panose="020B0503020204020204" pitchFamily="34" charset="-122"/>
                <a:ea typeface="微软雅黑" panose="020B0503020204020204" pitchFamily="34" charset="-122"/>
              </a:rPr>
              <a:t>信息安全技术</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网络</a:t>
            </a:r>
            <a:r>
              <a:rPr lang="zh-CN" altLang="zh-CN" sz="1600" dirty="0">
                <a:latin typeface="微软雅黑" panose="020B0503020204020204" pitchFamily="34" charset="-122"/>
                <a:ea typeface="微软雅黑" panose="020B0503020204020204" pitchFamily="34" charset="-122"/>
              </a:rPr>
              <a:t>安全等级保护基本要求 第</a:t>
            </a:r>
            <a:r>
              <a:rPr lang="en-US" altLang="zh-CN" sz="1600" dirty="0">
                <a:latin typeface="微软雅黑" panose="020B0503020204020204" pitchFamily="34" charset="-122"/>
                <a:ea typeface="微软雅黑" panose="020B0503020204020204" pitchFamily="34" charset="-122"/>
              </a:rPr>
              <a:t> 4 </a:t>
            </a:r>
            <a:r>
              <a:rPr lang="zh-CN" altLang="zh-CN" sz="1600" dirty="0">
                <a:latin typeface="微软雅黑" panose="020B0503020204020204" pitchFamily="34" charset="-122"/>
                <a:ea typeface="微软雅黑" panose="020B0503020204020204" pitchFamily="34" charset="-122"/>
              </a:rPr>
              <a:t>部分</a:t>
            </a:r>
            <a:r>
              <a:rPr lang="en-US" altLang="zh-CN" sz="1600" dirty="0">
                <a:latin typeface="微软雅黑" panose="020B0503020204020204" pitchFamily="34" charset="-122"/>
                <a:ea typeface="微软雅黑" panose="020B0503020204020204" pitchFamily="34" charset="-122"/>
              </a:rPr>
              <a:t> </a:t>
            </a:r>
            <a:r>
              <a:rPr lang="zh-CN" altLang="zh-CN" sz="1600" dirty="0">
                <a:solidFill>
                  <a:srgbClr val="FF0000"/>
                </a:solidFill>
                <a:latin typeface="微软雅黑" panose="020B0503020204020204" pitchFamily="34" charset="-122"/>
                <a:ea typeface="微软雅黑" panose="020B0503020204020204" pitchFamily="34" charset="-122"/>
              </a:rPr>
              <a:t>物联网</a:t>
            </a:r>
            <a:r>
              <a:rPr lang="zh-CN" altLang="zh-CN" sz="1600" dirty="0">
                <a:latin typeface="微软雅黑" panose="020B0503020204020204" pitchFamily="34" charset="-122"/>
                <a:ea typeface="微软雅黑" panose="020B0503020204020204" pitchFamily="34" charset="-122"/>
              </a:rPr>
              <a:t>安全扩展要求； </a:t>
            </a:r>
          </a:p>
          <a:p>
            <a:pPr marL="360312" lvl="1" indent="0">
              <a:buNone/>
            </a:pPr>
            <a:r>
              <a:rPr lang="en-US" altLang="zh-CN" sz="1600" dirty="0">
                <a:latin typeface="微软雅黑" panose="020B0503020204020204" pitchFamily="34" charset="-122"/>
                <a:ea typeface="微软雅黑" panose="020B0503020204020204" pitchFamily="34" charset="-122"/>
              </a:rPr>
              <a:t>GB/T 22239.5 </a:t>
            </a:r>
            <a:r>
              <a:rPr lang="zh-CN" altLang="zh-CN" sz="1600" dirty="0">
                <a:latin typeface="微软雅黑" panose="020B0503020204020204" pitchFamily="34" charset="-122"/>
                <a:ea typeface="微软雅黑" panose="020B0503020204020204" pitchFamily="34" charset="-122"/>
              </a:rPr>
              <a:t>信息安全技术</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网络</a:t>
            </a:r>
            <a:r>
              <a:rPr lang="zh-CN" altLang="zh-CN" sz="1600" dirty="0">
                <a:latin typeface="微软雅黑" panose="020B0503020204020204" pitchFamily="34" charset="-122"/>
                <a:ea typeface="微软雅黑" panose="020B0503020204020204" pitchFamily="34" charset="-122"/>
              </a:rPr>
              <a:t>安全等级保护基本要求 第</a:t>
            </a:r>
            <a:r>
              <a:rPr lang="en-US" altLang="zh-CN" sz="1600" dirty="0">
                <a:latin typeface="微软雅黑" panose="020B0503020204020204" pitchFamily="34" charset="-122"/>
                <a:ea typeface="微软雅黑" panose="020B0503020204020204" pitchFamily="34" charset="-122"/>
              </a:rPr>
              <a:t> 5 </a:t>
            </a:r>
            <a:r>
              <a:rPr lang="zh-CN" altLang="zh-CN" sz="1600" dirty="0">
                <a:latin typeface="微软雅黑" panose="020B0503020204020204" pitchFamily="34" charset="-122"/>
                <a:ea typeface="微软雅黑" panose="020B0503020204020204" pitchFamily="34" charset="-122"/>
              </a:rPr>
              <a:t>部分</a:t>
            </a:r>
            <a:r>
              <a:rPr lang="en-US" altLang="zh-CN" sz="1600" dirty="0">
                <a:latin typeface="微软雅黑" panose="020B0503020204020204" pitchFamily="34" charset="-122"/>
                <a:ea typeface="微软雅黑" panose="020B0503020204020204" pitchFamily="34" charset="-122"/>
              </a:rPr>
              <a:t> </a:t>
            </a:r>
            <a:r>
              <a:rPr lang="zh-CN" altLang="zh-CN" sz="1600" dirty="0">
                <a:solidFill>
                  <a:srgbClr val="FF0000"/>
                </a:solidFill>
                <a:latin typeface="微软雅黑" panose="020B0503020204020204" pitchFamily="34" charset="-122"/>
                <a:ea typeface="微软雅黑" panose="020B0503020204020204" pitchFamily="34" charset="-122"/>
              </a:rPr>
              <a:t>工业控制</a:t>
            </a:r>
            <a:r>
              <a:rPr lang="zh-CN" altLang="zh-CN" sz="1600" dirty="0">
                <a:latin typeface="微软雅黑" panose="020B0503020204020204" pitchFamily="34" charset="-122"/>
                <a:ea typeface="微软雅黑" panose="020B0503020204020204" pitchFamily="34" charset="-122"/>
              </a:rPr>
              <a:t>安全扩展要求</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marL="360312" lvl="1" indent="0">
              <a:buNone/>
            </a:pPr>
            <a:r>
              <a:rPr lang="en-US" sz="1600" dirty="0">
                <a:latin typeface="微软雅黑" panose="020B0503020204020204" pitchFamily="34" charset="-122"/>
                <a:ea typeface="微软雅黑" panose="020B0503020204020204" pitchFamily="34" charset="-122"/>
              </a:rPr>
              <a:t>GB/T 22239.6 </a:t>
            </a:r>
            <a:r>
              <a:rPr lang="zh-CN" altLang="en-US" sz="1600" dirty="0">
                <a:latin typeface="微软雅黑" panose="020B0503020204020204" pitchFamily="34" charset="-122"/>
                <a:ea typeface="微软雅黑" panose="020B0503020204020204" pitchFamily="34" charset="-122"/>
              </a:rPr>
              <a:t>信息安全技术 网络安全等级保护基本要求 </a:t>
            </a:r>
            <a:r>
              <a:rPr lang="zh-CN" altLang="zh-CN" sz="1600" dirty="0">
                <a:latin typeface="微软雅黑" panose="020B0503020204020204" pitchFamily="34" charset="-122"/>
                <a:ea typeface="微软雅黑" panose="020B0503020204020204" pitchFamily="34" charset="-122"/>
              </a:rPr>
              <a:t>第</a:t>
            </a:r>
            <a:r>
              <a:rPr lang="en-US" altLang="zh-CN" sz="1600" dirty="0">
                <a:latin typeface="微软雅黑" panose="020B0503020204020204" pitchFamily="34" charset="-122"/>
                <a:ea typeface="微软雅黑" panose="020B0503020204020204" pitchFamily="34" charset="-122"/>
              </a:rPr>
              <a:t> 6 </a:t>
            </a:r>
            <a:r>
              <a:rPr lang="zh-CN" altLang="zh-CN" sz="1600" dirty="0">
                <a:latin typeface="微软雅黑" panose="020B0503020204020204" pitchFamily="34" charset="-122"/>
                <a:ea typeface="微软雅黑" panose="020B0503020204020204" pitchFamily="34" charset="-122"/>
              </a:rPr>
              <a:t>部分</a:t>
            </a:r>
            <a:r>
              <a:rPr lang="en-US" altLang="zh-CN" sz="1600" dirty="0">
                <a:latin typeface="微软雅黑" panose="020B0503020204020204" pitchFamily="34" charset="-122"/>
                <a:ea typeface="微软雅黑" panose="020B0503020204020204" pitchFamily="34" charset="-122"/>
              </a:rPr>
              <a:t> </a:t>
            </a:r>
            <a:r>
              <a:rPr lang="zh-CN" altLang="en-US" sz="1600" dirty="0">
                <a:solidFill>
                  <a:srgbClr val="FF0000"/>
                </a:solidFill>
                <a:latin typeface="微软雅黑" panose="020B0503020204020204" pitchFamily="34" charset="-122"/>
                <a:ea typeface="微软雅黑" panose="020B0503020204020204" pitchFamily="34" charset="-122"/>
              </a:rPr>
              <a:t>大数据</a:t>
            </a:r>
            <a:r>
              <a:rPr lang="zh-CN" altLang="en-US" sz="1600" dirty="0">
                <a:latin typeface="微软雅黑" panose="020B0503020204020204" pitchFamily="34" charset="-122"/>
                <a:ea typeface="微软雅黑" panose="020B0503020204020204" pitchFamily="34" charset="-122"/>
              </a:rPr>
              <a:t>安全扩展要求</a:t>
            </a:r>
            <a:r>
              <a:rPr lang="zh-CN" altLang="en-US" sz="1600" dirty="0"/>
              <a:t>；</a:t>
            </a:r>
            <a:endParaRPr lang="zh-CN" altLang="zh-CN" sz="1600" dirty="0"/>
          </a:p>
          <a:p>
            <a:endParaRPr lang="zh-CN" altLang="en-US" dirty="0"/>
          </a:p>
        </p:txBody>
      </p:sp>
      <p:grpSp>
        <p:nvGrpSpPr>
          <p:cNvPr id="11" name="组合 10">
            <a:extLst>
              <a:ext uri="{FF2B5EF4-FFF2-40B4-BE49-F238E27FC236}">
                <a16:creationId xmlns:a16="http://schemas.microsoft.com/office/drawing/2014/main" id="{1FE52C19-2699-4374-9BF5-8A39B61A1777}"/>
              </a:ext>
            </a:extLst>
          </p:cNvPr>
          <p:cNvGrpSpPr/>
          <p:nvPr/>
        </p:nvGrpSpPr>
        <p:grpSpPr>
          <a:xfrm>
            <a:off x="46481" y="2211257"/>
            <a:ext cx="1477519" cy="2910146"/>
            <a:chOff x="504408" y="2391177"/>
            <a:chExt cx="2676377" cy="3870418"/>
          </a:xfrm>
        </p:grpSpPr>
        <p:sp>
          <p:nvSpPr>
            <p:cNvPr id="12" name="矩形 4">
              <a:extLst>
                <a:ext uri="{FF2B5EF4-FFF2-40B4-BE49-F238E27FC236}">
                  <a16:creationId xmlns:a16="http://schemas.microsoft.com/office/drawing/2014/main" id="{D77FAA54-C2CE-4C2E-B49F-AF8A0A749FB5}"/>
                </a:ext>
              </a:extLst>
            </p:cNvPr>
            <p:cNvSpPr>
              <a:spLocks noChangeArrowheads="1"/>
            </p:cNvSpPr>
            <p:nvPr/>
          </p:nvSpPr>
          <p:spPr bwMode="auto">
            <a:xfrm>
              <a:off x="874048" y="2391177"/>
              <a:ext cx="1152525" cy="1152525"/>
            </a:xfrm>
            <a:prstGeom prst="rect">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393700" dist="38100" dir="5400000" algn="t" rotWithShape="0">
                <a:schemeClr val="tx1">
                  <a:alpha val="37000"/>
                </a:schemeClr>
              </a:outerShdw>
            </a:effectLst>
            <a:extLst/>
          </p:spPr>
          <p:txBody>
            <a:bodyPr rtlCol="0" anchor="ctr"/>
            <a:lstStyle/>
            <a:p>
              <a:pPr algn="ctr"/>
              <a:endParaRPr lang="zh-CN" altLang="zh-CN" kern="0">
                <a:solidFill>
                  <a:sysClr val="window" lastClr="FFFFFF"/>
                </a:solidFill>
                <a:latin typeface="Calibri"/>
              </a:endParaRPr>
            </a:p>
          </p:txBody>
        </p:sp>
        <p:sp>
          <p:nvSpPr>
            <p:cNvPr id="13" name="矩形 6">
              <a:extLst>
                <a:ext uri="{FF2B5EF4-FFF2-40B4-BE49-F238E27FC236}">
                  <a16:creationId xmlns:a16="http://schemas.microsoft.com/office/drawing/2014/main" id="{C76426E3-A161-4ED8-A079-6EBEE5AA9681}"/>
                </a:ext>
              </a:extLst>
            </p:cNvPr>
            <p:cNvSpPr>
              <a:spLocks noChangeArrowheads="1"/>
            </p:cNvSpPr>
            <p:nvPr/>
          </p:nvSpPr>
          <p:spPr bwMode="auto">
            <a:xfrm>
              <a:off x="1413798" y="3178577"/>
              <a:ext cx="727075" cy="728662"/>
            </a:xfrm>
            <a:prstGeom prst="rect">
              <a:avLst/>
            </a:prstGeom>
            <a:solidFill>
              <a:srgbClr val="FC9900"/>
            </a:solidFill>
            <a:ln w="25400" cap="flat" cmpd="sng" algn="ctr">
              <a:noFill/>
              <a:prstDash val="solid"/>
            </a:ln>
            <a:effectLst>
              <a:innerShdw blurRad="139700" dist="50800" dir="13500000">
                <a:prstClr val="black">
                  <a:alpha val="45000"/>
                </a:prstClr>
              </a:inn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kern="0">
                <a:solidFill>
                  <a:sysClr val="window" lastClr="FFFFFF"/>
                </a:solidFill>
                <a:latin typeface="Calibri"/>
              </a:endParaRPr>
            </a:p>
          </p:txBody>
        </p:sp>
        <p:sp>
          <p:nvSpPr>
            <p:cNvPr id="14" name="矩形 7">
              <a:extLst>
                <a:ext uri="{FF2B5EF4-FFF2-40B4-BE49-F238E27FC236}">
                  <a16:creationId xmlns:a16="http://schemas.microsoft.com/office/drawing/2014/main" id="{604B7B0E-9ABD-46BC-93CB-125581EDE9E2}"/>
                </a:ext>
              </a:extLst>
            </p:cNvPr>
            <p:cNvSpPr>
              <a:spLocks noChangeArrowheads="1"/>
            </p:cNvSpPr>
            <p:nvPr/>
          </p:nvSpPr>
          <p:spPr bwMode="auto">
            <a:xfrm>
              <a:off x="1026448" y="3870727"/>
              <a:ext cx="847725" cy="808037"/>
            </a:xfrm>
            <a:prstGeom prst="rect">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393700" dist="38100" dir="5400000" algn="t" rotWithShape="0">
                <a:schemeClr val="tx1">
                  <a:alpha val="37000"/>
                </a:schemeClr>
              </a:outerShdw>
            </a:effectLst>
            <a:extLst/>
          </p:spPr>
          <p:txBody>
            <a:bodyPr rtlCol="0" anchor="ctr"/>
            <a:lstStyle/>
            <a:p>
              <a:pPr algn="ctr"/>
              <a:endParaRPr lang="zh-CN" altLang="zh-CN" kern="0">
                <a:solidFill>
                  <a:sysClr val="window" lastClr="FFFFFF"/>
                </a:solidFill>
                <a:latin typeface="Calibri"/>
              </a:endParaRPr>
            </a:p>
          </p:txBody>
        </p:sp>
        <p:sp>
          <p:nvSpPr>
            <p:cNvPr id="15" name="矩形 8">
              <a:extLst>
                <a:ext uri="{FF2B5EF4-FFF2-40B4-BE49-F238E27FC236}">
                  <a16:creationId xmlns:a16="http://schemas.microsoft.com/office/drawing/2014/main" id="{A4ABC3C1-ABCC-41FA-8E33-012BED16818D}"/>
                </a:ext>
              </a:extLst>
            </p:cNvPr>
            <p:cNvSpPr>
              <a:spLocks noChangeArrowheads="1"/>
            </p:cNvSpPr>
            <p:nvPr/>
          </p:nvSpPr>
          <p:spPr bwMode="auto">
            <a:xfrm>
              <a:off x="837536" y="4440639"/>
              <a:ext cx="474662" cy="476250"/>
            </a:xfrm>
            <a:prstGeom prst="rect">
              <a:avLst/>
            </a:prstGeom>
            <a:solidFill>
              <a:srgbClr val="21BAFF"/>
            </a:solidFill>
            <a:ln w="25400" cap="flat" cmpd="sng" algn="ctr">
              <a:noFill/>
              <a:prstDash val="solid"/>
            </a:ln>
            <a:effectLst>
              <a:innerShdw blurRad="139700" dist="50800" dir="13500000">
                <a:prstClr val="black">
                  <a:alpha val="45000"/>
                </a:prstClr>
              </a:inn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kern="0">
                <a:solidFill>
                  <a:sysClr val="window" lastClr="FFFFFF"/>
                </a:solidFill>
                <a:latin typeface="Calibri"/>
              </a:endParaRPr>
            </a:p>
          </p:txBody>
        </p:sp>
        <p:sp>
          <p:nvSpPr>
            <p:cNvPr id="16" name="矩形 9">
              <a:extLst>
                <a:ext uri="{FF2B5EF4-FFF2-40B4-BE49-F238E27FC236}">
                  <a16:creationId xmlns:a16="http://schemas.microsoft.com/office/drawing/2014/main" id="{2670585A-1050-4894-8E57-D26D335EBC08}"/>
                </a:ext>
              </a:extLst>
            </p:cNvPr>
            <p:cNvSpPr>
              <a:spLocks noChangeArrowheads="1"/>
            </p:cNvSpPr>
            <p:nvPr/>
          </p:nvSpPr>
          <p:spPr bwMode="auto">
            <a:xfrm>
              <a:off x="1450311" y="4694639"/>
              <a:ext cx="1150937" cy="1152525"/>
            </a:xfrm>
            <a:prstGeom prst="rect">
              <a:avLst/>
            </a:prstGeom>
            <a:gradFill flip="none" rotWithShape="1">
              <a:gsLst>
                <a:gs pos="6000">
                  <a:sysClr val="window" lastClr="FFFFFF">
                    <a:lumMod val="95000"/>
                    <a:shade val="67500"/>
                    <a:satMod val="115000"/>
                  </a:sysClr>
                </a:gs>
                <a:gs pos="100000">
                  <a:srgbClr val="E4E4E4"/>
                </a:gs>
                <a:gs pos="80000">
                  <a:srgbClr val="F1F1F1"/>
                </a:gs>
                <a:gs pos="43000">
                  <a:sysClr val="window" lastClr="FFFFFF"/>
                </a:gs>
              </a:gsLst>
              <a:lin ang="8100000" scaled="1"/>
              <a:tileRect/>
            </a:gradFill>
            <a:ln w="12700" cap="flat" cmpd="sng" algn="ctr">
              <a:solidFill>
                <a:sysClr val="window" lastClr="FFFFFF"/>
              </a:solidFill>
              <a:prstDash val="solid"/>
            </a:ln>
            <a:effectLst>
              <a:outerShdw blurRad="393700" dist="38100" dir="5400000" algn="t" rotWithShape="0">
                <a:schemeClr val="tx1">
                  <a:alpha val="37000"/>
                </a:schemeClr>
              </a:outerShdw>
            </a:effectLst>
            <a:extLst/>
          </p:spPr>
          <p:txBody>
            <a:bodyPr rtlCol="0" anchor="ctr"/>
            <a:lstStyle/>
            <a:p>
              <a:pPr algn="ctr"/>
              <a:endParaRPr lang="zh-CN" altLang="zh-CN" kern="0">
                <a:solidFill>
                  <a:sysClr val="window" lastClr="FFFFFF"/>
                </a:solidFill>
                <a:latin typeface="Calibri"/>
              </a:endParaRPr>
            </a:p>
          </p:txBody>
        </p:sp>
        <p:sp>
          <p:nvSpPr>
            <p:cNvPr id="17" name="矩形 10">
              <a:extLst>
                <a:ext uri="{FF2B5EF4-FFF2-40B4-BE49-F238E27FC236}">
                  <a16:creationId xmlns:a16="http://schemas.microsoft.com/office/drawing/2014/main" id="{859E6CA7-E050-4724-BD2D-25A0033DCB52}"/>
                </a:ext>
              </a:extLst>
            </p:cNvPr>
            <p:cNvSpPr>
              <a:spLocks noChangeArrowheads="1"/>
            </p:cNvSpPr>
            <p:nvPr/>
          </p:nvSpPr>
          <p:spPr bwMode="auto">
            <a:xfrm>
              <a:off x="2261623" y="4043764"/>
              <a:ext cx="919162" cy="879475"/>
            </a:xfrm>
            <a:prstGeom prst="rect">
              <a:avLst/>
            </a:prstGeom>
            <a:solidFill>
              <a:srgbClr val="FC9900"/>
            </a:solidFill>
            <a:ln w="25400" cap="flat" cmpd="sng" algn="ctr">
              <a:noFill/>
              <a:prstDash val="solid"/>
            </a:ln>
            <a:effectLst>
              <a:innerShdw blurRad="139700" dist="50800" dir="13500000">
                <a:prstClr val="black">
                  <a:alpha val="45000"/>
                </a:prstClr>
              </a:inn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altLang="zh-CN" kern="0" dirty="0">
                  <a:solidFill>
                    <a:sysClr val="window" lastClr="FFFFFF"/>
                  </a:solidFill>
                  <a:latin typeface="Calibri"/>
                </a:rPr>
                <a:t> </a:t>
              </a:r>
              <a:endParaRPr lang="zh-CN" altLang="zh-CN" kern="0" dirty="0">
                <a:solidFill>
                  <a:sysClr val="window" lastClr="FFFFFF"/>
                </a:solidFill>
                <a:latin typeface="Calibri"/>
              </a:endParaRPr>
            </a:p>
          </p:txBody>
        </p:sp>
        <p:sp>
          <p:nvSpPr>
            <p:cNvPr id="18" name="矩形 11">
              <a:extLst>
                <a:ext uri="{FF2B5EF4-FFF2-40B4-BE49-F238E27FC236}">
                  <a16:creationId xmlns:a16="http://schemas.microsoft.com/office/drawing/2014/main" id="{6D619B4A-5D21-49A8-8968-3CD2BB0CE85B}"/>
                </a:ext>
              </a:extLst>
            </p:cNvPr>
            <p:cNvSpPr>
              <a:spLocks noChangeArrowheads="1"/>
            </p:cNvSpPr>
            <p:nvPr/>
          </p:nvSpPr>
          <p:spPr bwMode="auto">
            <a:xfrm>
              <a:off x="504408" y="5109070"/>
              <a:ext cx="1150938" cy="1152525"/>
            </a:xfrm>
            <a:prstGeom prst="rect">
              <a:avLst/>
            </a:prstGeom>
            <a:gradFill>
              <a:gsLst>
                <a:gs pos="0">
                  <a:srgbClr val="21BAFF"/>
                </a:gs>
                <a:gs pos="15000">
                  <a:srgbClr val="0064AE"/>
                </a:gs>
                <a:gs pos="100000">
                  <a:srgbClr val="21BAFF"/>
                </a:gs>
              </a:gsLst>
              <a:lin ang="13500000" scaled="1"/>
            </a:gradFill>
            <a:ln w="25400" cap="flat" cmpd="sng" algn="ctr">
              <a:noFill/>
              <a:prstDash val="solid"/>
            </a:ln>
            <a:effectLst>
              <a:innerShdw blurRad="139700" dist="50800" dir="13500000">
                <a:prstClr val="black">
                  <a:alpha val="45000"/>
                </a:prstClr>
              </a:innerShdw>
            </a:effectLs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zh-CN" kern="0">
                <a:solidFill>
                  <a:sysClr val="window" lastClr="FFFFFF"/>
                </a:solidFill>
                <a:latin typeface="Calibri"/>
              </a:endParaRPr>
            </a:p>
          </p:txBody>
        </p:sp>
      </p:grpSp>
      <p:sp>
        <p:nvSpPr>
          <p:cNvPr id="19" name="AutoShape 23">
            <a:extLst>
              <a:ext uri="{FF2B5EF4-FFF2-40B4-BE49-F238E27FC236}">
                <a16:creationId xmlns:a16="http://schemas.microsoft.com/office/drawing/2014/main" id="{FEF6BD62-E699-479B-A5E1-4FEBB7ACC548}"/>
              </a:ext>
            </a:extLst>
          </p:cNvPr>
          <p:cNvSpPr>
            <a:spLocks noChangeArrowheads="1"/>
          </p:cNvSpPr>
          <p:nvPr/>
        </p:nvSpPr>
        <p:spPr bwMode="auto">
          <a:xfrm>
            <a:off x="1533351" y="2228272"/>
            <a:ext cx="7416470" cy="434144"/>
          </a:xfrm>
          <a:prstGeom prst="roundRect">
            <a:avLst>
              <a:gd name="adj" fmla="val 0"/>
            </a:avLst>
          </a:prstGeom>
          <a:gradFill rotWithShape="1">
            <a:gsLst>
              <a:gs pos="0">
                <a:srgbClr val="2592FF">
                  <a:alpha val="14998"/>
                </a:srgbClr>
              </a:gs>
              <a:gs pos="100000">
                <a:srgbClr val="0099FF">
                  <a:alpha val="20000"/>
                </a:srgbClr>
              </a:gs>
            </a:gsLst>
            <a:lin ang="5400000" scaled="1"/>
          </a:gradFill>
          <a:ln w="9525" algn="ctr">
            <a:noFill/>
            <a:round/>
            <a:headEnd/>
            <a:tailEnd/>
          </a:ln>
        </p:spPr>
        <p:txBody>
          <a:bodyPr lIns="251964" tIns="0" rIns="35995" bIns="154778" anchor="ctr"/>
          <a:lstStyle/>
          <a:p>
            <a:pPr algn="ctr" latinLnBrk="1">
              <a:lnSpc>
                <a:spcPct val="140000"/>
              </a:lnSpc>
              <a:buClr>
                <a:srgbClr val="0066CC"/>
              </a:buClr>
            </a:pPr>
            <a:r>
              <a:rPr lang="zh-CN" altLang="en-US" b="1" dirty="0">
                <a:latin typeface="微软雅黑" panose="020B0503020204020204" pitchFamily="34" charset="-122"/>
                <a:ea typeface="微软雅黑" panose="020B0503020204020204" pitchFamily="34" charset="-122"/>
              </a:rPr>
              <a:t>新等保</a:t>
            </a:r>
            <a:r>
              <a:rPr lang="zh-CN" altLang="zh-CN" b="1" dirty="0">
                <a:latin typeface="微软雅黑" panose="020B0503020204020204" pitchFamily="34" charset="-122"/>
                <a:ea typeface="微软雅黑" panose="020B0503020204020204" pitchFamily="34" charset="-122"/>
              </a:rPr>
              <a:t>系列标准目前主要有</a:t>
            </a:r>
            <a:r>
              <a:rPr lang="zh-CN" altLang="en-US" b="1" dirty="0">
                <a:latin typeface="微软雅黑" panose="020B0503020204020204" pitchFamily="34" charset="-122"/>
                <a:ea typeface="微软雅黑" panose="020B0503020204020204" pitchFamily="34" charset="-122"/>
              </a:rPr>
              <a:t>六</a:t>
            </a:r>
            <a:r>
              <a:rPr lang="zh-CN" altLang="zh-CN" b="1" dirty="0">
                <a:latin typeface="微软雅黑" panose="020B0503020204020204" pitchFamily="34" charset="-122"/>
                <a:ea typeface="微软雅黑" panose="020B0503020204020204" pitchFamily="34" charset="-122"/>
              </a:rPr>
              <a:t>个部分 </a:t>
            </a:r>
          </a:p>
        </p:txBody>
      </p:sp>
    </p:spTree>
    <p:extLst>
      <p:ext uri="{BB962C8B-B14F-4D97-AF65-F5344CB8AC3E}">
        <p14:creationId xmlns:p14="http://schemas.microsoft.com/office/powerpoint/2010/main" val="30040185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2896413"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cs typeface="微软雅黑"/>
              </a:rPr>
              <a:t>安全通用技术要求</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sp>
        <p:nvSpPr>
          <p:cNvPr id="28" name="Line 59">
            <a:extLst>
              <a:ext uri="{FF2B5EF4-FFF2-40B4-BE49-F238E27FC236}">
                <a16:creationId xmlns:a16="http://schemas.microsoft.com/office/drawing/2014/main" id="{60DA1034-B17A-4A15-A222-9453A97FD1A1}"/>
              </a:ext>
            </a:extLst>
          </p:cNvPr>
          <p:cNvSpPr>
            <a:spLocks noChangeShapeType="1"/>
          </p:cNvSpPr>
          <p:nvPr/>
        </p:nvSpPr>
        <p:spPr bwMode="auto">
          <a:xfrm>
            <a:off x="7381532" y="2979280"/>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29" name="Line 59">
            <a:extLst>
              <a:ext uri="{FF2B5EF4-FFF2-40B4-BE49-F238E27FC236}">
                <a16:creationId xmlns:a16="http://schemas.microsoft.com/office/drawing/2014/main" id="{DAF7A27F-55FC-4BA3-82F0-8482722F11E4}"/>
              </a:ext>
            </a:extLst>
          </p:cNvPr>
          <p:cNvSpPr>
            <a:spLocks noChangeShapeType="1"/>
          </p:cNvSpPr>
          <p:nvPr/>
        </p:nvSpPr>
        <p:spPr bwMode="auto">
          <a:xfrm>
            <a:off x="7365888" y="3317283"/>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30" name="Line 59">
            <a:extLst>
              <a:ext uri="{FF2B5EF4-FFF2-40B4-BE49-F238E27FC236}">
                <a16:creationId xmlns:a16="http://schemas.microsoft.com/office/drawing/2014/main" id="{52802F1B-CC11-45A2-AA39-DC4DC2129C30}"/>
              </a:ext>
            </a:extLst>
          </p:cNvPr>
          <p:cNvSpPr>
            <a:spLocks noChangeShapeType="1"/>
          </p:cNvSpPr>
          <p:nvPr/>
        </p:nvSpPr>
        <p:spPr bwMode="auto">
          <a:xfrm>
            <a:off x="7355619" y="3601163"/>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31" name="Line 59">
            <a:extLst>
              <a:ext uri="{FF2B5EF4-FFF2-40B4-BE49-F238E27FC236}">
                <a16:creationId xmlns:a16="http://schemas.microsoft.com/office/drawing/2014/main" id="{040AA52D-8D81-477D-BC36-11E6E6A1F3AD}"/>
              </a:ext>
            </a:extLst>
          </p:cNvPr>
          <p:cNvSpPr>
            <a:spLocks noChangeShapeType="1"/>
          </p:cNvSpPr>
          <p:nvPr/>
        </p:nvSpPr>
        <p:spPr bwMode="auto">
          <a:xfrm>
            <a:off x="7365888" y="3933781"/>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32" name="Line 59">
            <a:extLst>
              <a:ext uri="{FF2B5EF4-FFF2-40B4-BE49-F238E27FC236}">
                <a16:creationId xmlns:a16="http://schemas.microsoft.com/office/drawing/2014/main" id="{94897BF1-475E-4D52-905A-2D96520EA3A2}"/>
              </a:ext>
            </a:extLst>
          </p:cNvPr>
          <p:cNvSpPr>
            <a:spLocks noChangeShapeType="1"/>
          </p:cNvSpPr>
          <p:nvPr/>
        </p:nvSpPr>
        <p:spPr bwMode="auto">
          <a:xfrm>
            <a:off x="7355619" y="4221682"/>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33" name="Line 59">
            <a:extLst>
              <a:ext uri="{FF2B5EF4-FFF2-40B4-BE49-F238E27FC236}">
                <a16:creationId xmlns:a16="http://schemas.microsoft.com/office/drawing/2014/main" id="{6F127152-A878-4DD2-83E6-3B917CC2CA33}"/>
              </a:ext>
            </a:extLst>
          </p:cNvPr>
          <p:cNvSpPr>
            <a:spLocks noChangeShapeType="1"/>
          </p:cNvSpPr>
          <p:nvPr/>
        </p:nvSpPr>
        <p:spPr bwMode="auto">
          <a:xfrm>
            <a:off x="7345423" y="4540866"/>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34" name="Line 59">
            <a:extLst>
              <a:ext uri="{FF2B5EF4-FFF2-40B4-BE49-F238E27FC236}">
                <a16:creationId xmlns:a16="http://schemas.microsoft.com/office/drawing/2014/main" id="{5299F4DA-44B0-4D1A-BCA9-62D1C7DBA0E2}"/>
              </a:ext>
            </a:extLst>
          </p:cNvPr>
          <p:cNvSpPr>
            <a:spLocks noChangeShapeType="1"/>
          </p:cNvSpPr>
          <p:nvPr/>
        </p:nvSpPr>
        <p:spPr bwMode="auto">
          <a:xfrm>
            <a:off x="7355619" y="4828662"/>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35" name="Line 27">
            <a:extLst>
              <a:ext uri="{FF2B5EF4-FFF2-40B4-BE49-F238E27FC236}">
                <a16:creationId xmlns:a16="http://schemas.microsoft.com/office/drawing/2014/main" id="{800901C1-0DCC-488E-83A6-F70BFC05EBD7}"/>
              </a:ext>
            </a:extLst>
          </p:cNvPr>
          <p:cNvSpPr>
            <a:spLocks noChangeShapeType="1"/>
          </p:cNvSpPr>
          <p:nvPr/>
        </p:nvSpPr>
        <p:spPr bwMode="auto">
          <a:xfrm>
            <a:off x="2574050" y="4108273"/>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36" name="Line 59">
            <a:extLst>
              <a:ext uri="{FF2B5EF4-FFF2-40B4-BE49-F238E27FC236}">
                <a16:creationId xmlns:a16="http://schemas.microsoft.com/office/drawing/2014/main" id="{C61370A4-165F-4537-ADED-4E99DC5674EB}"/>
              </a:ext>
            </a:extLst>
          </p:cNvPr>
          <p:cNvSpPr>
            <a:spLocks noChangeShapeType="1"/>
          </p:cNvSpPr>
          <p:nvPr/>
        </p:nvSpPr>
        <p:spPr bwMode="auto">
          <a:xfrm>
            <a:off x="7363959" y="2651436"/>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37" name="Line 60">
            <a:extLst>
              <a:ext uri="{FF2B5EF4-FFF2-40B4-BE49-F238E27FC236}">
                <a16:creationId xmlns:a16="http://schemas.microsoft.com/office/drawing/2014/main" id="{2759D046-A25C-4732-B059-009978D92C2F}"/>
              </a:ext>
            </a:extLst>
          </p:cNvPr>
          <p:cNvSpPr>
            <a:spLocks noChangeShapeType="1"/>
          </p:cNvSpPr>
          <p:nvPr/>
        </p:nvSpPr>
        <p:spPr bwMode="auto">
          <a:xfrm>
            <a:off x="7363959" y="2352341"/>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38" name="Line 61">
            <a:extLst>
              <a:ext uri="{FF2B5EF4-FFF2-40B4-BE49-F238E27FC236}">
                <a16:creationId xmlns:a16="http://schemas.microsoft.com/office/drawing/2014/main" id="{E606E6DF-E17D-493C-8CEC-3B7F667702C3}"/>
              </a:ext>
            </a:extLst>
          </p:cNvPr>
          <p:cNvSpPr>
            <a:spLocks noChangeShapeType="1"/>
          </p:cNvSpPr>
          <p:nvPr/>
        </p:nvSpPr>
        <p:spPr bwMode="auto">
          <a:xfrm>
            <a:off x="7363959" y="2055871"/>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39" name="Line 3">
            <a:extLst>
              <a:ext uri="{FF2B5EF4-FFF2-40B4-BE49-F238E27FC236}">
                <a16:creationId xmlns:a16="http://schemas.microsoft.com/office/drawing/2014/main" id="{DA33C0E8-35CE-4828-B8D5-996953CCA7DF}"/>
              </a:ext>
            </a:extLst>
          </p:cNvPr>
          <p:cNvSpPr>
            <a:spLocks noChangeShapeType="1"/>
          </p:cNvSpPr>
          <p:nvPr/>
        </p:nvSpPr>
        <p:spPr bwMode="auto">
          <a:xfrm>
            <a:off x="882624" y="1222867"/>
            <a:ext cx="6992358"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40" name="Rectangle 4">
            <a:extLst>
              <a:ext uri="{FF2B5EF4-FFF2-40B4-BE49-F238E27FC236}">
                <a16:creationId xmlns:a16="http://schemas.microsoft.com/office/drawing/2014/main" id="{DBB43EB2-CB85-425B-9B37-2B93BFB5C40A}"/>
              </a:ext>
            </a:extLst>
          </p:cNvPr>
          <p:cNvSpPr>
            <a:spLocks noChangeArrowheads="1"/>
          </p:cNvSpPr>
          <p:nvPr/>
        </p:nvSpPr>
        <p:spPr bwMode="auto">
          <a:xfrm>
            <a:off x="168809" y="1402586"/>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物理和环境安全</a:t>
            </a:r>
          </a:p>
        </p:txBody>
      </p:sp>
      <p:sp>
        <p:nvSpPr>
          <p:cNvPr id="41" name="Rectangle 7">
            <a:extLst>
              <a:ext uri="{FF2B5EF4-FFF2-40B4-BE49-F238E27FC236}">
                <a16:creationId xmlns:a16="http://schemas.microsoft.com/office/drawing/2014/main" id="{33FCA1FA-E34F-4A65-BF2B-D30161E1E379}"/>
              </a:ext>
            </a:extLst>
          </p:cNvPr>
          <p:cNvSpPr>
            <a:spLocks noChangeArrowheads="1"/>
          </p:cNvSpPr>
          <p:nvPr/>
        </p:nvSpPr>
        <p:spPr bwMode="auto">
          <a:xfrm>
            <a:off x="5097407" y="1420504"/>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设备与计算安全</a:t>
            </a:r>
          </a:p>
        </p:txBody>
      </p:sp>
      <p:sp>
        <p:nvSpPr>
          <p:cNvPr id="42" name="Rectangle 8">
            <a:extLst>
              <a:ext uri="{FF2B5EF4-FFF2-40B4-BE49-F238E27FC236}">
                <a16:creationId xmlns:a16="http://schemas.microsoft.com/office/drawing/2014/main" id="{468AB618-2A0E-47D3-9BC3-0643DFB6C400}"/>
              </a:ext>
            </a:extLst>
          </p:cNvPr>
          <p:cNvSpPr>
            <a:spLocks noChangeArrowheads="1"/>
          </p:cNvSpPr>
          <p:nvPr/>
        </p:nvSpPr>
        <p:spPr bwMode="auto">
          <a:xfrm>
            <a:off x="7241646" y="1402586"/>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应用和数据安全</a:t>
            </a:r>
          </a:p>
        </p:txBody>
      </p:sp>
      <p:sp>
        <p:nvSpPr>
          <p:cNvPr id="43" name="Line 9">
            <a:extLst>
              <a:ext uri="{FF2B5EF4-FFF2-40B4-BE49-F238E27FC236}">
                <a16:creationId xmlns:a16="http://schemas.microsoft.com/office/drawing/2014/main" id="{745AA156-9B7B-4FF0-A17A-0BE81CA3433E}"/>
              </a:ext>
            </a:extLst>
          </p:cNvPr>
          <p:cNvSpPr>
            <a:spLocks noChangeShapeType="1"/>
          </p:cNvSpPr>
          <p:nvPr/>
        </p:nvSpPr>
        <p:spPr bwMode="auto">
          <a:xfrm>
            <a:off x="882624" y="1222867"/>
            <a:ext cx="0" cy="178407"/>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latin typeface="华文细黑" pitchFamily="2" charset="-122"/>
              <a:ea typeface="华文细黑" pitchFamily="2" charset="-122"/>
            </a:endParaRPr>
          </a:p>
        </p:txBody>
      </p:sp>
      <p:sp>
        <p:nvSpPr>
          <p:cNvPr id="44" name="Line 10">
            <a:extLst>
              <a:ext uri="{FF2B5EF4-FFF2-40B4-BE49-F238E27FC236}">
                <a16:creationId xmlns:a16="http://schemas.microsoft.com/office/drawing/2014/main" id="{4896BEB5-53EF-4699-A170-0E6C5F0E3251}"/>
              </a:ext>
            </a:extLst>
          </p:cNvPr>
          <p:cNvSpPr>
            <a:spLocks noChangeShapeType="1"/>
          </p:cNvSpPr>
          <p:nvPr/>
        </p:nvSpPr>
        <p:spPr bwMode="auto">
          <a:xfrm flipH="1">
            <a:off x="249288" y="1640025"/>
            <a:ext cx="0" cy="243998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latin typeface="华文细黑" pitchFamily="2" charset="-122"/>
              <a:ea typeface="华文细黑" pitchFamily="2" charset="-122"/>
            </a:endParaRPr>
          </a:p>
        </p:txBody>
      </p:sp>
      <p:sp>
        <p:nvSpPr>
          <p:cNvPr id="45" name="Line 11">
            <a:extLst>
              <a:ext uri="{FF2B5EF4-FFF2-40B4-BE49-F238E27FC236}">
                <a16:creationId xmlns:a16="http://schemas.microsoft.com/office/drawing/2014/main" id="{773B5F39-C0D9-49A8-8E44-1B919B27B3A1}"/>
              </a:ext>
            </a:extLst>
          </p:cNvPr>
          <p:cNvSpPr>
            <a:spLocks noChangeShapeType="1"/>
          </p:cNvSpPr>
          <p:nvPr/>
        </p:nvSpPr>
        <p:spPr bwMode="auto">
          <a:xfrm>
            <a:off x="252787" y="3805835"/>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latin typeface="华文细黑" pitchFamily="2" charset="-122"/>
              <a:ea typeface="华文细黑" pitchFamily="2" charset="-122"/>
            </a:endParaRPr>
          </a:p>
        </p:txBody>
      </p:sp>
      <p:sp>
        <p:nvSpPr>
          <p:cNvPr id="46" name="Line 12">
            <a:extLst>
              <a:ext uri="{FF2B5EF4-FFF2-40B4-BE49-F238E27FC236}">
                <a16:creationId xmlns:a16="http://schemas.microsoft.com/office/drawing/2014/main" id="{B53E728C-21AA-4766-8245-213F56554D18}"/>
              </a:ext>
            </a:extLst>
          </p:cNvPr>
          <p:cNvSpPr>
            <a:spLocks noChangeShapeType="1"/>
          </p:cNvSpPr>
          <p:nvPr/>
        </p:nvSpPr>
        <p:spPr bwMode="auto">
          <a:xfrm>
            <a:off x="252787" y="3485751"/>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latin typeface="华文细黑" pitchFamily="2" charset="-122"/>
              <a:ea typeface="华文细黑" pitchFamily="2" charset="-122"/>
            </a:endParaRPr>
          </a:p>
        </p:txBody>
      </p:sp>
      <p:sp>
        <p:nvSpPr>
          <p:cNvPr id="47" name="Line 13">
            <a:extLst>
              <a:ext uri="{FF2B5EF4-FFF2-40B4-BE49-F238E27FC236}">
                <a16:creationId xmlns:a16="http://schemas.microsoft.com/office/drawing/2014/main" id="{ABE6E8C4-D1C5-41ED-9C31-FB3675164D76}"/>
              </a:ext>
            </a:extLst>
          </p:cNvPr>
          <p:cNvSpPr>
            <a:spLocks noChangeShapeType="1"/>
          </p:cNvSpPr>
          <p:nvPr/>
        </p:nvSpPr>
        <p:spPr bwMode="auto">
          <a:xfrm>
            <a:off x="249288" y="2891499"/>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latin typeface="华文细黑" pitchFamily="2" charset="-122"/>
              <a:ea typeface="华文细黑" pitchFamily="2" charset="-122"/>
            </a:endParaRPr>
          </a:p>
        </p:txBody>
      </p:sp>
      <p:sp>
        <p:nvSpPr>
          <p:cNvPr id="48" name="Line 14">
            <a:extLst>
              <a:ext uri="{FF2B5EF4-FFF2-40B4-BE49-F238E27FC236}">
                <a16:creationId xmlns:a16="http://schemas.microsoft.com/office/drawing/2014/main" id="{440C821F-856E-40EC-BCB8-2ABD3E8A1089}"/>
              </a:ext>
            </a:extLst>
          </p:cNvPr>
          <p:cNvSpPr>
            <a:spLocks noChangeShapeType="1"/>
          </p:cNvSpPr>
          <p:nvPr/>
        </p:nvSpPr>
        <p:spPr bwMode="auto">
          <a:xfrm>
            <a:off x="249288" y="2593716"/>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latin typeface="华文细黑" pitchFamily="2" charset="-122"/>
              <a:ea typeface="华文细黑" pitchFamily="2" charset="-122"/>
            </a:endParaRPr>
          </a:p>
        </p:txBody>
      </p:sp>
      <p:sp>
        <p:nvSpPr>
          <p:cNvPr id="49" name="Line 15">
            <a:extLst>
              <a:ext uri="{FF2B5EF4-FFF2-40B4-BE49-F238E27FC236}">
                <a16:creationId xmlns:a16="http://schemas.microsoft.com/office/drawing/2014/main" id="{A38C2C5E-6CC0-44B5-BE33-77BD304FC9BF}"/>
              </a:ext>
            </a:extLst>
          </p:cNvPr>
          <p:cNvSpPr>
            <a:spLocks noChangeShapeType="1"/>
          </p:cNvSpPr>
          <p:nvPr/>
        </p:nvSpPr>
        <p:spPr bwMode="auto">
          <a:xfrm>
            <a:off x="249288" y="2294621"/>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latin typeface="华文细黑" pitchFamily="2" charset="-122"/>
              <a:ea typeface="华文细黑" pitchFamily="2" charset="-122"/>
            </a:endParaRPr>
          </a:p>
        </p:txBody>
      </p:sp>
      <p:sp>
        <p:nvSpPr>
          <p:cNvPr id="50" name="Line 16">
            <a:extLst>
              <a:ext uri="{FF2B5EF4-FFF2-40B4-BE49-F238E27FC236}">
                <a16:creationId xmlns:a16="http://schemas.microsoft.com/office/drawing/2014/main" id="{B4E445F7-9EC4-46F8-960C-3D4783A0F35B}"/>
              </a:ext>
            </a:extLst>
          </p:cNvPr>
          <p:cNvSpPr>
            <a:spLocks noChangeShapeType="1"/>
          </p:cNvSpPr>
          <p:nvPr/>
        </p:nvSpPr>
        <p:spPr bwMode="auto">
          <a:xfrm>
            <a:off x="249288" y="1998151"/>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latin typeface="华文细黑" pitchFamily="2" charset="-122"/>
              <a:ea typeface="华文细黑" pitchFamily="2" charset="-122"/>
            </a:endParaRPr>
          </a:p>
        </p:txBody>
      </p:sp>
      <p:sp>
        <p:nvSpPr>
          <p:cNvPr id="51" name="Line 17">
            <a:extLst>
              <a:ext uri="{FF2B5EF4-FFF2-40B4-BE49-F238E27FC236}">
                <a16:creationId xmlns:a16="http://schemas.microsoft.com/office/drawing/2014/main" id="{E0EAA15D-0D13-4997-807C-C17EDB875DDC}"/>
              </a:ext>
            </a:extLst>
          </p:cNvPr>
          <p:cNvSpPr>
            <a:spLocks noChangeShapeType="1"/>
          </p:cNvSpPr>
          <p:nvPr/>
        </p:nvSpPr>
        <p:spPr bwMode="auto">
          <a:xfrm>
            <a:off x="2558286" y="1640024"/>
            <a:ext cx="15764" cy="2457478"/>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52" name="Line 18">
            <a:extLst>
              <a:ext uri="{FF2B5EF4-FFF2-40B4-BE49-F238E27FC236}">
                <a16:creationId xmlns:a16="http://schemas.microsoft.com/office/drawing/2014/main" id="{8C2E5CF6-44EE-4626-8A9B-97910210AFD3}"/>
              </a:ext>
            </a:extLst>
          </p:cNvPr>
          <p:cNvSpPr>
            <a:spLocks noChangeShapeType="1"/>
          </p:cNvSpPr>
          <p:nvPr/>
        </p:nvSpPr>
        <p:spPr bwMode="auto">
          <a:xfrm>
            <a:off x="2556537" y="3547407"/>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53" name="Line 19">
            <a:extLst>
              <a:ext uri="{FF2B5EF4-FFF2-40B4-BE49-F238E27FC236}">
                <a16:creationId xmlns:a16="http://schemas.microsoft.com/office/drawing/2014/main" id="{3A072C82-A87D-4FB0-A71A-52BB3EB1D668}"/>
              </a:ext>
            </a:extLst>
          </p:cNvPr>
          <p:cNvSpPr>
            <a:spLocks noChangeShapeType="1"/>
          </p:cNvSpPr>
          <p:nvPr/>
        </p:nvSpPr>
        <p:spPr bwMode="auto">
          <a:xfrm>
            <a:off x="2556537" y="3248313"/>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54" name="Line 20">
            <a:extLst>
              <a:ext uri="{FF2B5EF4-FFF2-40B4-BE49-F238E27FC236}">
                <a16:creationId xmlns:a16="http://schemas.microsoft.com/office/drawing/2014/main" id="{32CEB476-9D32-4EA7-831D-6ED5B5F886AF}"/>
              </a:ext>
            </a:extLst>
          </p:cNvPr>
          <p:cNvSpPr>
            <a:spLocks noChangeShapeType="1"/>
          </p:cNvSpPr>
          <p:nvPr/>
        </p:nvSpPr>
        <p:spPr bwMode="auto">
          <a:xfrm>
            <a:off x="2556537" y="2950530"/>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55" name="Line 21">
            <a:extLst>
              <a:ext uri="{FF2B5EF4-FFF2-40B4-BE49-F238E27FC236}">
                <a16:creationId xmlns:a16="http://schemas.microsoft.com/office/drawing/2014/main" id="{B1E99EB2-D912-46C3-A7F2-10979739E1AD}"/>
              </a:ext>
            </a:extLst>
          </p:cNvPr>
          <p:cNvSpPr>
            <a:spLocks noChangeShapeType="1"/>
          </p:cNvSpPr>
          <p:nvPr/>
        </p:nvSpPr>
        <p:spPr bwMode="auto">
          <a:xfrm>
            <a:off x="2556537" y="2652748"/>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56" name="Line 22">
            <a:extLst>
              <a:ext uri="{FF2B5EF4-FFF2-40B4-BE49-F238E27FC236}">
                <a16:creationId xmlns:a16="http://schemas.microsoft.com/office/drawing/2014/main" id="{F903091B-4376-4A39-A228-4E23D7E629F7}"/>
              </a:ext>
            </a:extLst>
          </p:cNvPr>
          <p:cNvSpPr>
            <a:spLocks noChangeShapeType="1"/>
          </p:cNvSpPr>
          <p:nvPr/>
        </p:nvSpPr>
        <p:spPr bwMode="auto">
          <a:xfrm>
            <a:off x="2556537" y="2353654"/>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57" name="Line 23">
            <a:extLst>
              <a:ext uri="{FF2B5EF4-FFF2-40B4-BE49-F238E27FC236}">
                <a16:creationId xmlns:a16="http://schemas.microsoft.com/office/drawing/2014/main" id="{B3716909-E085-4355-8387-3360574ACF41}"/>
              </a:ext>
            </a:extLst>
          </p:cNvPr>
          <p:cNvSpPr>
            <a:spLocks noChangeShapeType="1"/>
          </p:cNvSpPr>
          <p:nvPr/>
        </p:nvSpPr>
        <p:spPr bwMode="auto">
          <a:xfrm>
            <a:off x="2556537" y="2057183"/>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58" name="Line 24">
            <a:extLst>
              <a:ext uri="{FF2B5EF4-FFF2-40B4-BE49-F238E27FC236}">
                <a16:creationId xmlns:a16="http://schemas.microsoft.com/office/drawing/2014/main" id="{6F0E0749-5683-4DE0-9435-73FE9E34CBA1}"/>
              </a:ext>
            </a:extLst>
          </p:cNvPr>
          <p:cNvSpPr>
            <a:spLocks noChangeShapeType="1"/>
          </p:cNvSpPr>
          <p:nvPr/>
        </p:nvSpPr>
        <p:spPr bwMode="auto">
          <a:xfrm>
            <a:off x="3124200" y="1222867"/>
            <a:ext cx="0" cy="178407"/>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59" name="Line 25">
            <a:extLst>
              <a:ext uri="{FF2B5EF4-FFF2-40B4-BE49-F238E27FC236}">
                <a16:creationId xmlns:a16="http://schemas.microsoft.com/office/drawing/2014/main" id="{D4FAA93A-37A3-4DA6-9CE3-5C1D4D7584C5}"/>
              </a:ext>
            </a:extLst>
          </p:cNvPr>
          <p:cNvSpPr>
            <a:spLocks noChangeShapeType="1"/>
          </p:cNvSpPr>
          <p:nvPr/>
        </p:nvSpPr>
        <p:spPr bwMode="auto">
          <a:xfrm>
            <a:off x="5864888" y="1222867"/>
            <a:ext cx="0" cy="22781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60" name="Line 26">
            <a:extLst>
              <a:ext uri="{FF2B5EF4-FFF2-40B4-BE49-F238E27FC236}">
                <a16:creationId xmlns:a16="http://schemas.microsoft.com/office/drawing/2014/main" id="{D241D254-0EC1-4A0D-B84A-7D5F74F88D7B}"/>
              </a:ext>
            </a:extLst>
          </p:cNvPr>
          <p:cNvSpPr>
            <a:spLocks noChangeShapeType="1"/>
          </p:cNvSpPr>
          <p:nvPr/>
        </p:nvSpPr>
        <p:spPr bwMode="auto">
          <a:xfrm>
            <a:off x="7874981" y="1222867"/>
            <a:ext cx="0" cy="178407"/>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61" name="Line 27">
            <a:extLst>
              <a:ext uri="{FF2B5EF4-FFF2-40B4-BE49-F238E27FC236}">
                <a16:creationId xmlns:a16="http://schemas.microsoft.com/office/drawing/2014/main" id="{0B45CDF1-2275-42DE-9E9C-B3FAD567F79C}"/>
              </a:ext>
            </a:extLst>
          </p:cNvPr>
          <p:cNvSpPr>
            <a:spLocks noChangeShapeType="1"/>
          </p:cNvSpPr>
          <p:nvPr/>
        </p:nvSpPr>
        <p:spPr bwMode="auto">
          <a:xfrm>
            <a:off x="2556537" y="3843878"/>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62" name="Line 42">
            <a:extLst>
              <a:ext uri="{FF2B5EF4-FFF2-40B4-BE49-F238E27FC236}">
                <a16:creationId xmlns:a16="http://schemas.microsoft.com/office/drawing/2014/main" id="{857D24A9-5021-4702-ADA4-3514076AE633}"/>
              </a:ext>
            </a:extLst>
          </p:cNvPr>
          <p:cNvSpPr>
            <a:spLocks noChangeShapeType="1"/>
          </p:cNvSpPr>
          <p:nvPr/>
        </p:nvSpPr>
        <p:spPr bwMode="auto">
          <a:xfrm>
            <a:off x="5169099" y="1666731"/>
            <a:ext cx="14013" cy="1907381"/>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63" name="Line 43">
            <a:extLst>
              <a:ext uri="{FF2B5EF4-FFF2-40B4-BE49-F238E27FC236}">
                <a16:creationId xmlns:a16="http://schemas.microsoft.com/office/drawing/2014/main" id="{CE85F4DB-2D20-4522-94AF-19CE426762D3}"/>
              </a:ext>
            </a:extLst>
          </p:cNvPr>
          <p:cNvSpPr>
            <a:spLocks noChangeShapeType="1"/>
          </p:cNvSpPr>
          <p:nvPr/>
        </p:nvSpPr>
        <p:spPr bwMode="auto">
          <a:xfrm>
            <a:off x="5179636" y="3565326"/>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64" name="Line 44">
            <a:extLst>
              <a:ext uri="{FF2B5EF4-FFF2-40B4-BE49-F238E27FC236}">
                <a16:creationId xmlns:a16="http://schemas.microsoft.com/office/drawing/2014/main" id="{A3C632E5-11CA-4A7E-A3FE-43D9E9AC5821}"/>
              </a:ext>
            </a:extLst>
          </p:cNvPr>
          <p:cNvSpPr>
            <a:spLocks noChangeShapeType="1"/>
          </p:cNvSpPr>
          <p:nvPr/>
        </p:nvSpPr>
        <p:spPr bwMode="auto">
          <a:xfrm>
            <a:off x="5179636" y="3266231"/>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65" name="Line 45">
            <a:extLst>
              <a:ext uri="{FF2B5EF4-FFF2-40B4-BE49-F238E27FC236}">
                <a16:creationId xmlns:a16="http://schemas.microsoft.com/office/drawing/2014/main" id="{96D12F66-D06E-4DCC-86FD-F2C578DC9AAF}"/>
              </a:ext>
            </a:extLst>
          </p:cNvPr>
          <p:cNvSpPr>
            <a:spLocks noChangeShapeType="1"/>
          </p:cNvSpPr>
          <p:nvPr/>
        </p:nvSpPr>
        <p:spPr bwMode="auto">
          <a:xfrm flipV="1">
            <a:off x="5179636" y="2967138"/>
            <a:ext cx="316667" cy="1311"/>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66" name="Line 46">
            <a:extLst>
              <a:ext uri="{FF2B5EF4-FFF2-40B4-BE49-F238E27FC236}">
                <a16:creationId xmlns:a16="http://schemas.microsoft.com/office/drawing/2014/main" id="{95B57515-5681-48E4-AC4E-3071457E91F5}"/>
              </a:ext>
            </a:extLst>
          </p:cNvPr>
          <p:cNvSpPr>
            <a:spLocks noChangeShapeType="1"/>
          </p:cNvSpPr>
          <p:nvPr/>
        </p:nvSpPr>
        <p:spPr bwMode="auto">
          <a:xfrm>
            <a:off x="5179636" y="2670666"/>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67" name="Line 47">
            <a:extLst>
              <a:ext uri="{FF2B5EF4-FFF2-40B4-BE49-F238E27FC236}">
                <a16:creationId xmlns:a16="http://schemas.microsoft.com/office/drawing/2014/main" id="{DB00E9A2-1B76-4F32-962D-0FC49CFCDC35}"/>
              </a:ext>
            </a:extLst>
          </p:cNvPr>
          <p:cNvSpPr>
            <a:spLocks noChangeShapeType="1"/>
          </p:cNvSpPr>
          <p:nvPr/>
        </p:nvSpPr>
        <p:spPr bwMode="auto">
          <a:xfrm>
            <a:off x="5179636" y="2371572"/>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68" name="Line 48">
            <a:extLst>
              <a:ext uri="{FF2B5EF4-FFF2-40B4-BE49-F238E27FC236}">
                <a16:creationId xmlns:a16="http://schemas.microsoft.com/office/drawing/2014/main" id="{2D80222C-D855-4621-A580-363F520077B3}"/>
              </a:ext>
            </a:extLst>
          </p:cNvPr>
          <p:cNvSpPr>
            <a:spLocks noChangeShapeType="1"/>
          </p:cNvSpPr>
          <p:nvPr/>
        </p:nvSpPr>
        <p:spPr bwMode="auto">
          <a:xfrm>
            <a:off x="5179636" y="2075101"/>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69" name="Line 57">
            <a:extLst>
              <a:ext uri="{FF2B5EF4-FFF2-40B4-BE49-F238E27FC236}">
                <a16:creationId xmlns:a16="http://schemas.microsoft.com/office/drawing/2014/main" id="{5A9F572C-4E2E-40F1-958B-7EAAC613A65E}"/>
              </a:ext>
            </a:extLst>
          </p:cNvPr>
          <p:cNvSpPr>
            <a:spLocks noChangeShapeType="1"/>
          </p:cNvSpPr>
          <p:nvPr/>
        </p:nvSpPr>
        <p:spPr bwMode="auto">
          <a:xfrm>
            <a:off x="252787" y="4102305"/>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latin typeface="华文细黑" pitchFamily="2" charset="-122"/>
              <a:ea typeface="华文细黑" pitchFamily="2" charset="-122"/>
            </a:endParaRPr>
          </a:p>
        </p:txBody>
      </p:sp>
      <p:sp>
        <p:nvSpPr>
          <p:cNvPr id="70" name="Line 58">
            <a:extLst>
              <a:ext uri="{FF2B5EF4-FFF2-40B4-BE49-F238E27FC236}">
                <a16:creationId xmlns:a16="http://schemas.microsoft.com/office/drawing/2014/main" id="{A106BA7D-420B-438A-89E2-AC05456E8F98}"/>
              </a:ext>
            </a:extLst>
          </p:cNvPr>
          <p:cNvSpPr>
            <a:spLocks noChangeShapeType="1"/>
          </p:cNvSpPr>
          <p:nvPr/>
        </p:nvSpPr>
        <p:spPr bwMode="auto">
          <a:xfrm>
            <a:off x="7353243" y="1641273"/>
            <a:ext cx="1" cy="3196507"/>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71" name="Line 66">
            <a:extLst>
              <a:ext uri="{FF2B5EF4-FFF2-40B4-BE49-F238E27FC236}">
                <a16:creationId xmlns:a16="http://schemas.microsoft.com/office/drawing/2014/main" id="{9E2A3C67-7F51-4E19-ACD6-78E45131E220}"/>
              </a:ext>
            </a:extLst>
          </p:cNvPr>
          <p:cNvSpPr>
            <a:spLocks noChangeShapeType="1"/>
          </p:cNvSpPr>
          <p:nvPr/>
        </p:nvSpPr>
        <p:spPr bwMode="auto">
          <a:xfrm>
            <a:off x="252787" y="3210270"/>
            <a:ext cx="356907" cy="0"/>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latin typeface="华文细黑" pitchFamily="2" charset="-122"/>
              <a:ea typeface="华文细黑" pitchFamily="2" charset="-122"/>
            </a:endParaRPr>
          </a:p>
        </p:txBody>
      </p:sp>
      <p:sp>
        <p:nvSpPr>
          <p:cNvPr id="72" name="Rectangle 51">
            <a:extLst>
              <a:ext uri="{FF2B5EF4-FFF2-40B4-BE49-F238E27FC236}">
                <a16:creationId xmlns:a16="http://schemas.microsoft.com/office/drawing/2014/main" id="{5033B97C-4CF4-489B-8988-84AA5675F154}"/>
              </a:ext>
            </a:extLst>
          </p:cNvPr>
          <p:cNvSpPr>
            <a:spLocks noChangeArrowheads="1"/>
          </p:cNvSpPr>
          <p:nvPr/>
        </p:nvSpPr>
        <p:spPr bwMode="auto">
          <a:xfrm>
            <a:off x="413775" y="1899766"/>
            <a:ext cx="1586838"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物理位置的选择</a:t>
            </a:r>
          </a:p>
        </p:txBody>
      </p:sp>
      <p:sp>
        <p:nvSpPr>
          <p:cNvPr id="73" name="Rectangle 52">
            <a:extLst>
              <a:ext uri="{FF2B5EF4-FFF2-40B4-BE49-F238E27FC236}">
                <a16:creationId xmlns:a16="http://schemas.microsoft.com/office/drawing/2014/main" id="{D14D9696-99DE-40EB-B9FE-A30E80BA392C}"/>
              </a:ext>
            </a:extLst>
          </p:cNvPr>
          <p:cNvSpPr>
            <a:spLocks noChangeArrowheads="1"/>
          </p:cNvSpPr>
          <p:nvPr/>
        </p:nvSpPr>
        <p:spPr bwMode="auto">
          <a:xfrm>
            <a:off x="413775" y="2197548"/>
            <a:ext cx="1586838"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物理访问控制</a:t>
            </a:r>
          </a:p>
        </p:txBody>
      </p:sp>
      <p:sp>
        <p:nvSpPr>
          <p:cNvPr id="74" name="Rectangle 53">
            <a:extLst>
              <a:ext uri="{FF2B5EF4-FFF2-40B4-BE49-F238E27FC236}">
                <a16:creationId xmlns:a16="http://schemas.microsoft.com/office/drawing/2014/main" id="{6E4FC852-A2BE-4949-B04B-B0E66CEBFDA0}"/>
              </a:ext>
            </a:extLst>
          </p:cNvPr>
          <p:cNvSpPr>
            <a:spLocks noChangeArrowheads="1"/>
          </p:cNvSpPr>
          <p:nvPr/>
        </p:nvSpPr>
        <p:spPr bwMode="auto">
          <a:xfrm>
            <a:off x="413775" y="2495331"/>
            <a:ext cx="1586838"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防盗窃和防破坏</a:t>
            </a:r>
          </a:p>
        </p:txBody>
      </p:sp>
      <p:sp>
        <p:nvSpPr>
          <p:cNvPr id="75" name="Rectangle 54">
            <a:extLst>
              <a:ext uri="{FF2B5EF4-FFF2-40B4-BE49-F238E27FC236}">
                <a16:creationId xmlns:a16="http://schemas.microsoft.com/office/drawing/2014/main" id="{7FCB2F50-2A88-43BA-9A2F-E2FAE8C6A101}"/>
              </a:ext>
            </a:extLst>
          </p:cNvPr>
          <p:cNvSpPr>
            <a:spLocks noChangeArrowheads="1"/>
          </p:cNvSpPr>
          <p:nvPr/>
        </p:nvSpPr>
        <p:spPr bwMode="auto">
          <a:xfrm>
            <a:off x="413775" y="2794425"/>
            <a:ext cx="1586838"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防雷</a:t>
            </a:r>
            <a:r>
              <a:rPr lang="en-US" altLang="zh-CN" sz="1400" kern="0" dirty="0">
                <a:solidFill>
                  <a:srgbClr val="FFFFFF"/>
                </a:solidFill>
                <a:latin typeface="微软雅黑" pitchFamily="34" charset="-122"/>
                <a:ea typeface="微软雅黑" pitchFamily="34" charset="-122"/>
              </a:rPr>
              <a:t>/</a:t>
            </a:r>
            <a:r>
              <a:rPr lang="zh-CN" altLang="en-US" sz="1400" kern="0" dirty="0">
                <a:solidFill>
                  <a:srgbClr val="FFFFFF"/>
                </a:solidFill>
                <a:latin typeface="微软雅黑" pitchFamily="34" charset="-122"/>
                <a:ea typeface="微软雅黑" pitchFamily="34" charset="-122"/>
              </a:rPr>
              <a:t>火</a:t>
            </a:r>
            <a:r>
              <a:rPr lang="en-US" altLang="zh-CN" sz="1400" kern="0" dirty="0">
                <a:solidFill>
                  <a:srgbClr val="FFFFFF"/>
                </a:solidFill>
                <a:latin typeface="微软雅黑" pitchFamily="34" charset="-122"/>
                <a:ea typeface="微软雅黑" pitchFamily="34" charset="-122"/>
              </a:rPr>
              <a:t>/</a:t>
            </a:r>
            <a:r>
              <a:rPr lang="zh-CN" altLang="en-US" sz="1400" kern="0" dirty="0">
                <a:solidFill>
                  <a:srgbClr val="FFFFFF"/>
                </a:solidFill>
                <a:latin typeface="微软雅黑" pitchFamily="34" charset="-122"/>
                <a:ea typeface="微软雅黑" pitchFamily="34" charset="-122"/>
              </a:rPr>
              <a:t>水</a:t>
            </a:r>
            <a:r>
              <a:rPr lang="en-US" altLang="zh-CN" sz="1400" kern="0" dirty="0">
                <a:solidFill>
                  <a:srgbClr val="FFFFFF"/>
                </a:solidFill>
                <a:latin typeface="微软雅黑" pitchFamily="34" charset="-122"/>
                <a:ea typeface="微软雅黑" pitchFamily="34" charset="-122"/>
              </a:rPr>
              <a:t>/</a:t>
            </a:r>
            <a:r>
              <a:rPr lang="zh-CN" altLang="en-US" sz="1400" kern="0" dirty="0">
                <a:solidFill>
                  <a:srgbClr val="FFFFFF"/>
                </a:solidFill>
                <a:latin typeface="微软雅黑" pitchFamily="34" charset="-122"/>
                <a:ea typeface="微软雅黑" pitchFamily="34" charset="-122"/>
              </a:rPr>
              <a:t>潮</a:t>
            </a:r>
          </a:p>
        </p:txBody>
      </p:sp>
      <p:sp>
        <p:nvSpPr>
          <p:cNvPr id="76" name="Rectangle 55">
            <a:extLst>
              <a:ext uri="{FF2B5EF4-FFF2-40B4-BE49-F238E27FC236}">
                <a16:creationId xmlns:a16="http://schemas.microsoft.com/office/drawing/2014/main" id="{472C9089-844B-4131-82A8-192604DFFC19}"/>
              </a:ext>
            </a:extLst>
          </p:cNvPr>
          <p:cNvSpPr>
            <a:spLocks noChangeArrowheads="1"/>
          </p:cNvSpPr>
          <p:nvPr/>
        </p:nvSpPr>
        <p:spPr bwMode="auto">
          <a:xfrm>
            <a:off x="413775" y="3391301"/>
            <a:ext cx="1586838"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温湿度控制</a:t>
            </a:r>
          </a:p>
        </p:txBody>
      </p:sp>
      <p:sp>
        <p:nvSpPr>
          <p:cNvPr id="77" name="Rectangle 56">
            <a:extLst>
              <a:ext uri="{FF2B5EF4-FFF2-40B4-BE49-F238E27FC236}">
                <a16:creationId xmlns:a16="http://schemas.microsoft.com/office/drawing/2014/main" id="{B1852A64-C1C1-4BF5-B58C-D74EBE99C01C}"/>
              </a:ext>
            </a:extLst>
          </p:cNvPr>
          <p:cNvSpPr>
            <a:spLocks noChangeArrowheads="1"/>
          </p:cNvSpPr>
          <p:nvPr/>
        </p:nvSpPr>
        <p:spPr bwMode="auto">
          <a:xfrm>
            <a:off x="413775" y="3687772"/>
            <a:ext cx="1586838"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电力供应</a:t>
            </a:r>
          </a:p>
        </p:txBody>
      </p:sp>
      <p:sp>
        <p:nvSpPr>
          <p:cNvPr id="78" name="Rectangle 67">
            <a:extLst>
              <a:ext uri="{FF2B5EF4-FFF2-40B4-BE49-F238E27FC236}">
                <a16:creationId xmlns:a16="http://schemas.microsoft.com/office/drawing/2014/main" id="{8EDA3C36-5F09-4F7C-837A-6B2363EA879C}"/>
              </a:ext>
            </a:extLst>
          </p:cNvPr>
          <p:cNvSpPr>
            <a:spLocks noChangeArrowheads="1"/>
          </p:cNvSpPr>
          <p:nvPr/>
        </p:nvSpPr>
        <p:spPr bwMode="auto">
          <a:xfrm>
            <a:off x="413775" y="3092207"/>
            <a:ext cx="1586838"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防静电</a:t>
            </a:r>
          </a:p>
        </p:txBody>
      </p:sp>
      <p:sp>
        <p:nvSpPr>
          <p:cNvPr id="79" name="Rectangle 68">
            <a:extLst>
              <a:ext uri="{FF2B5EF4-FFF2-40B4-BE49-F238E27FC236}">
                <a16:creationId xmlns:a16="http://schemas.microsoft.com/office/drawing/2014/main" id="{F56BB0B0-851C-44E6-8535-174E7C018253}"/>
              </a:ext>
            </a:extLst>
          </p:cNvPr>
          <p:cNvSpPr>
            <a:spLocks noChangeArrowheads="1"/>
          </p:cNvSpPr>
          <p:nvPr/>
        </p:nvSpPr>
        <p:spPr bwMode="auto">
          <a:xfrm>
            <a:off x="413775" y="3982931"/>
            <a:ext cx="1586838"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电磁防护</a:t>
            </a:r>
          </a:p>
        </p:txBody>
      </p:sp>
      <p:sp>
        <p:nvSpPr>
          <p:cNvPr id="80" name="Rectangle 84">
            <a:extLst>
              <a:ext uri="{FF2B5EF4-FFF2-40B4-BE49-F238E27FC236}">
                <a16:creationId xmlns:a16="http://schemas.microsoft.com/office/drawing/2014/main" id="{EBD592C1-B89D-4A6D-BEF9-54B4DF68D403}"/>
              </a:ext>
            </a:extLst>
          </p:cNvPr>
          <p:cNvSpPr>
            <a:spLocks noChangeArrowheads="1"/>
          </p:cNvSpPr>
          <p:nvPr/>
        </p:nvSpPr>
        <p:spPr bwMode="auto">
          <a:xfrm>
            <a:off x="5338885" y="1959662"/>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身份鉴别</a:t>
            </a:r>
          </a:p>
        </p:txBody>
      </p:sp>
      <p:sp>
        <p:nvSpPr>
          <p:cNvPr id="81" name="Rectangle 85">
            <a:extLst>
              <a:ext uri="{FF2B5EF4-FFF2-40B4-BE49-F238E27FC236}">
                <a16:creationId xmlns:a16="http://schemas.microsoft.com/office/drawing/2014/main" id="{92A9E290-11B3-47AC-B9AC-B58F1D6BBF32}"/>
              </a:ext>
            </a:extLst>
          </p:cNvPr>
          <p:cNvSpPr>
            <a:spLocks noChangeArrowheads="1"/>
          </p:cNvSpPr>
          <p:nvPr/>
        </p:nvSpPr>
        <p:spPr bwMode="auto">
          <a:xfrm>
            <a:off x="5330389" y="3169158"/>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恶意代码防范</a:t>
            </a:r>
          </a:p>
        </p:txBody>
      </p:sp>
      <p:sp>
        <p:nvSpPr>
          <p:cNvPr id="82" name="Rectangle 86">
            <a:extLst>
              <a:ext uri="{FF2B5EF4-FFF2-40B4-BE49-F238E27FC236}">
                <a16:creationId xmlns:a16="http://schemas.microsoft.com/office/drawing/2014/main" id="{2424AF22-7132-4AC9-91FF-77E823298DEB}"/>
              </a:ext>
            </a:extLst>
          </p:cNvPr>
          <p:cNvSpPr>
            <a:spLocks noChangeArrowheads="1"/>
          </p:cNvSpPr>
          <p:nvPr/>
        </p:nvSpPr>
        <p:spPr bwMode="auto">
          <a:xfrm>
            <a:off x="5338885" y="2256133"/>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访问控制</a:t>
            </a:r>
          </a:p>
        </p:txBody>
      </p:sp>
      <p:sp>
        <p:nvSpPr>
          <p:cNvPr id="83" name="Rectangle 88">
            <a:extLst>
              <a:ext uri="{FF2B5EF4-FFF2-40B4-BE49-F238E27FC236}">
                <a16:creationId xmlns:a16="http://schemas.microsoft.com/office/drawing/2014/main" id="{A0947002-660F-4C5F-AF9A-7AE0EF51FFCA}"/>
              </a:ext>
            </a:extLst>
          </p:cNvPr>
          <p:cNvSpPr>
            <a:spLocks noChangeArrowheads="1"/>
          </p:cNvSpPr>
          <p:nvPr/>
        </p:nvSpPr>
        <p:spPr bwMode="auto">
          <a:xfrm>
            <a:off x="5338885" y="2854321"/>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入侵防范</a:t>
            </a:r>
          </a:p>
        </p:txBody>
      </p:sp>
      <p:sp>
        <p:nvSpPr>
          <p:cNvPr id="84" name="Rectangle 89">
            <a:extLst>
              <a:ext uri="{FF2B5EF4-FFF2-40B4-BE49-F238E27FC236}">
                <a16:creationId xmlns:a16="http://schemas.microsoft.com/office/drawing/2014/main" id="{CD08B986-E245-406A-A8E6-5ABA6288C4D0}"/>
              </a:ext>
            </a:extLst>
          </p:cNvPr>
          <p:cNvSpPr>
            <a:spLocks noChangeArrowheads="1"/>
          </p:cNvSpPr>
          <p:nvPr/>
        </p:nvSpPr>
        <p:spPr bwMode="auto">
          <a:xfrm>
            <a:off x="5330389" y="2536882"/>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安全审计</a:t>
            </a:r>
          </a:p>
        </p:txBody>
      </p:sp>
      <p:sp>
        <p:nvSpPr>
          <p:cNvPr id="85" name="Rectangle 90">
            <a:extLst>
              <a:ext uri="{FF2B5EF4-FFF2-40B4-BE49-F238E27FC236}">
                <a16:creationId xmlns:a16="http://schemas.microsoft.com/office/drawing/2014/main" id="{17AA71DE-FB1F-4438-ACEA-053EFCF83BC7}"/>
              </a:ext>
            </a:extLst>
          </p:cNvPr>
          <p:cNvSpPr>
            <a:spLocks noChangeArrowheads="1"/>
          </p:cNvSpPr>
          <p:nvPr/>
        </p:nvSpPr>
        <p:spPr bwMode="auto">
          <a:xfrm>
            <a:off x="5330389" y="3485855"/>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资源控制</a:t>
            </a:r>
          </a:p>
        </p:txBody>
      </p:sp>
      <p:sp>
        <p:nvSpPr>
          <p:cNvPr id="86" name="Rectangle 62">
            <a:extLst>
              <a:ext uri="{FF2B5EF4-FFF2-40B4-BE49-F238E27FC236}">
                <a16:creationId xmlns:a16="http://schemas.microsoft.com/office/drawing/2014/main" id="{260B5E58-0882-4760-B290-2701284FB98B}"/>
              </a:ext>
            </a:extLst>
          </p:cNvPr>
          <p:cNvSpPr>
            <a:spLocks noChangeArrowheads="1"/>
          </p:cNvSpPr>
          <p:nvPr/>
        </p:nvSpPr>
        <p:spPr bwMode="auto">
          <a:xfrm>
            <a:off x="7546092" y="1950926"/>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身份鉴别</a:t>
            </a:r>
          </a:p>
        </p:txBody>
      </p:sp>
      <p:sp>
        <p:nvSpPr>
          <p:cNvPr id="87" name="Rectangle 63">
            <a:extLst>
              <a:ext uri="{FF2B5EF4-FFF2-40B4-BE49-F238E27FC236}">
                <a16:creationId xmlns:a16="http://schemas.microsoft.com/office/drawing/2014/main" id="{127EBEA9-96B4-4F15-8C42-8803270F3626}"/>
              </a:ext>
            </a:extLst>
          </p:cNvPr>
          <p:cNvSpPr>
            <a:spLocks noChangeArrowheads="1"/>
          </p:cNvSpPr>
          <p:nvPr/>
        </p:nvSpPr>
        <p:spPr bwMode="auto">
          <a:xfrm>
            <a:off x="7544342" y="2248709"/>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访问控制</a:t>
            </a:r>
          </a:p>
        </p:txBody>
      </p:sp>
      <p:sp>
        <p:nvSpPr>
          <p:cNvPr id="88" name="Rectangle 64">
            <a:extLst>
              <a:ext uri="{FF2B5EF4-FFF2-40B4-BE49-F238E27FC236}">
                <a16:creationId xmlns:a16="http://schemas.microsoft.com/office/drawing/2014/main" id="{706CFC4A-9397-41EF-9CE4-8DBB33731B41}"/>
              </a:ext>
            </a:extLst>
          </p:cNvPr>
          <p:cNvSpPr>
            <a:spLocks noChangeArrowheads="1"/>
          </p:cNvSpPr>
          <p:nvPr/>
        </p:nvSpPr>
        <p:spPr bwMode="auto">
          <a:xfrm>
            <a:off x="7546092" y="2546491"/>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安全审计</a:t>
            </a:r>
          </a:p>
        </p:txBody>
      </p:sp>
      <p:sp>
        <p:nvSpPr>
          <p:cNvPr id="89" name="Rectangle 5">
            <a:extLst>
              <a:ext uri="{FF2B5EF4-FFF2-40B4-BE49-F238E27FC236}">
                <a16:creationId xmlns:a16="http://schemas.microsoft.com/office/drawing/2014/main" id="{1F8B65D5-DDF2-4D36-ADD9-78ACA651B57C}"/>
              </a:ext>
            </a:extLst>
          </p:cNvPr>
          <p:cNvSpPr>
            <a:spLocks noChangeArrowheads="1"/>
          </p:cNvSpPr>
          <p:nvPr/>
        </p:nvSpPr>
        <p:spPr bwMode="auto">
          <a:xfrm>
            <a:off x="2438400" y="1402586"/>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网络和通信安全</a:t>
            </a:r>
          </a:p>
        </p:txBody>
      </p:sp>
      <p:sp>
        <p:nvSpPr>
          <p:cNvPr id="90" name="Rectangle 74">
            <a:extLst>
              <a:ext uri="{FF2B5EF4-FFF2-40B4-BE49-F238E27FC236}">
                <a16:creationId xmlns:a16="http://schemas.microsoft.com/office/drawing/2014/main" id="{CE546698-E3D9-49FC-BED9-454B5761E5E3}"/>
              </a:ext>
            </a:extLst>
          </p:cNvPr>
          <p:cNvSpPr>
            <a:spLocks noChangeArrowheads="1"/>
          </p:cNvSpPr>
          <p:nvPr/>
        </p:nvSpPr>
        <p:spPr bwMode="auto">
          <a:xfrm>
            <a:off x="2721036" y="1962733"/>
            <a:ext cx="1669066"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网络架构</a:t>
            </a:r>
          </a:p>
        </p:txBody>
      </p:sp>
      <p:sp>
        <p:nvSpPr>
          <p:cNvPr id="91" name="Rectangle 75">
            <a:extLst>
              <a:ext uri="{FF2B5EF4-FFF2-40B4-BE49-F238E27FC236}">
                <a16:creationId xmlns:a16="http://schemas.microsoft.com/office/drawing/2014/main" id="{672D2FDD-0EEE-43F9-B5A4-C50967174E7C}"/>
              </a:ext>
            </a:extLst>
          </p:cNvPr>
          <p:cNvSpPr>
            <a:spLocks noChangeArrowheads="1"/>
          </p:cNvSpPr>
          <p:nvPr/>
        </p:nvSpPr>
        <p:spPr bwMode="auto">
          <a:xfrm>
            <a:off x="2719287" y="2260515"/>
            <a:ext cx="1669066"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通信传输</a:t>
            </a:r>
          </a:p>
        </p:txBody>
      </p:sp>
      <p:sp>
        <p:nvSpPr>
          <p:cNvPr id="92" name="Rectangle 76">
            <a:extLst>
              <a:ext uri="{FF2B5EF4-FFF2-40B4-BE49-F238E27FC236}">
                <a16:creationId xmlns:a16="http://schemas.microsoft.com/office/drawing/2014/main" id="{EF515951-9092-49A3-A1D1-0D55ACE32833}"/>
              </a:ext>
            </a:extLst>
          </p:cNvPr>
          <p:cNvSpPr>
            <a:spLocks noChangeArrowheads="1"/>
          </p:cNvSpPr>
          <p:nvPr/>
        </p:nvSpPr>
        <p:spPr bwMode="auto">
          <a:xfrm>
            <a:off x="2719287" y="2556986"/>
            <a:ext cx="1669066"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边界防护</a:t>
            </a:r>
          </a:p>
        </p:txBody>
      </p:sp>
      <p:sp>
        <p:nvSpPr>
          <p:cNvPr id="93" name="Rectangle 77">
            <a:extLst>
              <a:ext uri="{FF2B5EF4-FFF2-40B4-BE49-F238E27FC236}">
                <a16:creationId xmlns:a16="http://schemas.microsoft.com/office/drawing/2014/main" id="{F71CD742-3816-489E-86FE-B2DEFF45DB58}"/>
              </a:ext>
            </a:extLst>
          </p:cNvPr>
          <p:cNvSpPr>
            <a:spLocks noChangeArrowheads="1"/>
          </p:cNvSpPr>
          <p:nvPr/>
        </p:nvSpPr>
        <p:spPr bwMode="auto">
          <a:xfrm>
            <a:off x="2719287" y="2853456"/>
            <a:ext cx="1669066"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访问控制</a:t>
            </a:r>
          </a:p>
        </p:txBody>
      </p:sp>
      <p:sp>
        <p:nvSpPr>
          <p:cNvPr id="94" name="Rectangle 78">
            <a:extLst>
              <a:ext uri="{FF2B5EF4-FFF2-40B4-BE49-F238E27FC236}">
                <a16:creationId xmlns:a16="http://schemas.microsoft.com/office/drawing/2014/main" id="{6E193526-C3C3-406B-96FF-9E7035A698AD}"/>
              </a:ext>
            </a:extLst>
          </p:cNvPr>
          <p:cNvSpPr>
            <a:spLocks noChangeArrowheads="1"/>
          </p:cNvSpPr>
          <p:nvPr/>
        </p:nvSpPr>
        <p:spPr bwMode="auto">
          <a:xfrm>
            <a:off x="2719287" y="3151239"/>
            <a:ext cx="1669066"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入侵防范</a:t>
            </a:r>
          </a:p>
        </p:txBody>
      </p:sp>
      <p:sp>
        <p:nvSpPr>
          <p:cNvPr id="95" name="Rectangle 79">
            <a:extLst>
              <a:ext uri="{FF2B5EF4-FFF2-40B4-BE49-F238E27FC236}">
                <a16:creationId xmlns:a16="http://schemas.microsoft.com/office/drawing/2014/main" id="{D74BB2E9-1E7B-434D-8D8E-AC3D8B5FB69C}"/>
              </a:ext>
            </a:extLst>
          </p:cNvPr>
          <p:cNvSpPr>
            <a:spLocks noChangeArrowheads="1"/>
          </p:cNvSpPr>
          <p:nvPr/>
        </p:nvSpPr>
        <p:spPr bwMode="auto">
          <a:xfrm>
            <a:off x="2719287" y="3449021"/>
            <a:ext cx="1669066"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恶意代码防范</a:t>
            </a:r>
          </a:p>
        </p:txBody>
      </p:sp>
      <p:sp>
        <p:nvSpPr>
          <p:cNvPr id="96" name="Rectangle 80">
            <a:extLst>
              <a:ext uri="{FF2B5EF4-FFF2-40B4-BE49-F238E27FC236}">
                <a16:creationId xmlns:a16="http://schemas.microsoft.com/office/drawing/2014/main" id="{C704A5A5-9ADD-4AFA-9632-5A14364461CE}"/>
              </a:ext>
            </a:extLst>
          </p:cNvPr>
          <p:cNvSpPr>
            <a:spLocks noChangeArrowheads="1"/>
          </p:cNvSpPr>
          <p:nvPr/>
        </p:nvSpPr>
        <p:spPr bwMode="auto">
          <a:xfrm>
            <a:off x="2719287" y="3746804"/>
            <a:ext cx="1669066"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安全审计</a:t>
            </a:r>
          </a:p>
        </p:txBody>
      </p:sp>
      <p:sp>
        <p:nvSpPr>
          <p:cNvPr id="97" name="Rectangle 80">
            <a:extLst>
              <a:ext uri="{FF2B5EF4-FFF2-40B4-BE49-F238E27FC236}">
                <a16:creationId xmlns:a16="http://schemas.microsoft.com/office/drawing/2014/main" id="{579A321B-5976-4778-8BEA-4A607EEB554A}"/>
              </a:ext>
            </a:extLst>
          </p:cNvPr>
          <p:cNvSpPr>
            <a:spLocks noChangeArrowheads="1"/>
          </p:cNvSpPr>
          <p:nvPr/>
        </p:nvSpPr>
        <p:spPr bwMode="auto">
          <a:xfrm>
            <a:off x="2719287" y="4048967"/>
            <a:ext cx="1669066"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集中管控</a:t>
            </a:r>
          </a:p>
        </p:txBody>
      </p:sp>
      <p:sp>
        <p:nvSpPr>
          <p:cNvPr id="98" name="Rectangle 64">
            <a:extLst>
              <a:ext uri="{FF2B5EF4-FFF2-40B4-BE49-F238E27FC236}">
                <a16:creationId xmlns:a16="http://schemas.microsoft.com/office/drawing/2014/main" id="{310B7E80-A835-4032-8A6D-7E28F57355F8}"/>
              </a:ext>
            </a:extLst>
          </p:cNvPr>
          <p:cNvSpPr>
            <a:spLocks noChangeArrowheads="1"/>
          </p:cNvSpPr>
          <p:nvPr/>
        </p:nvSpPr>
        <p:spPr bwMode="auto">
          <a:xfrm>
            <a:off x="7544342" y="2863038"/>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软件容错</a:t>
            </a:r>
          </a:p>
        </p:txBody>
      </p:sp>
      <p:sp>
        <p:nvSpPr>
          <p:cNvPr id="99" name="Rectangle 64">
            <a:extLst>
              <a:ext uri="{FF2B5EF4-FFF2-40B4-BE49-F238E27FC236}">
                <a16:creationId xmlns:a16="http://schemas.microsoft.com/office/drawing/2014/main" id="{C6BF0B9D-A705-4C14-B236-B7951F0677A9}"/>
              </a:ext>
            </a:extLst>
          </p:cNvPr>
          <p:cNvSpPr>
            <a:spLocks noChangeArrowheads="1"/>
          </p:cNvSpPr>
          <p:nvPr/>
        </p:nvSpPr>
        <p:spPr bwMode="auto">
          <a:xfrm>
            <a:off x="7544342" y="3169886"/>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资源控制</a:t>
            </a:r>
          </a:p>
        </p:txBody>
      </p:sp>
      <p:sp>
        <p:nvSpPr>
          <p:cNvPr id="100" name="Rectangle 64">
            <a:extLst>
              <a:ext uri="{FF2B5EF4-FFF2-40B4-BE49-F238E27FC236}">
                <a16:creationId xmlns:a16="http://schemas.microsoft.com/office/drawing/2014/main" id="{A707AE88-B335-4D0E-83B5-DD2512996EB4}"/>
              </a:ext>
            </a:extLst>
          </p:cNvPr>
          <p:cNvSpPr>
            <a:spLocks noChangeArrowheads="1"/>
          </p:cNvSpPr>
          <p:nvPr/>
        </p:nvSpPr>
        <p:spPr bwMode="auto">
          <a:xfrm>
            <a:off x="7544342" y="3453038"/>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数据完整性</a:t>
            </a:r>
          </a:p>
        </p:txBody>
      </p:sp>
      <p:sp>
        <p:nvSpPr>
          <p:cNvPr id="101" name="Rectangle 64">
            <a:extLst>
              <a:ext uri="{FF2B5EF4-FFF2-40B4-BE49-F238E27FC236}">
                <a16:creationId xmlns:a16="http://schemas.microsoft.com/office/drawing/2014/main" id="{D846BE85-6546-46E0-A714-DF3B3DA3257F}"/>
              </a:ext>
            </a:extLst>
          </p:cNvPr>
          <p:cNvSpPr>
            <a:spLocks noChangeArrowheads="1"/>
          </p:cNvSpPr>
          <p:nvPr/>
        </p:nvSpPr>
        <p:spPr bwMode="auto">
          <a:xfrm>
            <a:off x="7534073" y="3787037"/>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数据保密性</a:t>
            </a:r>
          </a:p>
        </p:txBody>
      </p:sp>
      <p:sp>
        <p:nvSpPr>
          <p:cNvPr id="102" name="Rectangle 64">
            <a:extLst>
              <a:ext uri="{FF2B5EF4-FFF2-40B4-BE49-F238E27FC236}">
                <a16:creationId xmlns:a16="http://schemas.microsoft.com/office/drawing/2014/main" id="{4B238FB7-DB03-4DC5-9625-F74AA02612DC}"/>
              </a:ext>
            </a:extLst>
          </p:cNvPr>
          <p:cNvSpPr>
            <a:spLocks noChangeArrowheads="1"/>
          </p:cNvSpPr>
          <p:nvPr/>
        </p:nvSpPr>
        <p:spPr bwMode="auto">
          <a:xfrm>
            <a:off x="7547561" y="4076194"/>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数据备份恢复</a:t>
            </a:r>
          </a:p>
        </p:txBody>
      </p:sp>
      <p:sp>
        <p:nvSpPr>
          <p:cNvPr id="103" name="Rectangle 64">
            <a:extLst>
              <a:ext uri="{FF2B5EF4-FFF2-40B4-BE49-F238E27FC236}">
                <a16:creationId xmlns:a16="http://schemas.microsoft.com/office/drawing/2014/main" id="{C79DBF02-EEC3-4516-B210-61265A59B3BE}"/>
              </a:ext>
            </a:extLst>
          </p:cNvPr>
          <p:cNvSpPr>
            <a:spLocks noChangeArrowheads="1"/>
          </p:cNvSpPr>
          <p:nvPr/>
        </p:nvSpPr>
        <p:spPr bwMode="auto">
          <a:xfrm>
            <a:off x="7544342" y="4392741"/>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剩余信息保护</a:t>
            </a:r>
          </a:p>
        </p:txBody>
      </p:sp>
      <p:sp>
        <p:nvSpPr>
          <p:cNvPr id="104" name="Rectangle 64">
            <a:extLst>
              <a:ext uri="{FF2B5EF4-FFF2-40B4-BE49-F238E27FC236}">
                <a16:creationId xmlns:a16="http://schemas.microsoft.com/office/drawing/2014/main" id="{9A9F97FB-C2FB-4802-A9C0-01A18FC98F2C}"/>
              </a:ext>
            </a:extLst>
          </p:cNvPr>
          <p:cNvSpPr>
            <a:spLocks noChangeArrowheads="1"/>
          </p:cNvSpPr>
          <p:nvPr/>
        </p:nvSpPr>
        <p:spPr bwMode="auto">
          <a:xfrm>
            <a:off x="7544342" y="4709287"/>
            <a:ext cx="1427629" cy="238751"/>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sz="1400" kern="0" dirty="0">
                <a:solidFill>
                  <a:srgbClr val="FFFFFF"/>
                </a:solidFill>
                <a:latin typeface="微软雅黑" pitchFamily="34" charset="-122"/>
                <a:ea typeface="微软雅黑" pitchFamily="34" charset="-122"/>
              </a:rPr>
              <a:t>个人信息保护</a:t>
            </a:r>
          </a:p>
        </p:txBody>
      </p:sp>
      <p:sp>
        <p:nvSpPr>
          <p:cNvPr id="105" name="Line 24">
            <a:extLst>
              <a:ext uri="{FF2B5EF4-FFF2-40B4-BE49-F238E27FC236}">
                <a16:creationId xmlns:a16="http://schemas.microsoft.com/office/drawing/2014/main" id="{6EAF0EE6-2F99-4A5B-BE1A-546298B595AA}"/>
              </a:ext>
            </a:extLst>
          </p:cNvPr>
          <p:cNvSpPr>
            <a:spLocks noChangeShapeType="1"/>
          </p:cNvSpPr>
          <p:nvPr/>
        </p:nvSpPr>
        <p:spPr bwMode="auto">
          <a:xfrm>
            <a:off x="4572000" y="1044460"/>
            <a:ext cx="0" cy="178407"/>
          </a:xfrm>
          <a:prstGeom prst="line">
            <a:avLst/>
          </a:prstGeom>
          <a:noFill/>
          <a:ln w="9525">
            <a:solidFill>
              <a:srgbClr val="080808"/>
            </a:solidFill>
            <a:round/>
            <a:headEnd/>
            <a:tailEnd/>
          </a:ln>
          <a:extLst>
            <a:ext uri="{909E8E84-426E-40DD-AFC4-6F175D3DCCD1}">
              <a14:hiddenFill xmlns:a14="http://schemas.microsoft.com/office/drawing/2010/main">
                <a:noFill/>
              </a14:hiddenFill>
            </a:ext>
          </a:extLst>
        </p:spPr>
        <p:txBody>
          <a:bodyPr wrap="none" anchor="ctr"/>
          <a:lstStyle/>
          <a:p>
            <a:pPr defTabSz="914134">
              <a:defRPr/>
            </a:pPr>
            <a:endParaRPr lang="zh-CN" altLang="en-US" sz="1400" kern="0" dirty="0">
              <a:solidFill>
                <a:srgbClr val="080808"/>
              </a:solidFill>
            </a:endParaRPr>
          </a:p>
        </p:txBody>
      </p:sp>
      <p:sp>
        <p:nvSpPr>
          <p:cNvPr id="106" name="Rectangle 5">
            <a:extLst>
              <a:ext uri="{FF2B5EF4-FFF2-40B4-BE49-F238E27FC236}">
                <a16:creationId xmlns:a16="http://schemas.microsoft.com/office/drawing/2014/main" id="{5642D60E-AA70-4496-85D9-D1D7C0D7C6AA}"/>
              </a:ext>
            </a:extLst>
          </p:cNvPr>
          <p:cNvSpPr>
            <a:spLocks noChangeArrowheads="1"/>
          </p:cNvSpPr>
          <p:nvPr/>
        </p:nvSpPr>
        <p:spPr bwMode="auto">
          <a:xfrm>
            <a:off x="3123793" y="685022"/>
            <a:ext cx="2896413" cy="393027"/>
          </a:xfrm>
          <a:prstGeom prst="rect">
            <a:avLst/>
          </a:prstGeom>
          <a:solidFill>
            <a:srgbClr val="5BC9E3"/>
          </a:solidFill>
          <a:ln>
            <a:noFill/>
          </a:ln>
          <a:effectLst>
            <a:outerShdw blurRad="63500" sx="102000" sy="102000" algn="ctr" rotWithShape="0">
              <a:prstClr val="black">
                <a:alpha val="40000"/>
              </a:prstClr>
            </a:outerShdw>
          </a:effectLst>
        </p:spPr>
        <p:txBody>
          <a:bodyPr spcFirstLastPara="0" vert="horz" wrap="square" lIns="11430" tIns="11430" rIns="11430" bIns="11430" numCol="1" spcCol="1270" anchor="ctr" anchorCtr="0">
            <a:noAutofit/>
          </a:bodyPr>
          <a:lstStyle/>
          <a:p>
            <a:pPr algn="ctr" defTabSz="799866">
              <a:lnSpc>
                <a:spcPct val="90000"/>
              </a:lnSpc>
              <a:spcAft>
                <a:spcPct val="35000"/>
              </a:spcAft>
              <a:defRPr/>
            </a:pPr>
            <a:r>
              <a:rPr lang="zh-CN" altLang="en-US" b="1" kern="0" dirty="0">
                <a:solidFill>
                  <a:srgbClr val="FFFFFF"/>
                </a:solidFill>
                <a:latin typeface="微软雅黑" pitchFamily="34" charset="-122"/>
                <a:ea typeface="微软雅黑" pitchFamily="34" charset="-122"/>
              </a:rPr>
              <a:t>技术要求</a:t>
            </a:r>
          </a:p>
        </p:txBody>
      </p:sp>
    </p:spTree>
    <p:extLst>
      <p:ext uri="{BB962C8B-B14F-4D97-AF65-F5344CB8AC3E}">
        <p14:creationId xmlns:p14="http://schemas.microsoft.com/office/powerpoint/2010/main" val="152797248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4649013"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新旧等级保护标准主要变化点</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3" name="组合 33">
            <a:extLst>
              <a:ext uri="{FF2B5EF4-FFF2-40B4-BE49-F238E27FC236}">
                <a16:creationId xmlns:a16="http://schemas.microsoft.com/office/drawing/2014/main" id="{21F31566-2468-419E-AD56-1C6929FDE036}"/>
              </a:ext>
            </a:extLst>
          </p:cNvPr>
          <p:cNvGrpSpPr/>
          <p:nvPr/>
        </p:nvGrpSpPr>
        <p:grpSpPr>
          <a:xfrm>
            <a:off x="105058" y="904230"/>
            <a:ext cx="5831921" cy="3931388"/>
            <a:chOff x="1144440" y="1096926"/>
            <a:chExt cx="6819900" cy="4597400"/>
          </a:xfrm>
        </p:grpSpPr>
        <p:sp>
          <p:nvSpPr>
            <p:cNvPr id="4" name="AutoShape 3">
              <a:extLst>
                <a:ext uri="{FF2B5EF4-FFF2-40B4-BE49-F238E27FC236}">
                  <a16:creationId xmlns:a16="http://schemas.microsoft.com/office/drawing/2014/main" id="{176908F5-EAC7-441B-8CF1-7089C60E294F}"/>
                </a:ext>
              </a:extLst>
            </p:cNvPr>
            <p:cNvSpPr>
              <a:spLocks noChangeArrowheads="1"/>
            </p:cNvSpPr>
            <p:nvPr/>
          </p:nvSpPr>
          <p:spPr bwMode="gray">
            <a:xfrm>
              <a:off x="2054077" y="1227101"/>
              <a:ext cx="4818063" cy="989013"/>
            </a:xfrm>
            <a:prstGeom prst="roundRect">
              <a:avLst>
                <a:gd name="adj" fmla="val 12727"/>
              </a:avLst>
            </a:prstGeom>
            <a:solidFill>
              <a:srgbClr val="4EA7EA"/>
            </a:solidFill>
            <a:ln w="9525">
              <a:noFill/>
              <a:round/>
              <a:headEnd/>
              <a:tailEnd/>
            </a:ln>
          </p:spPr>
          <p:txBody>
            <a:bodyPr wrap="none" anchor="ctr"/>
            <a:lstStyle/>
            <a:p>
              <a:pPr defTabSz="914270">
                <a:defRPr/>
              </a:pPr>
              <a:endParaRPr lang="zh-CN" altLang="zh-CN" kern="0" dirty="0">
                <a:solidFill>
                  <a:srgbClr val="000000"/>
                </a:solidFill>
              </a:endParaRPr>
            </a:p>
          </p:txBody>
        </p:sp>
        <p:grpSp>
          <p:nvGrpSpPr>
            <p:cNvPr id="5" name="Group 5">
              <a:extLst>
                <a:ext uri="{FF2B5EF4-FFF2-40B4-BE49-F238E27FC236}">
                  <a16:creationId xmlns:a16="http://schemas.microsoft.com/office/drawing/2014/main" id="{A369E0FB-10A0-4DB0-B289-4E5CBC02DF95}"/>
                </a:ext>
              </a:extLst>
            </p:cNvPr>
            <p:cNvGrpSpPr>
              <a:grpSpLocks/>
            </p:cNvGrpSpPr>
            <p:nvPr/>
          </p:nvGrpSpPr>
          <p:grpSpPr bwMode="auto">
            <a:xfrm>
              <a:off x="1144440" y="1096926"/>
              <a:ext cx="1238250" cy="1236663"/>
              <a:chOff x="802" y="845"/>
              <a:chExt cx="827" cy="826"/>
            </a:xfrm>
          </p:grpSpPr>
          <p:sp>
            <p:nvSpPr>
              <p:cNvPr id="28" name="Oval 6">
                <a:extLst>
                  <a:ext uri="{FF2B5EF4-FFF2-40B4-BE49-F238E27FC236}">
                    <a16:creationId xmlns:a16="http://schemas.microsoft.com/office/drawing/2014/main" id="{A5063A9B-BEFC-4005-A237-0BEF6F1FA55A}"/>
                  </a:ext>
                </a:extLst>
              </p:cNvPr>
              <p:cNvSpPr>
                <a:spLocks noChangeArrowheads="1"/>
              </p:cNvSpPr>
              <p:nvPr/>
            </p:nvSpPr>
            <p:spPr bwMode="gray">
              <a:xfrm>
                <a:off x="802" y="845"/>
                <a:ext cx="827" cy="826"/>
              </a:xfrm>
              <a:prstGeom prst="ellipse">
                <a:avLst/>
              </a:prstGeom>
              <a:solidFill>
                <a:srgbClr val="F8F8F8"/>
              </a:solidFill>
              <a:ln w="38100">
                <a:solidFill>
                  <a:srgbClr val="4EA7EA"/>
                </a:solidFill>
                <a:round/>
                <a:headEnd/>
                <a:tailEnd/>
              </a:ln>
            </p:spPr>
            <p:txBody>
              <a:bodyPr wrap="none" anchor="ctr"/>
              <a:lstStyle/>
              <a:p>
                <a:pPr defTabSz="914270">
                  <a:defRPr/>
                </a:pPr>
                <a:endParaRPr lang="zh-CN" altLang="zh-CN" kern="0" dirty="0">
                  <a:solidFill>
                    <a:srgbClr val="000000"/>
                  </a:solidFill>
                </a:endParaRPr>
              </a:p>
            </p:txBody>
          </p:sp>
          <p:sp>
            <p:nvSpPr>
              <p:cNvPr id="29" name="Oval 7">
                <a:extLst>
                  <a:ext uri="{FF2B5EF4-FFF2-40B4-BE49-F238E27FC236}">
                    <a16:creationId xmlns:a16="http://schemas.microsoft.com/office/drawing/2014/main" id="{90384EB9-4CBB-42F5-8944-5A28067B5B1E}"/>
                  </a:ext>
                </a:extLst>
              </p:cNvPr>
              <p:cNvSpPr>
                <a:spLocks noChangeArrowheads="1"/>
              </p:cNvSpPr>
              <p:nvPr/>
            </p:nvSpPr>
            <p:spPr bwMode="gray">
              <a:xfrm>
                <a:off x="836" y="879"/>
                <a:ext cx="758" cy="758"/>
              </a:xfrm>
              <a:prstGeom prst="ellipse">
                <a:avLst/>
              </a:prstGeom>
              <a:noFill/>
              <a:ln w="38100">
                <a:solidFill>
                  <a:srgbClr val="4EA7EA">
                    <a:alpha val="70195"/>
                  </a:srgbClr>
                </a:solidFill>
                <a:round/>
                <a:headEnd/>
                <a:tailEnd/>
              </a:ln>
            </p:spPr>
            <p:txBody>
              <a:bodyPr wrap="none" anchor="ctr"/>
              <a:lstStyle/>
              <a:p>
                <a:pPr defTabSz="914270">
                  <a:defRPr/>
                </a:pPr>
                <a:endParaRPr lang="zh-CN" altLang="zh-CN" kern="0" dirty="0">
                  <a:solidFill>
                    <a:srgbClr val="000000"/>
                  </a:solidFill>
                </a:endParaRPr>
              </a:p>
            </p:txBody>
          </p:sp>
          <p:sp>
            <p:nvSpPr>
              <p:cNvPr id="30" name="Oval 8">
                <a:extLst>
                  <a:ext uri="{FF2B5EF4-FFF2-40B4-BE49-F238E27FC236}">
                    <a16:creationId xmlns:a16="http://schemas.microsoft.com/office/drawing/2014/main" id="{74E7987C-C343-458E-9691-EE8430A60EB1}"/>
                  </a:ext>
                </a:extLst>
              </p:cNvPr>
              <p:cNvSpPr>
                <a:spLocks noChangeArrowheads="1"/>
              </p:cNvSpPr>
              <p:nvPr/>
            </p:nvSpPr>
            <p:spPr bwMode="gray">
              <a:xfrm>
                <a:off x="870" y="915"/>
                <a:ext cx="690" cy="690"/>
              </a:xfrm>
              <a:prstGeom prst="ellipse">
                <a:avLst/>
              </a:prstGeom>
              <a:noFill/>
              <a:ln w="38100">
                <a:solidFill>
                  <a:srgbClr val="4EA7EA">
                    <a:alpha val="30196"/>
                  </a:srgbClr>
                </a:solidFill>
                <a:round/>
                <a:headEnd/>
                <a:tailEnd/>
              </a:ln>
            </p:spPr>
            <p:txBody>
              <a:bodyPr wrap="none" anchor="ctr"/>
              <a:lstStyle/>
              <a:p>
                <a:pPr defTabSz="914270">
                  <a:defRPr/>
                </a:pPr>
                <a:endParaRPr lang="zh-CN" altLang="zh-CN" kern="0" dirty="0">
                  <a:solidFill>
                    <a:srgbClr val="000000"/>
                  </a:solidFill>
                </a:endParaRPr>
              </a:p>
            </p:txBody>
          </p:sp>
        </p:grpSp>
        <p:sp>
          <p:nvSpPr>
            <p:cNvPr id="6" name="Text Box 9">
              <a:extLst>
                <a:ext uri="{FF2B5EF4-FFF2-40B4-BE49-F238E27FC236}">
                  <a16:creationId xmlns:a16="http://schemas.microsoft.com/office/drawing/2014/main" id="{A771D0A0-D676-4A33-A57E-BDA9356D650B}"/>
                </a:ext>
              </a:extLst>
            </p:cNvPr>
            <p:cNvSpPr txBox="1">
              <a:spLocks noChangeArrowheads="1"/>
            </p:cNvSpPr>
            <p:nvPr/>
          </p:nvSpPr>
          <p:spPr bwMode="gray">
            <a:xfrm>
              <a:off x="1196702" y="1546747"/>
              <a:ext cx="1082675" cy="359917"/>
            </a:xfrm>
            <a:prstGeom prst="rect">
              <a:avLst/>
            </a:prstGeom>
            <a:noFill/>
            <a:ln w="9525" algn="ctr">
              <a:noFill/>
              <a:miter lim="800000"/>
              <a:headEnd/>
              <a:tailEnd/>
            </a:ln>
          </p:spPr>
          <p:txBody>
            <a:bodyPr>
              <a:spAutoFit/>
            </a:bodyPr>
            <a:lstStyle/>
            <a:p>
              <a:pPr algn="ctr">
                <a:spcBef>
                  <a:spcPct val="50000"/>
                </a:spcBef>
              </a:pPr>
              <a:r>
                <a:rPr lang="zh-CN" altLang="en-US" sz="1400" b="1" dirty="0">
                  <a:solidFill>
                    <a:srgbClr val="000000"/>
                  </a:solidFill>
                  <a:latin typeface="微软雅黑" panose="020B0503020204020204" pitchFamily="34" charset="-122"/>
                  <a:ea typeface="微软雅黑" panose="020B0503020204020204" pitchFamily="34" charset="-122"/>
                </a:rPr>
                <a:t>主体增加</a:t>
              </a:r>
              <a:endParaRPr lang="en-US" altLang="zh-CN" sz="1400" b="1" dirty="0">
                <a:solidFill>
                  <a:srgbClr val="000000"/>
                </a:solidFill>
                <a:latin typeface="微软雅黑" panose="020B0503020204020204" pitchFamily="34" charset="-122"/>
                <a:ea typeface="微软雅黑" panose="020B0503020204020204" pitchFamily="34" charset="-122"/>
              </a:endParaRPr>
            </a:p>
          </p:txBody>
        </p:sp>
        <p:sp>
          <p:nvSpPr>
            <p:cNvPr id="7" name="AutoShape 10">
              <a:extLst>
                <a:ext uri="{FF2B5EF4-FFF2-40B4-BE49-F238E27FC236}">
                  <a16:creationId xmlns:a16="http://schemas.microsoft.com/office/drawing/2014/main" id="{A2E3F73E-EF8D-4925-B0F7-60FE3072D3F7}"/>
                </a:ext>
              </a:extLst>
            </p:cNvPr>
            <p:cNvSpPr>
              <a:spLocks noChangeArrowheads="1"/>
            </p:cNvSpPr>
            <p:nvPr/>
          </p:nvSpPr>
          <p:spPr bwMode="gray">
            <a:xfrm>
              <a:off x="2222352" y="2347876"/>
              <a:ext cx="4818063" cy="989013"/>
            </a:xfrm>
            <a:prstGeom prst="roundRect">
              <a:avLst>
                <a:gd name="adj" fmla="val 12727"/>
              </a:avLst>
            </a:prstGeom>
            <a:solidFill>
              <a:srgbClr val="93C052"/>
            </a:solidFill>
            <a:ln w="9525">
              <a:noFill/>
              <a:round/>
              <a:headEnd/>
              <a:tailEnd/>
            </a:ln>
          </p:spPr>
          <p:txBody>
            <a:bodyPr wrap="none" anchor="ctr"/>
            <a:lstStyle/>
            <a:p>
              <a:pPr defTabSz="914270">
                <a:defRPr/>
              </a:pPr>
              <a:endParaRPr lang="zh-CN" altLang="zh-CN" kern="0" dirty="0">
                <a:solidFill>
                  <a:srgbClr val="000000"/>
                </a:solidFill>
              </a:endParaRPr>
            </a:p>
          </p:txBody>
        </p:sp>
        <p:sp>
          <p:nvSpPr>
            <p:cNvPr id="8" name="Text Box 11">
              <a:extLst>
                <a:ext uri="{FF2B5EF4-FFF2-40B4-BE49-F238E27FC236}">
                  <a16:creationId xmlns:a16="http://schemas.microsoft.com/office/drawing/2014/main" id="{59355BB7-683E-47A8-953B-AD6DFBE566EF}"/>
                </a:ext>
              </a:extLst>
            </p:cNvPr>
            <p:cNvSpPr txBox="1">
              <a:spLocks noChangeArrowheads="1"/>
            </p:cNvSpPr>
            <p:nvPr/>
          </p:nvSpPr>
          <p:spPr bwMode="white">
            <a:xfrm>
              <a:off x="2227115" y="2563776"/>
              <a:ext cx="4570412" cy="359917"/>
            </a:xfrm>
            <a:prstGeom prst="rect">
              <a:avLst/>
            </a:prstGeom>
            <a:noFill/>
            <a:ln w="9525" algn="ctr">
              <a:noFill/>
              <a:miter lim="800000"/>
              <a:headEnd/>
              <a:tailEnd/>
            </a:ln>
          </p:spPr>
          <p:txBody>
            <a:bodyPr>
              <a:spAutoFit/>
            </a:bodyPr>
            <a:lstStyle/>
            <a:p>
              <a:pPr algn="ctr" eaLnBrk="0" hangingPunct="0"/>
              <a:endParaRPr lang="en-US" altLang="zh-CN" sz="1400" b="1" dirty="0">
                <a:solidFill>
                  <a:srgbClr val="F8F8F8"/>
                </a:solidFill>
                <a:latin typeface="Arial" pitchFamily="34" charset="0"/>
              </a:endParaRPr>
            </a:p>
          </p:txBody>
        </p:sp>
        <p:grpSp>
          <p:nvGrpSpPr>
            <p:cNvPr id="9" name="Group 12">
              <a:extLst>
                <a:ext uri="{FF2B5EF4-FFF2-40B4-BE49-F238E27FC236}">
                  <a16:creationId xmlns:a16="http://schemas.microsoft.com/office/drawing/2014/main" id="{7B651784-2086-4923-A65D-313BE7FCB281}"/>
                </a:ext>
              </a:extLst>
            </p:cNvPr>
            <p:cNvGrpSpPr>
              <a:grpSpLocks/>
            </p:cNvGrpSpPr>
            <p:nvPr/>
          </p:nvGrpSpPr>
          <p:grpSpPr bwMode="auto">
            <a:xfrm>
              <a:off x="6726090" y="2217701"/>
              <a:ext cx="1238250" cy="1236663"/>
              <a:chOff x="802" y="845"/>
              <a:chExt cx="827" cy="826"/>
            </a:xfrm>
          </p:grpSpPr>
          <p:sp>
            <p:nvSpPr>
              <p:cNvPr id="25" name="Oval 13">
                <a:extLst>
                  <a:ext uri="{FF2B5EF4-FFF2-40B4-BE49-F238E27FC236}">
                    <a16:creationId xmlns:a16="http://schemas.microsoft.com/office/drawing/2014/main" id="{6587B0E5-58C1-4C90-9B2E-9DAABC82F5B4}"/>
                  </a:ext>
                </a:extLst>
              </p:cNvPr>
              <p:cNvSpPr>
                <a:spLocks noChangeArrowheads="1"/>
              </p:cNvSpPr>
              <p:nvPr/>
            </p:nvSpPr>
            <p:spPr bwMode="gray">
              <a:xfrm>
                <a:off x="802" y="845"/>
                <a:ext cx="827" cy="826"/>
              </a:xfrm>
              <a:prstGeom prst="ellipse">
                <a:avLst/>
              </a:prstGeom>
              <a:solidFill>
                <a:srgbClr val="F8F8F8"/>
              </a:solidFill>
              <a:ln w="38100">
                <a:solidFill>
                  <a:srgbClr val="93C052"/>
                </a:solidFill>
                <a:round/>
                <a:headEnd/>
                <a:tailEnd/>
              </a:ln>
            </p:spPr>
            <p:txBody>
              <a:bodyPr wrap="none" anchor="ctr"/>
              <a:lstStyle/>
              <a:p>
                <a:pPr defTabSz="914270">
                  <a:defRPr/>
                </a:pPr>
                <a:endParaRPr lang="zh-CN" altLang="zh-CN" kern="0" dirty="0">
                  <a:solidFill>
                    <a:srgbClr val="000000"/>
                  </a:solidFill>
                </a:endParaRPr>
              </a:p>
            </p:txBody>
          </p:sp>
          <p:sp>
            <p:nvSpPr>
              <p:cNvPr id="26" name="Oval 14">
                <a:extLst>
                  <a:ext uri="{FF2B5EF4-FFF2-40B4-BE49-F238E27FC236}">
                    <a16:creationId xmlns:a16="http://schemas.microsoft.com/office/drawing/2014/main" id="{183B1DCD-CC27-453B-AFCD-152563C59BDE}"/>
                  </a:ext>
                </a:extLst>
              </p:cNvPr>
              <p:cNvSpPr>
                <a:spLocks noChangeArrowheads="1"/>
              </p:cNvSpPr>
              <p:nvPr/>
            </p:nvSpPr>
            <p:spPr bwMode="gray">
              <a:xfrm>
                <a:off x="836" y="879"/>
                <a:ext cx="758" cy="758"/>
              </a:xfrm>
              <a:prstGeom prst="ellipse">
                <a:avLst/>
              </a:prstGeom>
              <a:noFill/>
              <a:ln w="38100">
                <a:solidFill>
                  <a:srgbClr val="93C052">
                    <a:alpha val="70195"/>
                  </a:srgbClr>
                </a:solidFill>
                <a:round/>
                <a:headEnd/>
                <a:tailEnd/>
              </a:ln>
            </p:spPr>
            <p:txBody>
              <a:bodyPr wrap="none" anchor="ctr"/>
              <a:lstStyle/>
              <a:p>
                <a:pPr defTabSz="914270">
                  <a:defRPr/>
                </a:pPr>
                <a:endParaRPr lang="zh-CN" altLang="zh-CN" kern="0" dirty="0">
                  <a:solidFill>
                    <a:srgbClr val="000000"/>
                  </a:solidFill>
                </a:endParaRPr>
              </a:p>
            </p:txBody>
          </p:sp>
          <p:sp>
            <p:nvSpPr>
              <p:cNvPr id="27" name="Oval 15">
                <a:extLst>
                  <a:ext uri="{FF2B5EF4-FFF2-40B4-BE49-F238E27FC236}">
                    <a16:creationId xmlns:a16="http://schemas.microsoft.com/office/drawing/2014/main" id="{8B4C13EE-5182-4A29-B25E-554CF6C48687}"/>
                  </a:ext>
                </a:extLst>
              </p:cNvPr>
              <p:cNvSpPr>
                <a:spLocks noChangeArrowheads="1"/>
              </p:cNvSpPr>
              <p:nvPr/>
            </p:nvSpPr>
            <p:spPr bwMode="gray">
              <a:xfrm>
                <a:off x="870" y="915"/>
                <a:ext cx="690" cy="690"/>
              </a:xfrm>
              <a:prstGeom prst="ellipse">
                <a:avLst/>
              </a:prstGeom>
              <a:noFill/>
              <a:ln w="38100">
                <a:solidFill>
                  <a:srgbClr val="93C052">
                    <a:alpha val="30196"/>
                  </a:srgbClr>
                </a:solidFill>
                <a:round/>
                <a:headEnd/>
                <a:tailEnd/>
              </a:ln>
            </p:spPr>
            <p:txBody>
              <a:bodyPr wrap="none" anchor="ctr"/>
              <a:lstStyle/>
              <a:p>
                <a:pPr defTabSz="914270">
                  <a:defRPr/>
                </a:pPr>
                <a:endParaRPr lang="zh-CN" altLang="zh-CN" kern="0" dirty="0">
                  <a:solidFill>
                    <a:srgbClr val="000000"/>
                  </a:solidFill>
                </a:endParaRPr>
              </a:p>
            </p:txBody>
          </p:sp>
        </p:grpSp>
        <p:sp>
          <p:nvSpPr>
            <p:cNvPr id="10" name="Text Box 16">
              <a:extLst>
                <a:ext uri="{FF2B5EF4-FFF2-40B4-BE49-F238E27FC236}">
                  <a16:creationId xmlns:a16="http://schemas.microsoft.com/office/drawing/2014/main" id="{41034751-3476-44C3-B320-45D0189C8269}"/>
                </a:ext>
              </a:extLst>
            </p:cNvPr>
            <p:cNvSpPr txBox="1">
              <a:spLocks noChangeArrowheads="1"/>
            </p:cNvSpPr>
            <p:nvPr/>
          </p:nvSpPr>
          <p:spPr bwMode="gray">
            <a:xfrm>
              <a:off x="6797527" y="2640909"/>
              <a:ext cx="1081088" cy="359917"/>
            </a:xfrm>
            <a:prstGeom prst="rect">
              <a:avLst/>
            </a:prstGeom>
            <a:noFill/>
            <a:ln w="9525" algn="ctr">
              <a:noFill/>
              <a:miter lim="800000"/>
              <a:headEnd/>
              <a:tailEnd/>
            </a:ln>
          </p:spPr>
          <p:txBody>
            <a:bodyPr>
              <a:spAutoFit/>
            </a:bodyPr>
            <a:lstStyle>
              <a:defPPr>
                <a:defRPr lang="zh-CN"/>
              </a:defPPr>
              <a:lvl1pPr algn="ctr">
                <a:spcBef>
                  <a:spcPct val="50000"/>
                </a:spcBef>
                <a:defRPr sz="1400" b="1">
                  <a:solidFill>
                    <a:srgbClr val="000000"/>
                  </a:solidFill>
                  <a:latin typeface="微软雅黑" panose="020B0503020204020204" pitchFamily="34" charset="-122"/>
                  <a:ea typeface="微软雅黑" panose="020B0503020204020204" pitchFamily="34" charset="-122"/>
                </a:defRPr>
              </a:lvl1pPr>
            </a:lstStyle>
            <a:p>
              <a:r>
                <a:rPr lang="zh-CN" altLang="en-US" dirty="0"/>
                <a:t>责任不同</a:t>
              </a:r>
              <a:endParaRPr lang="en-US" altLang="zh-CN" dirty="0"/>
            </a:p>
          </p:txBody>
        </p:sp>
        <p:sp>
          <p:nvSpPr>
            <p:cNvPr id="11" name="AutoShape 17">
              <a:extLst>
                <a:ext uri="{FF2B5EF4-FFF2-40B4-BE49-F238E27FC236}">
                  <a16:creationId xmlns:a16="http://schemas.microsoft.com/office/drawing/2014/main" id="{68E1C9F1-7F91-42C5-ABF4-5AA2B468A411}"/>
                </a:ext>
              </a:extLst>
            </p:cNvPr>
            <p:cNvSpPr>
              <a:spLocks noChangeArrowheads="1"/>
            </p:cNvSpPr>
            <p:nvPr/>
          </p:nvSpPr>
          <p:spPr bwMode="gray">
            <a:xfrm>
              <a:off x="2054077" y="3467064"/>
              <a:ext cx="4818063" cy="989012"/>
            </a:xfrm>
            <a:prstGeom prst="roundRect">
              <a:avLst>
                <a:gd name="adj" fmla="val 12727"/>
              </a:avLst>
            </a:prstGeom>
            <a:solidFill>
              <a:srgbClr val="9999FF"/>
            </a:solidFill>
            <a:ln w="9525">
              <a:noFill/>
              <a:round/>
              <a:headEnd/>
              <a:tailEnd/>
            </a:ln>
          </p:spPr>
          <p:txBody>
            <a:bodyPr wrap="none" anchor="ctr"/>
            <a:lstStyle/>
            <a:p>
              <a:pPr defTabSz="914270">
                <a:defRPr/>
              </a:pPr>
              <a:endParaRPr lang="zh-CN" altLang="zh-CN" kern="0" dirty="0">
                <a:solidFill>
                  <a:srgbClr val="000000"/>
                </a:solidFill>
              </a:endParaRPr>
            </a:p>
          </p:txBody>
        </p:sp>
        <p:sp>
          <p:nvSpPr>
            <p:cNvPr id="12" name="Text Box 18">
              <a:extLst>
                <a:ext uri="{FF2B5EF4-FFF2-40B4-BE49-F238E27FC236}">
                  <a16:creationId xmlns:a16="http://schemas.microsoft.com/office/drawing/2014/main" id="{52AC5CD7-DFC3-4F3B-ABBB-16B747432789}"/>
                </a:ext>
              </a:extLst>
            </p:cNvPr>
            <p:cNvSpPr txBox="1">
              <a:spLocks noChangeArrowheads="1"/>
            </p:cNvSpPr>
            <p:nvPr/>
          </p:nvSpPr>
          <p:spPr bwMode="white">
            <a:xfrm>
              <a:off x="2328930" y="3567405"/>
              <a:ext cx="4570412" cy="755825"/>
            </a:xfrm>
            <a:prstGeom prst="rect">
              <a:avLst/>
            </a:prstGeom>
            <a:noFill/>
            <a:ln w="9525" algn="ctr">
              <a:noFill/>
              <a:miter lim="800000"/>
              <a:headEnd/>
              <a:tailEnd/>
            </a:ln>
          </p:spPr>
          <p:txBody>
            <a:bodyPr>
              <a:spAutoFit/>
            </a:bodyPr>
            <a:lstStyle>
              <a:defPPr>
                <a:defRPr lang="zh-CN"/>
              </a:defPPr>
              <a:lvl1pPr eaLnBrk="0" hangingPunct="0">
                <a:defRPr sz="1200" b="1">
                  <a:solidFill>
                    <a:srgbClr val="F8F8F8"/>
                  </a:solidFill>
                  <a:latin typeface="微软雅黑" panose="020B0503020204020204" pitchFamily="34" charset="-122"/>
                  <a:ea typeface="微软雅黑" panose="020B0503020204020204" pitchFamily="34" charset="-122"/>
                </a:defRPr>
              </a:lvl1pPr>
            </a:lstStyle>
            <a:p>
              <a:r>
                <a:rPr lang="zh-CN" altLang="en-US" dirty="0"/>
                <a:t>云平台的安全保护等级不能低于所承载信息系统的安全保护等级，即云平台只能承载等保同级别或低级别的租户系统。</a:t>
              </a:r>
              <a:endParaRPr lang="en-US" altLang="zh-CN" dirty="0"/>
            </a:p>
          </p:txBody>
        </p:sp>
        <p:grpSp>
          <p:nvGrpSpPr>
            <p:cNvPr id="13" name="Group 19">
              <a:extLst>
                <a:ext uri="{FF2B5EF4-FFF2-40B4-BE49-F238E27FC236}">
                  <a16:creationId xmlns:a16="http://schemas.microsoft.com/office/drawing/2014/main" id="{D3520D5A-2C51-4C82-BD21-E8631EE2CC33}"/>
                </a:ext>
              </a:extLst>
            </p:cNvPr>
            <p:cNvGrpSpPr>
              <a:grpSpLocks/>
            </p:cNvGrpSpPr>
            <p:nvPr/>
          </p:nvGrpSpPr>
          <p:grpSpPr bwMode="auto">
            <a:xfrm>
              <a:off x="1144440" y="3336889"/>
              <a:ext cx="1238250" cy="1236662"/>
              <a:chOff x="802" y="845"/>
              <a:chExt cx="827" cy="826"/>
            </a:xfrm>
          </p:grpSpPr>
          <p:sp>
            <p:nvSpPr>
              <p:cNvPr id="22" name="Oval 20">
                <a:extLst>
                  <a:ext uri="{FF2B5EF4-FFF2-40B4-BE49-F238E27FC236}">
                    <a16:creationId xmlns:a16="http://schemas.microsoft.com/office/drawing/2014/main" id="{43AC1FB5-58E4-48AD-814C-469A413F2DCF}"/>
                  </a:ext>
                </a:extLst>
              </p:cNvPr>
              <p:cNvSpPr>
                <a:spLocks noChangeArrowheads="1"/>
              </p:cNvSpPr>
              <p:nvPr/>
            </p:nvSpPr>
            <p:spPr bwMode="gray">
              <a:xfrm>
                <a:off x="802" y="845"/>
                <a:ext cx="827" cy="826"/>
              </a:xfrm>
              <a:prstGeom prst="ellipse">
                <a:avLst/>
              </a:prstGeom>
              <a:solidFill>
                <a:srgbClr val="F8F8F8"/>
              </a:solidFill>
              <a:ln w="38100">
                <a:solidFill>
                  <a:srgbClr val="9999FF"/>
                </a:solidFill>
                <a:round/>
                <a:headEnd/>
                <a:tailEnd/>
              </a:ln>
            </p:spPr>
            <p:txBody>
              <a:bodyPr wrap="none" anchor="ctr"/>
              <a:lstStyle/>
              <a:p>
                <a:pPr defTabSz="914270">
                  <a:defRPr/>
                </a:pPr>
                <a:endParaRPr lang="zh-CN" altLang="zh-CN" kern="0" dirty="0">
                  <a:solidFill>
                    <a:srgbClr val="000000"/>
                  </a:solidFill>
                </a:endParaRPr>
              </a:p>
            </p:txBody>
          </p:sp>
          <p:sp>
            <p:nvSpPr>
              <p:cNvPr id="23" name="Oval 21">
                <a:extLst>
                  <a:ext uri="{FF2B5EF4-FFF2-40B4-BE49-F238E27FC236}">
                    <a16:creationId xmlns:a16="http://schemas.microsoft.com/office/drawing/2014/main" id="{99ED929B-7C34-4B76-B2CB-D17708538BE4}"/>
                  </a:ext>
                </a:extLst>
              </p:cNvPr>
              <p:cNvSpPr>
                <a:spLocks noChangeArrowheads="1"/>
              </p:cNvSpPr>
              <p:nvPr/>
            </p:nvSpPr>
            <p:spPr bwMode="gray">
              <a:xfrm>
                <a:off x="836" y="879"/>
                <a:ext cx="758" cy="758"/>
              </a:xfrm>
              <a:prstGeom prst="ellipse">
                <a:avLst/>
              </a:prstGeom>
              <a:noFill/>
              <a:ln w="38100">
                <a:solidFill>
                  <a:srgbClr val="9999FF">
                    <a:alpha val="70195"/>
                  </a:srgbClr>
                </a:solidFill>
                <a:round/>
                <a:headEnd/>
                <a:tailEnd/>
              </a:ln>
            </p:spPr>
            <p:txBody>
              <a:bodyPr wrap="none" anchor="ctr"/>
              <a:lstStyle/>
              <a:p>
                <a:pPr defTabSz="914270">
                  <a:defRPr/>
                </a:pPr>
                <a:endParaRPr lang="zh-CN" altLang="zh-CN" kern="0" dirty="0">
                  <a:solidFill>
                    <a:srgbClr val="000000"/>
                  </a:solidFill>
                </a:endParaRPr>
              </a:p>
            </p:txBody>
          </p:sp>
          <p:sp>
            <p:nvSpPr>
              <p:cNvPr id="24" name="Oval 22">
                <a:extLst>
                  <a:ext uri="{FF2B5EF4-FFF2-40B4-BE49-F238E27FC236}">
                    <a16:creationId xmlns:a16="http://schemas.microsoft.com/office/drawing/2014/main" id="{2A40D14B-7AE7-489F-A8F5-F93762F29433}"/>
                  </a:ext>
                </a:extLst>
              </p:cNvPr>
              <p:cNvSpPr>
                <a:spLocks noChangeArrowheads="1"/>
              </p:cNvSpPr>
              <p:nvPr/>
            </p:nvSpPr>
            <p:spPr bwMode="gray">
              <a:xfrm>
                <a:off x="870" y="915"/>
                <a:ext cx="690" cy="690"/>
              </a:xfrm>
              <a:prstGeom prst="ellipse">
                <a:avLst/>
              </a:prstGeom>
              <a:noFill/>
              <a:ln w="38100">
                <a:solidFill>
                  <a:srgbClr val="9999FF">
                    <a:alpha val="30196"/>
                  </a:srgbClr>
                </a:solidFill>
                <a:round/>
                <a:headEnd/>
                <a:tailEnd/>
              </a:ln>
            </p:spPr>
            <p:txBody>
              <a:bodyPr wrap="none" anchor="ctr"/>
              <a:lstStyle/>
              <a:p>
                <a:pPr defTabSz="914270">
                  <a:defRPr/>
                </a:pPr>
                <a:endParaRPr lang="zh-CN" altLang="zh-CN" kern="0" dirty="0">
                  <a:solidFill>
                    <a:srgbClr val="000000"/>
                  </a:solidFill>
                </a:endParaRPr>
              </a:p>
            </p:txBody>
          </p:sp>
        </p:grpSp>
        <p:sp>
          <p:nvSpPr>
            <p:cNvPr id="14" name="Text Box 23">
              <a:extLst>
                <a:ext uri="{FF2B5EF4-FFF2-40B4-BE49-F238E27FC236}">
                  <a16:creationId xmlns:a16="http://schemas.microsoft.com/office/drawing/2014/main" id="{379BAF91-B2B2-478C-A395-6DB5DDB2DD99}"/>
                </a:ext>
              </a:extLst>
            </p:cNvPr>
            <p:cNvSpPr txBox="1">
              <a:spLocks noChangeArrowheads="1"/>
            </p:cNvSpPr>
            <p:nvPr/>
          </p:nvSpPr>
          <p:spPr bwMode="gray">
            <a:xfrm>
              <a:off x="1226881" y="3775259"/>
              <a:ext cx="1082675" cy="359917"/>
            </a:xfrm>
            <a:prstGeom prst="rect">
              <a:avLst/>
            </a:prstGeom>
            <a:noFill/>
            <a:ln w="9525" algn="ctr">
              <a:noFill/>
              <a:miter lim="800000"/>
              <a:headEnd/>
              <a:tailEnd/>
            </a:ln>
          </p:spPr>
          <p:txBody>
            <a:bodyPr>
              <a:spAutoFit/>
            </a:bodyPr>
            <a:lstStyle>
              <a:defPPr>
                <a:defRPr lang="zh-CN"/>
              </a:defPPr>
              <a:lvl1pPr algn="ctr">
                <a:spcBef>
                  <a:spcPct val="50000"/>
                </a:spcBef>
                <a:defRPr sz="1400" b="1">
                  <a:solidFill>
                    <a:srgbClr val="000000"/>
                  </a:solidFill>
                  <a:latin typeface="微软雅黑" panose="020B0503020204020204" pitchFamily="34" charset="-122"/>
                  <a:ea typeface="微软雅黑" panose="020B0503020204020204" pitchFamily="34" charset="-122"/>
                </a:defRPr>
              </a:lvl1pPr>
            </a:lstStyle>
            <a:p>
              <a:r>
                <a:rPr lang="zh-CN" altLang="en-US" dirty="0"/>
                <a:t>级别匹配</a:t>
              </a:r>
              <a:endParaRPr lang="en-US" altLang="zh-CN" dirty="0"/>
            </a:p>
          </p:txBody>
        </p:sp>
        <p:sp>
          <p:nvSpPr>
            <p:cNvPr id="15" name="AutoShape 24">
              <a:extLst>
                <a:ext uri="{FF2B5EF4-FFF2-40B4-BE49-F238E27FC236}">
                  <a16:creationId xmlns:a16="http://schemas.microsoft.com/office/drawing/2014/main" id="{0BD06AE3-3B5A-47E2-8152-B973EE640165}"/>
                </a:ext>
              </a:extLst>
            </p:cNvPr>
            <p:cNvSpPr>
              <a:spLocks noChangeArrowheads="1"/>
            </p:cNvSpPr>
            <p:nvPr/>
          </p:nvSpPr>
          <p:spPr bwMode="gray">
            <a:xfrm>
              <a:off x="2222352" y="4587839"/>
              <a:ext cx="4818063" cy="987425"/>
            </a:xfrm>
            <a:prstGeom prst="roundRect">
              <a:avLst>
                <a:gd name="adj" fmla="val 12727"/>
              </a:avLst>
            </a:prstGeom>
            <a:solidFill>
              <a:srgbClr val="855ADA"/>
            </a:solidFill>
            <a:ln w="9525">
              <a:noFill/>
              <a:round/>
              <a:headEnd/>
              <a:tailEnd/>
            </a:ln>
          </p:spPr>
          <p:txBody>
            <a:bodyPr wrap="none" anchor="ctr"/>
            <a:lstStyle/>
            <a:p>
              <a:pPr defTabSz="914270">
                <a:defRPr/>
              </a:pPr>
              <a:endParaRPr lang="zh-CN" altLang="zh-CN" kern="0" dirty="0">
                <a:solidFill>
                  <a:srgbClr val="000000"/>
                </a:solidFill>
              </a:endParaRPr>
            </a:p>
          </p:txBody>
        </p:sp>
        <p:sp>
          <p:nvSpPr>
            <p:cNvPr id="16" name="Text Box 25">
              <a:extLst>
                <a:ext uri="{FF2B5EF4-FFF2-40B4-BE49-F238E27FC236}">
                  <a16:creationId xmlns:a16="http://schemas.microsoft.com/office/drawing/2014/main" id="{B961BD97-493B-4710-9438-7ABF9C3CB9F9}"/>
                </a:ext>
              </a:extLst>
            </p:cNvPr>
            <p:cNvSpPr txBox="1">
              <a:spLocks noChangeArrowheads="1"/>
            </p:cNvSpPr>
            <p:nvPr/>
          </p:nvSpPr>
          <p:spPr bwMode="white">
            <a:xfrm>
              <a:off x="2227115" y="4803739"/>
              <a:ext cx="4570412" cy="539875"/>
            </a:xfrm>
            <a:prstGeom prst="rect">
              <a:avLst/>
            </a:prstGeom>
            <a:noFill/>
            <a:ln w="9525" algn="ctr">
              <a:noFill/>
              <a:miter lim="800000"/>
              <a:headEnd/>
              <a:tailEnd/>
            </a:ln>
          </p:spPr>
          <p:txBody>
            <a:bodyPr>
              <a:spAutoFit/>
            </a:bodyPr>
            <a:lstStyle/>
            <a:p>
              <a:pPr eaLnBrk="0" hangingPunct="0"/>
              <a:r>
                <a:rPr lang="zh-CN" altLang="en-US" sz="1200" b="1" dirty="0">
                  <a:solidFill>
                    <a:srgbClr val="F8F8F8"/>
                  </a:solidFill>
                  <a:latin typeface="微软雅黑" panose="020B0503020204020204" pitchFamily="34" charset="-122"/>
                  <a:ea typeface="微软雅黑" panose="020B0503020204020204" pitchFamily="34" charset="-122"/>
                </a:rPr>
                <a:t>云计算平台的测评对象较之传统测评对象新增了虚拟化相关的测评对象</a:t>
              </a:r>
              <a:endParaRPr lang="en-US" altLang="zh-CN" sz="1200" b="1" dirty="0">
                <a:solidFill>
                  <a:srgbClr val="F8F8F8"/>
                </a:solidFill>
                <a:latin typeface="微软雅黑" panose="020B0503020204020204" pitchFamily="34" charset="-122"/>
                <a:ea typeface="微软雅黑" panose="020B0503020204020204" pitchFamily="34" charset="-122"/>
              </a:endParaRPr>
            </a:p>
          </p:txBody>
        </p:sp>
        <p:grpSp>
          <p:nvGrpSpPr>
            <p:cNvPr id="17" name="Group 26">
              <a:extLst>
                <a:ext uri="{FF2B5EF4-FFF2-40B4-BE49-F238E27FC236}">
                  <a16:creationId xmlns:a16="http://schemas.microsoft.com/office/drawing/2014/main" id="{A0C9FF1D-0688-4502-8140-6D9BA5637185}"/>
                </a:ext>
              </a:extLst>
            </p:cNvPr>
            <p:cNvGrpSpPr>
              <a:grpSpLocks/>
            </p:cNvGrpSpPr>
            <p:nvPr/>
          </p:nvGrpSpPr>
          <p:grpSpPr bwMode="auto">
            <a:xfrm>
              <a:off x="6726090" y="4457664"/>
              <a:ext cx="1238250" cy="1236662"/>
              <a:chOff x="802" y="845"/>
              <a:chExt cx="827" cy="826"/>
            </a:xfrm>
          </p:grpSpPr>
          <p:sp>
            <p:nvSpPr>
              <p:cNvPr id="19" name="Oval 27">
                <a:extLst>
                  <a:ext uri="{FF2B5EF4-FFF2-40B4-BE49-F238E27FC236}">
                    <a16:creationId xmlns:a16="http://schemas.microsoft.com/office/drawing/2014/main" id="{434E6C68-0A64-47D6-86D2-6EA882674087}"/>
                  </a:ext>
                </a:extLst>
              </p:cNvPr>
              <p:cNvSpPr>
                <a:spLocks noChangeArrowheads="1"/>
              </p:cNvSpPr>
              <p:nvPr/>
            </p:nvSpPr>
            <p:spPr bwMode="gray">
              <a:xfrm>
                <a:off x="802" y="845"/>
                <a:ext cx="827" cy="826"/>
              </a:xfrm>
              <a:prstGeom prst="ellipse">
                <a:avLst/>
              </a:prstGeom>
              <a:solidFill>
                <a:srgbClr val="F8F8F8"/>
              </a:solidFill>
              <a:ln w="38100">
                <a:solidFill>
                  <a:srgbClr val="855ADA"/>
                </a:solidFill>
                <a:round/>
                <a:headEnd/>
                <a:tailEnd/>
              </a:ln>
            </p:spPr>
            <p:txBody>
              <a:bodyPr wrap="none" anchor="ctr"/>
              <a:lstStyle/>
              <a:p>
                <a:pPr defTabSz="914270">
                  <a:defRPr/>
                </a:pPr>
                <a:endParaRPr lang="zh-CN" altLang="zh-CN" kern="0" dirty="0">
                  <a:solidFill>
                    <a:srgbClr val="000000"/>
                  </a:solidFill>
                </a:endParaRPr>
              </a:p>
            </p:txBody>
          </p:sp>
          <p:sp>
            <p:nvSpPr>
              <p:cNvPr id="20" name="Oval 28">
                <a:extLst>
                  <a:ext uri="{FF2B5EF4-FFF2-40B4-BE49-F238E27FC236}">
                    <a16:creationId xmlns:a16="http://schemas.microsoft.com/office/drawing/2014/main" id="{118555EC-E8D6-45AA-9C7A-A249EFD10BFE}"/>
                  </a:ext>
                </a:extLst>
              </p:cNvPr>
              <p:cNvSpPr>
                <a:spLocks noChangeArrowheads="1"/>
              </p:cNvSpPr>
              <p:nvPr/>
            </p:nvSpPr>
            <p:spPr bwMode="gray">
              <a:xfrm>
                <a:off x="836" y="879"/>
                <a:ext cx="758" cy="758"/>
              </a:xfrm>
              <a:prstGeom prst="ellipse">
                <a:avLst/>
              </a:prstGeom>
              <a:noFill/>
              <a:ln w="38100">
                <a:solidFill>
                  <a:srgbClr val="855ADA">
                    <a:alpha val="70195"/>
                  </a:srgbClr>
                </a:solidFill>
                <a:round/>
                <a:headEnd/>
                <a:tailEnd/>
              </a:ln>
            </p:spPr>
            <p:txBody>
              <a:bodyPr wrap="none" anchor="ctr"/>
              <a:lstStyle/>
              <a:p>
                <a:pPr defTabSz="914270">
                  <a:defRPr/>
                </a:pPr>
                <a:endParaRPr lang="zh-CN" altLang="zh-CN" kern="0" dirty="0">
                  <a:solidFill>
                    <a:srgbClr val="000000"/>
                  </a:solidFill>
                </a:endParaRPr>
              </a:p>
            </p:txBody>
          </p:sp>
          <p:sp>
            <p:nvSpPr>
              <p:cNvPr id="21" name="Oval 29">
                <a:extLst>
                  <a:ext uri="{FF2B5EF4-FFF2-40B4-BE49-F238E27FC236}">
                    <a16:creationId xmlns:a16="http://schemas.microsoft.com/office/drawing/2014/main" id="{A3959001-717C-4C34-94EB-38DFB545A414}"/>
                  </a:ext>
                </a:extLst>
              </p:cNvPr>
              <p:cNvSpPr>
                <a:spLocks noChangeArrowheads="1"/>
              </p:cNvSpPr>
              <p:nvPr/>
            </p:nvSpPr>
            <p:spPr bwMode="gray">
              <a:xfrm>
                <a:off x="870" y="915"/>
                <a:ext cx="690" cy="690"/>
              </a:xfrm>
              <a:prstGeom prst="ellipse">
                <a:avLst/>
              </a:prstGeom>
              <a:noFill/>
              <a:ln w="38100">
                <a:solidFill>
                  <a:srgbClr val="855ADA">
                    <a:alpha val="30196"/>
                  </a:srgbClr>
                </a:solidFill>
                <a:round/>
                <a:headEnd/>
                <a:tailEnd/>
              </a:ln>
            </p:spPr>
            <p:txBody>
              <a:bodyPr wrap="none" anchor="ctr"/>
              <a:lstStyle/>
              <a:p>
                <a:pPr defTabSz="914270">
                  <a:defRPr/>
                </a:pPr>
                <a:endParaRPr lang="zh-CN" altLang="zh-CN" kern="0" dirty="0">
                  <a:solidFill>
                    <a:srgbClr val="000000"/>
                  </a:solidFill>
                </a:endParaRPr>
              </a:p>
            </p:txBody>
          </p:sp>
        </p:grpSp>
        <p:sp>
          <p:nvSpPr>
            <p:cNvPr id="18" name="Text Box 30">
              <a:extLst>
                <a:ext uri="{FF2B5EF4-FFF2-40B4-BE49-F238E27FC236}">
                  <a16:creationId xmlns:a16="http://schemas.microsoft.com/office/drawing/2014/main" id="{3EACA4BA-23C9-4DD9-99EC-71A927879C47}"/>
                </a:ext>
              </a:extLst>
            </p:cNvPr>
            <p:cNvSpPr txBox="1">
              <a:spLocks noChangeArrowheads="1"/>
            </p:cNvSpPr>
            <p:nvPr/>
          </p:nvSpPr>
          <p:spPr bwMode="gray">
            <a:xfrm>
              <a:off x="6797527" y="4893717"/>
              <a:ext cx="1081088" cy="359917"/>
            </a:xfrm>
            <a:prstGeom prst="rect">
              <a:avLst/>
            </a:prstGeom>
            <a:noFill/>
            <a:ln w="9525" algn="ctr">
              <a:noFill/>
              <a:miter lim="800000"/>
              <a:headEnd/>
              <a:tailEnd/>
            </a:ln>
          </p:spPr>
          <p:txBody>
            <a:bodyPr>
              <a:spAutoFit/>
            </a:bodyPr>
            <a:lstStyle>
              <a:defPPr>
                <a:defRPr lang="zh-CN"/>
              </a:defPPr>
              <a:lvl1pPr algn="ctr">
                <a:spcBef>
                  <a:spcPct val="50000"/>
                </a:spcBef>
                <a:defRPr sz="1400" b="1">
                  <a:solidFill>
                    <a:srgbClr val="000000"/>
                  </a:solidFill>
                  <a:latin typeface="微软雅黑" panose="020B0503020204020204" pitchFamily="34" charset="-122"/>
                  <a:ea typeface="微软雅黑" panose="020B0503020204020204" pitchFamily="34" charset="-122"/>
                </a:defRPr>
              </a:lvl1pPr>
            </a:lstStyle>
            <a:p>
              <a:r>
                <a:rPr lang="zh-CN" altLang="en-US" dirty="0"/>
                <a:t>对象增加</a:t>
              </a:r>
              <a:endParaRPr lang="en-US" altLang="zh-CN" dirty="0"/>
            </a:p>
          </p:txBody>
        </p:sp>
      </p:grpSp>
      <p:sp>
        <p:nvSpPr>
          <p:cNvPr id="31" name="文本框 34">
            <a:extLst>
              <a:ext uri="{FF2B5EF4-FFF2-40B4-BE49-F238E27FC236}">
                <a16:creationId xmlns:a16="http://schemas.microsoft.com/office/drawing/2014/main" id="{C87C346C-BBCB-4445-AE81-3841182ABC5F}"/>
              </a:ext>
            </a:extLst>
          </p:cNvPr>
          <p:cNvSpPr txBox="1"/>
          <p:nvPr/>
        </p:nvSpPr>
        <p:spPr>
          <a:xfrm>
            <a:off x="1466298" y="1085588"/>
            <a:ext cx="3494667" cy="646343"/>
          </a:xfrm>
          <a:prstGeom prst="rect">
            <a:avLst/>
          </a:prstGeom>
          <a:noFill/>
        </p:spPr>
        <p:txBody>
          <a:bodyPr wrap="square" lIns="91427" tIns="45714" rIns="91427" bIns="45714" rtlCol="0">
            <a:spAutoFit/>
          </a:bodyPr>
          <a:lstStyle/>
          <a:p>
            <a:r>
              <a:rPr lang="zh-CN" altLang="en-US" sz="1200" b="1" dirty="0">
                <a:solidFill>
                  <a:schemeClr val="bg1"/>
                </a:solidFill>
                <a:latin typeface="微软雅黑" panose="020B0503020204020204" pitchFamily="34" charset="-122"/>
                <a:ea typeface="微软雅黑" panose="020B0503020204020204" pitchFamily="34" charset="-122"/>
              </a:rPr>
              <a:t>云定级主体包括两部分：</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285710" indent="-285710">
              <a:buFont typeface="Arial" panose="020B0604020202020204" pitchFamily="34" charset="0"/>
              <a:buChar char="•"/>
            </a:pPr>
            <a:r>
              <a:rPr lang="zh-CN" altLang="en-US" sz="1200" b="1" dirty="0">
                <a:solidFill>
                  <a:schemeClr val="bg1"/>
                </a:solidFill>
                <a:latin typeface="微软雅黑" panose="020B0503020204020204" pitchFamily="34" charset="-122"/>
                <a:ea typeface="微软雅黑" panose="020B0503020204020204" pitchFamily="34" charset="-122"/>
              </a:rPr>
              <a:t>云平台本身</a:t>
            </a:r>
            <a:endParaRPr lang="en-US" altLang="zh-CN" sz="1200" b="1" dirty="0">
              <a:solidFill>
                <a:schemeClr val="bg1"/>
              </a:solidFill>
              <a:latin typeface="微软雅黑" panose="020B0503020204020204" pitchFamily="34" charset="-122"/>
              <a:ea typeface="微软雅黑" panose="020B0503020204020204" pitchFamily="34" charset="-122"/>
            </a:endParaRPr>
          </a:p>
          <a:p>
            <a:pPr marL="285710" indent="-285710">
              <a:buFont typeface="Arial" panose="020B0604020202020204" pitchFamily="34" charset="0"/>
              <a:buChar char="•"/>
            </a:pPr>
            <a:r>
              <a:rPr lang="zh-CN" altLang="en-US" sz="1200" b="1" dirty="0">
                <a:solidFill>
                  <a:schemeClr val="bg1"/>
                </a:solidFill>
                <a:latin typeface="微软雅黑" panose="020B0503020204020204" pitchFamily="34" charset="-122"/>
                <a:ea typeface="微软雅黑" panose="020B0503020204020204" pitchFamily="34" charset="-122"/>
              </a:rPr>
              <a:t>云租户信息系统</a:t>
            </a:r>
            <a:endParaRPr lang="en-US" sz="1200" b="1" dirty="0">
              <a:solidFill>
                <a:schemeClr val="bg1"/>
              </a:solidFill>
              <a:latin typeface="微软雅黑" panose="020B0503020204020204" pitchFamily="34" charset="-122"/>
              <a:ea typeface="微软雅黑" panose="020B0503020204020204" pitchFamily="34" charset="-122"/>
            </a:endParaRPr>
          </a:p>
        </p:txBody>
      </p:sp>
      <p:sp>
        <p:nvSpPr>
          <p:cNvPr id="32" name="矩形 31">
            <a:extLst>
              <a:ext uri="{FF2B5EF4-FFF2-40B4-BE49-F238E27FC236}">
                <a16:creationId xmlns:a16="http://schemas.microsoft.com/office/drawing/2014/main" id="{CA489CF9-5DA6-4F71-B48E-03DE34251736}"/>
              </a:ext>
            </a:extLst>
          </p:cNvPr>
          <p:cNvSpPr/>
          <p:nvPr/>
        </p:nvSpPr>
        <p:spPr>
          <a:xfrm>
            <a:off x="1046176" y="2086591"/>
            <a:ext cx="3914789" cy="646343"/>
          </a:xfrm>
          <a:prstGeom prst="rect">
            <a:avLst/>
          </a:prstGeom>
          <a:noFill/>
          <a:ln w="9525" algn="ctr">
            <a:noFill/>
            <a:miter lim="800000"/>
            <a:headEnd/>
            <a:tailEnd/>
          </a:ln>
        </p:spPr>
        <p:txBody>
          <a:bodyPr lIns="91427" tIns="45714" rIns="91427" bIns="45714">
            <a:spAutoFit/>
          </a:bodyPr>
          <a:lstStyle/>
          <a:p>
            <a:pPr eaLnBrk="0" hangingPunct="0"/>
            <a:r>
              <a:rPr lang="en-US" altLang="zh-CN" sz="1200" b="1" dirty="0" err="1">
                <a:solidFill>
                  <a:srgbClr val="F8F8F8"/>
                </a:solidFill>
                <a:latin typeface="微软雅黑" panose="020B0503020204020204" pitchFamily="34" charset="-122"/>
                <a:ea typeface="微软雅黑" panose="020B0503020204020204" pitchFamily="34" charset="-122"/>
              </a:rPr>
              <a:t>IaaS</a:t>
            </a:r>
            <a:r>
              <a:rPr lang="zh-CN" altLang="en-US" sz="1200" b="1" dirty="0">
                <a:solidFill>
                  <a:srgbClr val="F8F8F8"/>
                </a:solidFill>
                <a:latin typeface="微软雅黑" panose="020B0503020204020204" pitchFamily="34" charset="-122"/>
                <a:ea typeface="微软雅黑" panose="020B0503020204020204" pitchFamily="34" charset="-122"/>
              </a:rPr>
              <a:t>模式下物理机房、物理服务器、物理网络和云平台软件的安全由云服务商负责，租户需要对业务系统安全、虚拟机</a:t>
            </a:r>
            <a:r>
              <a:rPr lang="en-US" altLang="zh-CN" sz="1200" b="1" dirty="0">
                <a:solidFill>
                  <a:srgbClr val="F8F8F8"/>
                </a:solidFill>
                <a:latin typeface="微软雅黑" panose="020B0503020204020204" pitchFamily="34" charset="-122"/>
                <a:ea typeface="微软雅黑" panose="020B0503020204020204" pitchFamily="34" charset="-122"/>
              </a:rPr>
              <a:t>OS</a:t>
            </a:r>
            <a:r>
              <a:rPr lang="zh-CN" altLang="en-US" sz="1200" b="1" dirty="0">
                <a:solidFill>
                  <a:srgbClr val="F8F8F8"/>
                </a:solidFill>
                <a:latin typeface="微软雅黑" panose="020B0503020204020204" pitchFamily="34" charset="-122"/>
                <a:ea typeface="微软雅黑" panose="020B0503020204020204" pitchFamily="34" charset="-122"/>
              </a:rPr>
              <a:t>安全、数据安全、虚拟网络安全等负责。</a:t>
            </a:r>
            <a:endParaRPr lang="en-US" sz="1200" b="1" dirty="0">
              <a:solidFill>
                <a:srgbClr val="F8F8F8"/>
              </a:solidFill>
              <a:latin typeface="微软雅黑" panose="020B0503020204020204" pitchFamily="34" charset="-122"/>
              <a:ea typeface="微软雅黑" panose="020B0503020204020204" pitchFamily="34" charset="-122"/>
            </a:endParaRPr>
          </a:p>
        </p:txBody>
      </p:sp>
      <p:graphicFrame>
        <p:nvGraphicFramePr>
          <p:cNvPr id="33" name="表格 32">
            <a:extLst>
              <a:ext uri="{FF2B5EF4-FFF2-40B4-BE49-F238E27FC236}">
                <a16:creationId xmlns:a16="http://schemas.microsoft.com/office/drawing/2014/main" id="{1056E08B-B3C0-496A-8FE3-7638E5DC7BD8}"/>
              </a:ext>
            </a:extLst>
          </p:cNvPr>
          <p:cNvGraphicFramePr>
            <a:graphicFrameLocks noGrp="1"/>
          </p:cNvGraphicFramePr>
          <p:nvPr>
            <p:extLst>
              <p:ext uri="{D42A27DB-BD31-4B8C-83A1-F6EECF244321}">
                <p14:modId xmlns:p14="http://schemas.microsoft.com/office/powerpoint/2010/main" val="1827753224"/>
              </p:ext>
            </p:extLst>
          </p:nvPr>
        </p:nvGraphicFramePr>
        <p:xfrm>
          <a:off x="6000200" y="774700"/>
          <a:ext cx="2985380" cy="4165600"/>
        </p:xfrm>
        <a:graphic>
          <a:graphicData uri="http://schemas.openxmlformats.org/drawingml/2006/table">
            <a:tbl>
              <a:tblPr firstRow="1" bandRow="1">
                <a:tableStyleId>{5C22544A-7EE6-4342-B048-85BDC9FD1C3A}</a:tableStyleId>
              </a:tblPr>
              <a:tblGrid>
                <a:gridCol w="1408884">
                  <a:extLst>
                    <a:ext uri="{9D8B030D-6E8A-4147-A177-3AD203B41FA5}">
                      <a16:colId xmlns:a16="http://schemas.microsoft.com/office/drawing/2014/main" val="20000"/>
                    </a:ext>
                  </a:extLst>
                </a:gridCol>
                <a:gridCol w="1576496">
                  <a:extLst>
                    <a:ext uri="{9D8B030D-6E8A-4147-A177-3AD203B41FA5}">
                      <a16:colId xmlns:a16="http://schemas.microsoft.com/office/drawing/2014/main" val="20001"/>
                    </a:ext>
                  </a:extLst>
                </a:gridCol>
              </a:tblGrid>
              <a:tr h="370840">
                <a:tc>
                  <a:txBody>
                    <a:bodyPr/>
                    <a:lstStyle/>
                    <a:p>
                      <a:pPr algn="ctr"/>
                      <a:r>
                        <a:rPr lang="en-US"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旧等保</a:t>
                      </a:r>
                      <a:endParaRPr lang="en-US" sz="1600" dirty="0">
                        <a:latin typeface="黑体" panose="02010609060101010101" pitchFamily="49" charset="-122"/>
                        <a:ea typeface="黑体" panose="02010609060101010101" pitchFamily="49" charset="-122"/>
                      </a:endParaRPr>
                    </a:p>
                  </a:txBody>
                  <a:tcPr anchor="ctr"/>
                </a:tc>
                <a:tc>
                  <a:txBody>
                    <a:bodyPr/>
                    <a:lstStyle/>
                    <a:p>
                      <a:pPr algn="ctr"/>
                      <a:r>
                        <a:rPr lang="zh-CN" altLang="en-US" sz="1600" dirty="0">
                          <a:latin typeface="黑体" panose="02010609060101010101" pitchFamily="49" charset="-122"/>
                          <a:ea typeface="黑体" panose="02010609060101010101" pitchFamily="49" charset="-122"/>
                        </a:rPr>
                        <a:t>新等保</a:t>
                      </a:r>
                      <a:endParaRPr 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10000"/>
                  </a:ext>
                </a:extLst>
              </a:tr>
              <a:tr h="948690">
                <a:tc>
                  <a:txBody>
                    <a:bodyPr/>
                    <a:lstStyle/>
                    <a:p>
                      <a:pPr marL="0" marR="0" indent="0" algn="ctr" defTabSz="914140" rtl="0" eaLnBrk="1" fontAlgn="auto" latinLnBrk="0" hangingPunct="1">
                        <a:lnSpc>
                          <a:spcPct val="100000"/>
                        </a:lnSpc>
                        <a:spcBef>
                          <a:spcPts val="0"/>
                        </a:spcBef>
                        <a:spcAft>
                          <a:spcPts val="0"/>
                        </a:spcAft>
                        <a:buClrTx/>
                        <a:buSzTx/>
                        <a:buFontTx/>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等级保护对象原来描述“信息系统”</a:t>
                      </a:r>
                      <a:endParaRPr lang="en-US" sz="11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100" b="0" i="0" u="none" strike="noStrike" kern="1200" dirty="0">
                          <a:solidFill>
                            <a:schemeClr val="tx1"/>
                          </a:solidFill>
                          <a:effectLst/>
                          <a:latin typeface="黑体" panose="02010609060101010101" pitchFamily="49" charset="-122"/>
                          <a:ea typeface="黑体" panose="02010609060101010101" pitchFamily="49" charset="-122"/>
                          <a:cs typeface="+mn-cs"/>
                        </a:rPr>
                        <a:t>“物理安全”、“网络安全”、“主机安全”、“应用安全”和“数据安全和备份与恢复</a:t>
                      </a:r>
                      <a:endParaRPr lang="en-US" sz="11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1"/>
                  </a:ext>
                </a:extLst>
              </a:tr>
              <a:tr h="1291590">
                <a:tc>
                  <a:txBody>
                    <a:bodyPr/>
                    <a:lstStyle/>
                    <a:p>
                      <a:pPr marL="0" marR="0" indent="0" algn="ctr" defTabSz="91414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“安全管理制度” “安全管理机构” “人员安全管理” “系统建设管理”</a:t>
                      </a:r>
                      <a:endParaRPr lang="en-US" altLang="zh-CN" sz="1100" kern="1200" dirty="0">
                        <a:solidFill>
                          <a:schemeClr val="dk1"/>
                        </a:solidFill>
                        <a:latin typeface="黑体" panose="02010609060101010101" pitchFamily="49" charset="-122"/>
                        <a:ea typeface="黑体" panose="02010609060101010101" pitchFamily="49" charset="-122"/>
                        <a:cs typeface="+mn-cs"/>
                      </a:endParaRPr>
                    </a:p>
                    <a:p>
                      <a:pPr marL="0" marR="0" indent="0" algn="ctr" defTabSz="91414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“系统运维管理”</a:t>
                      </a:r>
                      <a:endParaRPr lang="en-US" sz="1100" kern="1200" dirty="0">
                        <a:solidFill>
                          <a:schemeClr val="dk1"/>
                        </a:solidFill>
                        <a:latin typeface="黑体" panose="02010609060101010101" pitchFamily="49" charset="-122"/>
                        <a:ea typeface="黑体" panose="02010609060101010101" pitchFamily="49" charset="-122"/>
                        <a:cs typeface="+mn-cs"/>
                      </a:endParaRPr>
                    </a:p>
                    <a:p>
                      <a:pPr marL="0" marR="0" indent="0" algn="ctr" defTabSz="914140" rtl="0" eaLnBrk="1" fontAlgn="auto" latinLnBrk="0" hangingPunct="1">
                        <a:lnSpc>
                          <a:spcPct val="100000"/>
                        </a:lnSpc>
                        <a:spcBef>
                          <a:spcPts val="0"/>
                        </a:spcBef>
                        <a:spcAft>
                          <a:spcPts val="0"/>
                        </a:spcAft>
                        <a:buClrTx/>
                        <a:buSzTx/>
                        <a:buFontTx/>
                        <a:buNone/>
                        <a:tabLst/>
                        <a:defRPr/>
                      </a:pPr>
                      <a:endParaRPr lang="en-US" sz="11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marL="0" marR="0" indent="0" algn="ctr" defTabSz="91414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“安全策略和管理制度”</a:t>
                      </a:r>
                      <a:endParaRPr lang="en-US" altLang="zh-CN" sz="1100" kern="1200" dirty="0">
                        <a:solidFill>
                          <a:schemeClr val="dk1"/>
                        </a:solidFill>
                        <a:latin typeface="黑体" panose="02010609060101010101" pitchFamily="49" charset="-122"/>
                        <a:ea typeface="黑体" panose="02010609060101010101" pitchFamily="49" charset="-122"/>
                        <a:cs typeface="+mn-cs"/>
                      </a:endParaRPr>
                    </a:p>
                    <a:p>
                      <a:pPr marL="0" marR="0" indent="0" algn="ctr" defTabSz="91414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“安全管理机构和人员”</a:t>
                      </a:r>
                      <a:endParaRPr lang="en-US" altLang="zh-CN" sz="1100" kern="1200" dirty="0">
                        <a:solidFill>
                          <a:schemeClr val="dk1"/>
                        </a:solidFill>
                        <a:latin typeface="黑体" panose="02010609060101010101" pitchFamily="49" charset="-122"/>
                        <a:ea typeface="黑体" panose="02010609060101010101" pitchFamily="49" charset="-122"/>
                        <a:cs typeface="+mn-cs"/>
                      </a:endParaRPr>
                    </a:p>
                    <a:p>
                      <a:pPr marL="0" marR="0" indent="0" algn="ctr" defTabSz="91414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“安全建设管理”</a:t>
                      </a:r>
                      <a:endParaRPr lang="en-US" altLang="zh-CN" sz="1100" kern="1200" dirty="0">
                        <a:solidFill>
                          <a:schemeClr val="dk1"/>
                        </a:solidFill>
                        <a:latin typeface="黑体" panose="02010609060101010101" pitchFamily="49" charset="-122"/>
                        <a:ea typeface="黑体" panose="02010609060101010101" pitchFamily="49" charset="-122"/>
                        <a:cs typeface="+mn-cs"/>
                      </a:endParaRPr>
                    </a:p>
                    <a:p>
                      <a:pPr marL="0" marR="0" indent="0" algn="ctr" defTabSz="91414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“安全运维管理”</a:t>
                      </a:r>
                      <a:endParaRPr lang="en-US" sz="1100" kern="1200" dirty="0">
                        <a:solidFill>
                          <a:schemeClr val="dk1"/>
                        </a:solidFill>
                        <a:latin typeface="黑体" panose="02010609060101010101" pitchFamily="49" charset="-122"/>
                        <a:ea typeface="黑体" panose="02010609060101010101" pitchFamily="49" charset="-122"/>
                        <a:cs typeface="+mn-cs"/>
                      </a:endParaRPr>
                    </a:p>
                    <a:p>
                      <a:pPr algn="ctr"/>
                      <a:endParaRPr lang="en-US" sz="11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2"/>
                  </a:ext>
                </a:extLst>
              </a:tr>
              <a:tr h="1120140">
                <a:tc>
                  <a:txBody>
                    <a:bodyPr/>
                    <a:lstStyle/>
                    <a:p>
                      <a:pPr marL="0" marR="0" indent="0" algn="ctr" defTabSz="914140" rtl="0" eaLnBrk="1" fontAlgn="auto" latinLnBrk="0" hangingPunct="1">
                        <a:lnSpc>
                          <a:spcPct val="100000"/>
                        </a:lnSpc>
                        <a:spcBef>
                          <a:spcPts val="0"/>
                        </a:spcBef>
                        <a:spcAft>
                          <a:spcPts val="0"/>
                        </a:spcAft>
                        <a:buClrTx/>
                        <a:buSzTx/>
                        <a:buFontTx/>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物理安全</a:t>
                      </a:r>
                      <a:endParaRPr lang="en-US" altLang="zh-CN" sz="1100" kern="1200" dirty="0">
                        <a:solidFill>
                          <a:schemeClr val="dk1"/>
                        </a:solidFill>
                        <a:latin typeface="黑体" panose="02010609060101010101" pitchFamily="49" charset="-122"/>
                        <a:ea typeface="黑体" panose="02010609060101010101" pitchFamily="49" charset="-122"/>
                        <a:cs typeface="+mn-cs"/>
                      </a:endParaRPr>
                    </a:p>
                    <a:p>
                      <a:pPr marL="0" marR="0" indent="0" algn="ctr" defTabSz="914140" rtl="0" eaLnBrk="1" fontAlgn="auto" latinLnBrk="0" hangingPunct="1">
                        <a:lnSpc>
                          <a:spcPct val="100000"/>
                        </a:lnSpc>
                        <a:spcBef>
                          <a:spcPts val="0"/>
                        </a:spcBef>
                        <a:spcAft>
                          <a:spcPts val="0"/>
                        </a:spcAft>
                        <a:buClrTx/>
                        <a:buSzTx/>
                        <a:buFontTx/>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网络安全</a:t>
                      </a:r>
                      <a:endParaRPr lang="en-US" altLang="zh-CN" sz="1100" kern="1200" dirty="0">
                        <a:solidFill>
                          <a:schemeClr val="dk1"/>
                        </a:solidFill>
                        <a:latin typeface="黑体" panose="02010609060101010101" pitchFamily="49" charset="-122"/>
                        <a:ea typeface="黑体" panose="02010609060101010101" pitchFamily="49" charset="-122"/>
                        <a:cs typeface="+mn-cs"/>
                      </a:endParaRPr>
                    </a:p>
                    <a:p>
                      <a:pPr marL="0" marR="0" indent="0" algn="ctr" defTabSz="914140" rtl="0" eaLnBrk="1" fontAlgn="auto" latinLnBrk="0" hangingPunct="1">
                        <a:lnSpc>
                          <a:spcPct val="100000"/>
                        </a:lnSpc>
                        <a:spcBef>
                          <a:spcPts val="0"/>
                        </a:spcBef>
                        <a:spcAft>
                          <a:spcPts val="0"/>
                        </a:spcAft>
                        <a:buClrTx/>
                        <a:buSzTx/>
                        <a:buFontTx/>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主机安全</a:t>
                      </a:r>
                      <a:endParaRPr lang="en-US" altLang="zh-CN" sz="1100" kern="1200" dirty="0">
                        <a:solidFill>
                          <a:schemeClr val="dk1"/>
                        </a:solidFill>
                        <a:latin typeface="黑体" panose="02010609060101010101" pitchFamily="49" charset="-122"/>
                        <a:ea typeface="黑体" panose="02010609060101010101" pitchFamily="49" charset="-122"/>
                        <a:cs typeface="+mn-cs"/>
                      </a:endParaRPr>
                    </a:p>
                    <a:p>
                      <a:pPr marL="0" marR="0" indent="0" algn="ctr" defTabSz="914140" rtl="0" eaLnBrk="1" fontAlgn="auto" latinLnBrk="0" hangingPunct="1">
                        <a:lnSpc>
                          <a:spcPct val="100000"/>
                        </a:lnSpc>
                        <a:spcBef>
                          <a:spcPts val="0"/>
                        </a:spcBef>
                        <a:spcAft>
                          <a:spcPts val="0"/>
                        </a:spcAft>
                        <a:buClrTx/>
                        <a:buSzTx/>
                        <a:buFontTx/>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应用安全</a:t>
                      </a:r>
                      <a:endParaRPr lang="en-US" altLang="zh-CN" sz="1100" kern="1200" dirty="0">
                        <a:solidFill>
                          <a:schemeClr val="dk1"/>
                        </a:solidFill>
                        <a:latin typeface="黑体" panose="02010609060101010101" pitchFamily="49" charset="-122"/>
                        <a:ea typeface="黑体" panose="02010609060101010101" pitchFamily="49" charset="-122"/>
                        <a:cs typeface="+mn-cs"/>
                      </a:endParaRPr>
                    </a:p>
                    <a:p>
                      <a:pPr marL="0" marR="0" indent="0" algn="ctr" defTabSz="914140" rtl="0" eaLnBrk="1" fontAlgn="auto" latinLnBrk="0" hangingPunct="1">
                        <a:lnSpc>
                          <a:spcPct val="100000"/>
                        </a:lnSpc>
                        <a:spcBef>
                          <a:spcPts val="0"/>
                        </a:spcBef>
                        <a:spcAft>
                          <a:spcPts val="0"/>
                        </a:spcAft>
                        <a:buClrTx/>
                        <a:buSzTx/>
                        <a:buFontTx/>
                        <a:buNone/>
                        <a:tabLst/>
                        <a:defRPr/>
                      </a:pPr>
                      <a:r>
                        <a:rPr lang="zh-CN" altLang="en-US" sz="1100" kern="1200" dirty="0">
                          <a:solidFill>
                            <a:schemeClr val="dk1"/>
                          </a:solidFill>
                          <a:latin typeface="黑体" panose="02010609060101010101" pitchFamily="49" charset="-122"/>
                          <a:ea typeface="黑体" panose="02010609060101010101" pitchFamily="49" charset="-122"/>
                          <a:cs typeface="+mn-cs"/>
                        </a:rPr>
                        <a:t>数据安全及备份恢复</a:t>
                      </a:r>
                      <a:endParaRPr lang="en-US" sz="11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100" dirty="0">
                          <a:latin typeface="黑体" panose="02010609060101010101" pitchFamily="49" charset="-122"/>
                          <a:ea typeface="黑体" panose="02010609060101010101" pitchFamily="49" charset="-122"/>
                        </a:rPr>
                        <a:t>物理和环境安全</a:t>
                      </a:r>
                      <a:endParaRPr lang="en-US" altLang="zh-CN" sz="1100" dirty="0">
                        <a:latin typeface="黑体" panose="02010609060101010101" pitchFamily="49" charset="-122"/>
                        <a:ea typeface="黑体" panose="02010609060101010101" pitchFamily="49" charset="-122"/>
                      </a:endParaRPr>
                    </a:p>
                    <a:p>
                      <a:pPr algn="ctr"/>
                      <a:r>
                        <a:rPr lang="zh-CN" altLang="en-US" sz="1100" dirty="0">
                          <a:latin typeface="黑体" panose="02010609060101010101" pitchFamily="49" charset="-122"/>
                          <a:ea typeface="黑体" panose="02010609060101010101" pitchFamily="49" charset="-122"/>
                        </a:rPr>
                        <a:t>网络和通信安全</a:t>
                      </a:r>
                      <a:endParaRPr lang="en-US" altLang="zh-CN" sz="1100" dirty="0">
                        <a:latin typeface="黑体" panose="02010609060101010101" pitchFamily="49" charset="-122"/>
                        <a:ea typeface="黑体" panose="02010609060101010101" pitchFamily="49" charset="-122"/>
                      </a:endParaRPr>
                    </a:p>
                    <a:p>
                      <a:pPr algn="ctr"/>
                      <a:r>
                        <a:rPr lang="zh-CN" altLang="en-US" sz="1100" dirty="0">
                          <a:latin typeface="黑体" panose="02010609060101010101" pitchFamily="49" charset="-122"/>
                          <a:ea typeface="黑体" panose="02010609060101010101" pitchFamily="49" charset="-122"/>
                        </a:rPr>
                        <a:t>设备和计算安全</a:t>
                      </a:r>
                      <a:endParaRPr lang="en-US" altLang="zh-CN" sz="1100" dirty="0">
                        <a:latin typeface="黑体" panose="02010609060101010101" pitchFamily="49" charset="-122"/>
                        <a:ea typeface="黑体" panose="02010609060101010101" pitchFamily="49" charset="-122"/>
                      </a:endParaRPr>
                    </a:p>
                    <a:p>
                      <a:pPr algn="ctr"/>
                      <a:r>
                        <a:rPr lang="zh-CN" altLang="en-US" sz="1100" dirty="0">
                          <a:latin typeface="黑体" panose="02010609060101010101" pitchFamily="49" charset="-122"/>
                          <a:ea typeface="黑体" panose="02010609060101010101" pitchFamily="49" charset="-122"/>
                        </a:rPr>
                        <a:t>应用和数据安全</a:t>
                      </a:r>
                      <a:endParaRPr lang="en-US" sz="11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3"/>
                  </a:ext>
                </a:extLst>
              </a:tr>
              <a:tr h="434340">
                <a:tc>
                  <a:txBody>
                    <a:bodyPr/>
                    <a:lstStyle/>
                    <a:p>
                      <a:pPr marL="0" marR="0" indent="0" algn="ctr" defTabSz="914140" rtl="0" eaLnBrk="1" fontAlgn="auto" latinLnBrk="0" hangingPunct="1">
                        <a:lnSpc>
                          <a:spcPct val="100000"/>
                        </a:lnSpc>
                        <a:spcBef>
                          <a:spcPts val="0"/>
                        </a:spcBef>
                        <a:spcAft>
                          <a:spcPts val="0"/>
                        </a:spcAft>
                        <a:buClrTx/>
                        <a:buSzTx/>
                        <a:buFontTx/>
                        <a:buNone/>
                        <a:tabLst/>
                        <a:defRPr/>
                      </a:pPr>
                      <a:r>
                        <a:rPr lang="zh-CN" altLang="en-US" sz="1100" b="0" i="0" u="none" strike="noStrike" kern="1200" dirty="0">
                          <a:solidFill>
                            <a:schemeClr val="tx1"/>
                          </a:solidFill>
                          <a:effectLst/>
                          <a:latin typeface="黑体" panose="02010609060101010101" pitchFamily="49" charset="-122"/>
                          <a:ea typeface="黑体" panose="02010609060101010101" pitchFamily="49" charset="-122"/>
                          <a:cs typeface="+mn-cs"/>
                        </a:rPr>
                        <a:t>原来有安全控制点的</a:t>
                      </a:r>
                      <a:r>
                        <a:rPr lang="en-US" sz="1100" b="0" i="0" u="none" strike="noStrike" kern="1200" dirty="0">
                          <a:solidFill>
                            <a:schemeClr val="tx1"/>
                          </a:solidFill>
                          <a:effectLst/>
                          <a:latin typeface="黑体" panose="02010609060101010101" pitchFamily="49" charset="-122"/>
                          <a:ea typeface="黑体" panose="02010609060101010101" pitchFamily="49" charset="-122"/>
                          <a:cs typeface="+mn-cs"/>
                        </a:rPr>
                        <a:t>S\A\G</a:t>
                      </a:r>
                      <a:r>
                        <a:rPr lang="zh-CN" altLang="en-US" sz="1100" b="0" i="0" u="none" strike="noStrike" kern="1200" dirty="0">
                          <a:solidFill>
                            <a:schemeClr val="tx1"/>
                          </a:solidFill>
                          <a:effectLst/>
                          <a:latin typeface="黑体" panose="02010609060101010101" pitchFamily="49" charset="-122"/>
                          <a:ea typeface="黑体" panose="02010609060101010101" pitchFamily="49" charset="-122"/>
                          <a:cs typeface="+mn-cs"/>
                        </a:rPr>
                        <a:t>标注</a:t>
                      </a:r>
                      <a:endParaRPr lang="en-US" sz="1100" b="0" i="0" u="none" strike="noStrike" kern="1200" dirty="0">
                        <a:solidFill>
                          <a:schemeClr val="tx1"/>
                        </a:solidFill>
                        <a:effectLst/>
                        <a:latin typeface="黑体" panose="02010609060101010101" pitchFamily="49" charset="-122"/>
                        <a:ea typeface="黑体" panose="02010609060101010101" pitchFamily="49" charset="-122"/>
                        <a:cs typeface="+mn-cs"/>
                      </a:endParaRPr>
                    </a:p>
                  </a:txBody>
                  <a:tcPr/>
                </a:tc>
                <a:tc>
                  <a:txBody>
                    <a:bodyPr/>
                    <a:lstStyle/>
                    <a:p>
                      <a:pPr algn="ctr"/>
                      <a:r>
                        <a:rPr lang="zh-CN" altLang="en-US" sz="1100" dirty="0">
                          <a:latin typeface="黑体" panose="02010609060101010101" pitchFamily="49" charset="-122"/>
                          <a:ea typeface="黑体" panose="02010609060101010101" pitchFamily="49" charset="-122"/>
                        </a:rPr>
                        <a:t>取消了</a:t>
                      </a:r>
                      <a:endParaRPr lang="en-US" sz="1100"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0552405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4801413"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为何云平台需要等保三级认证</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sp>
        <p:nvSpPr>
          <p:cNvPr id="5" name="Rectangle 46" descr="© INSCALE GmbH, 26.05.2010&#10;http://www.presentationload.com/">
            <a:extLst>
              <a:ext uri="{FF2B5EF4-FFF2-40B4-BE49-F238E27FC236}">
                <a16:creationId xmlns:a16="http://schemas.microsoft.com/office/drawing/2014/main" id="{5670DAF8-17A9-4DF5-952D-2E09E04A6441}"/>
              </a:ext>
            </a:extLst>
          </p:cNvPr>
          <p:cNvSpPr>
            <a:spLocks noChangeArrowheads="1"/>
          </p:cNvSpPr>
          <p:nvPr/>
        </p:nvSpPr>
        <p:spPr bwMode="gray">
          <a:xfrm>
            <a:off x="2560575" y="594361"/>
            <a:ext cx="4022850" cy="334991"/>
          </a:xfrm>
          <a:prstGeom prst="rect">
            <a:avLst/>
          </a:prstGeom>
          <a:gradFill rotWithShape="1">
            <a:gsLst>
              <a:gs pos="0">
                <a:srgbClr val="FFFFFF"/>
              </a:gs>
              <a:gs pos="100000">
                <a:srgbClr val="DDDDDD"/>
              </a:gs>
            </a:gsLst>
            <a:lin ang="5400000" scaled="1"/>
          </a:gradFill>
          <a:ln w="12700" algn="ctr">
            <a:solidFill>
              <a:srgbClr val="C0C0C0"/>
            </a:solidFill>
            <a:miter lim="800000"/>
            <a:headEnd/>
            <a:tailEnd/>
          </a:ln>
          <a:effectLst>
            <a:outerShdw blurRad="127000" dist="38100" dir="2700000" algn="tl" rotWithShape="0">
              <a:prstClr val="black">
                <a:alpha val="40000"/>
              </a:prstClr>
            </a:outerShdw>
          </a:effectLst>
        </p:spPr>
        <p:txBody>
          <a:bodyPr lIns="287959" tIns="0" rIns="0" bIns="0" anchor="ctr"/>
          <a:lstStyle/>
          <a:p>
            <a:pPr defTabSz="801574" eaLnBrk="0" hangingPunct="0">
              <a:defRPr/>
            </a:pPr>
            <a:r>
              <a:rPr lang="zh-CN" altLang="en-US" sz="2400" b="1" noProof="1">
                <a:solidFill>
                  <a:srgbClr val="000000"/>
                </a:solidFill>
                <a:cs typeface="Arial"/>
              </a:rPr>
              <a:t>云平台等级保护三级认证   </a:t>
            </a:r>
            <a:endParaRPr lang="de-DE" sz="2400" b="1" noProof="1">
              <a:solidFill>
                <a:srgbClr val="000000"/>
              </a:solidFill>
              <a:cs typeface="Arial"/>
            </a:endParaRPr>
          </a:p>
        </p:txBody>
      </p:sp>
      <p:grpSp>
        <p:nvGrpSpPr>
          <p:cNvPr id="18" name="组合 17">
            <a:extLst>
              <a:ext uri="{FF2B5EF4-FFF2-40B4-BE49-F238E27FC236}">
                <a16:creationId xmlns:a16="http://schemas.microsoft.com/office/drawing/2014/main" id="{0DC18309-7C03-4192-A185-11DEF9DA4553}"/>
              </a:ext>
            </a:extLst>
          </p:cNvPr>
          <p:cNvGrpSpPr/>
          <p:nvPr/>
        </p:nvGrpSpPr>
        <p:grpSpPr>
          <a:xfrm>
            <a:off x="320546" y="1129754"/>
            <a:ext cx="4022854" cy="2520452"/>
            <a:chOff x="684984" y="1120506"/>
            <a:chExt cx="3045602" cy="1393240"/>
          </a:xfrm>
        </p:grpSpPr>
        <p:sp>
          <p:nvSpPr>
            <p:cNvPr id="7" name="矩形 6">
              <a:extLst>
                <a:ext uri="{FF2B5EF4-FFF2-40B4-BE49-F238E27FC236}">
                  <a16:creationId xmlns:a16="http://schemas.microsoft.com/office/drawing/2014/main" id="{90BFC7EB-79B4-4B07-A89E-07E93F0A00EB}"/>
                </a:ext>
              </a:extLst>
            </p:cNvPr>
            <p:cNvSpPr/>
            <p:nvPr/>
          </p:nvSpPr>
          <p:spPr>
            <a:xfrm>
              <a:off x="684984" y="1415657"/>
              <a:ext cx="3045601" cy="1098089"/>
            </a:xfrm>
            <a:prstGeom prst="rect">
              <a:avLst/>
            </a:prstGeom>
            <a:ln w="28575">
              <a:solidFill>
                <a:srgbClr val="00B0F0"/>
              </a:solidFill>
            </a:ln>
          </p:spPr>
          <p:style>
            <a:lnRef idx="2">
              <a:schemeClr val="accent1"/>
            </a:lnRef>
            <a:fillRef idx="1">
              <a:schemeClr val="lt1"/>
            </a:fillRef>
            <a:effectRef idx="0">
              <a:schemeClr val="accent1"/>
            </a:effectRef>
            <a:fontRef idx="minor">
              <a:schemeClr val="dk1"/>
            </a:fontRef>
          </p:style>
          <p:txBody>
            <a:bodyPr wrap="square">
              <a:noAutofit/>
            </a:bodyPr>
            <a:lstStyle/>
            <a:p>
              <a:pPr>
                <a:lnSpc>
                  <a:spcPct val="150000"/>
                </a:lnSpc>
              </a:pPr>
              <a:r>
                <a:rPr lang="zh-CN" altLang="en-US" sz="1400" b="1" dirty="0">
                  <a:solidFill>
                    <a:srgbClr val="333333"/>
                  </a:solidFill>
                  <a:latin typeface="微软雅黑" panose="020B0503020204020204" pitchFamily="34" charset="-122"/>
                  <a:ea typeface="微软雅黑" panose="020B0503020204020204" pitchFamily="34" charset="-122"/>
                </a:rPr>
                <a:t>云计算是一种能够动态伸缩的虚拟化资源，通过互联网以服务的方式提供给用户的计算模式。云计算时代，资源和数据都在云端，相比传统</a:t>
              </a:r>
              <a:r>
                <a:rPr lang="en-US" altLang="zh-CN" sz="1400" b="1" dirty="0">
                  <a:solidFill>
                    <a:srgbClr val="333333"/>
                  </a:solidFill>
                  <a:latin typeface="微软雅黑" panose="020B0503020204020204" pitchFamily="34" charset="-122"/>
                  <a:ea typeface="微软雅黑" panose="020B0503020204020204" pitchFamily="34" charset="-122"/>
                </a:rPr>
                <a:t>IT</a:t>
              </a:r>
              <a:r>
                <a:rPr lang="zh-CN" altLang="en-US" sz="1400" b="1" dirty="0">
                  <a:solidFill>
                    <a:srgbClr val="333333"/>
                  </a:solidFill>
                  <a:latin typeface="微软雅黑" panose="020B0503020204020204" pitchFamily="34" charset="-122"/>
                  <a:ea typeface="微软雅黑" panose="020B0503020204020204" pitchFamily="34" charset="-122"/>
                </a:rPr>
                <a:t>技术，云计算面临更严峻的安全挑战</a:t>
              </a:r>
              <a:r>
                <a:rPr lang="zh-CN" altLang="en-US" sz="1400" dirty="0">
                  <a:solidFill>
                    <a:srgbClr val="333333"/>
                  </a:solidFill>
                  <a:latin typeface="微软雅黑" panose="020B0503020204020204" pitchFamily="34" charset="-122"/>
                  <a:ea typeface="微软雅黑" panose="020B0503020204020204" pitchFamily="34" charset="-122"/>
                </a:rPr>
                <a:t>。</a:t>
              </a:r>
            </a:p>
          </p:txBody>
        </p:sp>
        <p:sp>
          <p:nvSpPr>
            <p:cNvPr id="8" name="矩形 7">
              <a:extLst>
                <a:ext uri="{FF2B5EF4-FFF2-40B4-BE49-F238E27FC236}">
                  <a16:creationId xmlns:a16="http://schemas.microsoft.com/office/drawing/2014/main" id="{0705B72B-5818-49D5-A912-567AFBAFED62}"/>
                </a:ext>
              </a:extLst>
            </p:cNvPr>
            <p:cNvSpPr/>
            <p:nvPr/>
          </p:nvSpPr>
          <p:spPr>
            <a:xfrm>
              <a:off x="684986" y="1120506"/>
              <a:ext cx="3045600" cy="26009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grpSp>
        <p:nvGrpSpPr>
          <p:cNvPr id="10" name="组合 9">
            <a:extLst>
              <a:ext uri="{FF2B5EF4-FFF2-40B4-BE49-F238E27FC236}">
                <a16:creationId xmlns:a16="http://schemas.microsoft.com/office/drawing/2014/main" id="{ADE1AE04-7CCA-49AA-B31A-295CE6D016DD}"/>
              </a:ext>
            </a:extLst>
          </p:cNvPr>
          <p:cNvGrpSpPr/>
          <p:nvPr/>
        </p:nvGrpSpPr>
        <p:grpSpPr>
          <a:xfrm>
            <a:off x="243018" y="3843919"/>
            <a:ext cx="8657961" cy="1298713"/>
            <a:chOff x="486039" y="5181187"/>
            <a:chExt cx="11296316" cy="1692000"/>
          </a:xfrm>
        </p:grpSpPr>
        <p:pic>
          <p:nvPicPr>
            <p:cNvPr id="11" name="图片 10">
              <a:extLst>
                <a:ext uri="{FF2B5EF4-FFF2-40B4-BE49-F238E27FC236}">
                  <a16:creationId xmlns:a16="http://schemas.microsoft.com/office/drawing/2014/main" id="{B77AE932-BC98-4800-A8A6-A2783BD143E8}"/>
                </a:ext>
              </a:extLst>
            </p:cNvPr>
            <p:cNvPicPr>
              <a:picLocks/>
            </p:cNvPicPr>
            <p:nvPr/>
          </p:nvPicPr>
          <p:blipFill>
            <a:blip r:embed="rId2" cstate="print">
              <a:extLst>
                <a:ext uri="{28A0092B-C50C-407E-A947-70E740481C1C}">
                  <a14:useLocalDpi xmlns:a14="http://schemas.microsoft.com/office/drawing/2010/main" val="0"/>
                </a:ext>
              </a:extLst>
            </a:blip>
            <a:stretch>
              <a:fillRect/>
            </a:stretch>
          </p:blipFill>
          <p:spPr>
            <a:xfrm>
              <a:off x="9694355" y="5181187"/>
              <a:ext cx="2088000" cy="1692000"/>
            </a:xfrm>
            <a:prstGeom prst="rect">
              <a:avLst/>
            </a:prstGeom>
            <a:ln>
              <a:noFill/>
            </a:ln>
            <a:effectLst>
              <a:softEdge rad="112500"/>
            </a:effectLst>
          </p:spPr>
        </p:pic>
        <p:pic>
          <p:nvPicPr>
            <p:cNvPr id="12" name="图片 11">
              <a:extLst>
                <a:ext uri="{FF2B5EF4-FFF2-40B4-BE49-F238E27FC236}">
                  <a16:creationId xmlns:a16="http://schemas.microsoft.com/office/drawing/2014/main" id="{507C4ED4-4099-4C8D-A9F9-A57032EC321D}"/>
                </a:ext>
              </a:extLst>
            </p:cNvPr>
            <p:cNvPicPr>
              <a:picLocks/>
            </p:cNvPicPr>
            <p:nvPr/>
          </p:nvPicPr>
          <p:blipFill>
            <a:blip r:embed="rId3"/>
            <a:stretch>
              <a:fillRect/>
            </a:stretch>
          </p:blipFill>
          <p:spPr>
            <a:xfrm>
              <a:off x="5091097" y="5181187"/>
              <a:ext cx="2088000" cy="1692000"/>
            </a:xfrm>
            <a:prstGeom prst="rect">
              <a:avLst/>
            </a:prstGeom>
            <a:ln>
              <a:noFill/>
            </a:ln>
            <a:effectLst>
              <a:softEdge rad="112500"/>
            </a:effectLst>
          </p:spPr>
        </p:pic>
        <p:pic>
          <p:nvPicPr>
            <p:cNvPr id="13" name="图片 12">
              <a:extLst>
                <a:ext uri="{FF2B5EF4-FFF2-40B4-BE49-F238E27FC236}">
                  <a16:creationId xmlns:a16="http://schemas.microsoft.com/office/drawing/2014/main" id="{87585BC8-1010-4746-9F88-BDE717F60242}"/>
                </a:ext>
              </a:extLst>
            </p:cNvPr>
            <p:cNvPicPr>
              <a:picLocks/>
            </p:cNvPicPr>
            <p:nvPr/>
          </p:nvPicPr>
          <p:blipFill>
            <a:blip r:embed="rId4"/>
            <a:stretch>
              <a:fillRect/>
            </a:stretch>
          </p:blipFill>
          <p:spPr>
            <a:xfrm>
              <a:off x="486039" y="5181187"/>
              <a:ext cx="2088000" cy="1692000"/>
            </a:xfrm>
            <a:prstGeom prst="rect">
              <a:avLst/>
            </a:prstGeom>
            <a:ln>
              <a:noFill/>
            </a:ln>
            <a:effectLst>
              <a:softEdge rad="112500"/>
            </a:effectLst>
          </p:spPr>
        </p:pic>
        <p:pic>
          <p:nvPicPr>
            <p:cNvPr id="14" name="图片 13">
              <a:extLst>
                <a:ext uri="{FF2B5EF4-FFF2-40B4-BE49-F238E27FC236}">
                  <a16:creationId xmlns:a16="http://schemas.microsoft.com/office/drawing/2014/main" id="{D4A24560-6EE7-4BA0-9760-920B57988056}"/>
                </a:ext>
              </a:extLst>
            </p:cNvPr>
            <p:cNvPicPr>
              <a:picLocks/>
            </p:cNvPicPr>
            <p:nvPr/>
          </p:nvPicPr>
          <p:blipFill rotWithShape="1">
            <a:blip r:embed="rId5"/>
            <a:srcRect b="10505"/>
            <a:stretch/>
          </p:blipFill>
          <p:spPr>
            <a:xfrm>
              <a:off x="7394526" y="5181187"/>
              <a:ext cx="2084400" cy="1692000"/>
            </a:xfrm>
            <a:prstGeom prst="rect">
              <a:avLst/>
            </a:prstGeom>
            <a:ln>
              <a:noFill/>
            </a:ln>
            <a:effectLst>
              <a:softEdge rad="112500"/>
            </a:effectLst>
          </p:spPr>
        </p:pic>
        <p:pic>
          <p:nvPicPr>
            <p:cNvPr id="15" name="图片 14">
              <a:extLst>
                <a:ext uri="{FF2B5EF4-FFF2-40B4-BE49-F238E27FC236}">
                  <a16:creationId xmlns:a16="http://schemas.microsoft.com/office/drawing/2014/main" id="{006AB88B-BE8F-4EC4-9B8A-42F666BECAE3}"/>
                </a:ext>
              </a:extLst>
            </p:cNvPr>
            <p:cNvPicPr>
              <a:picLocks/>
            </p:cNvPicPr>
            <p:nvPr/>
          </p:nvPicPr>
          <p:blipFill>
            <a:blip r:embed="rId6"/>
            <a:stretch>
              <a:fillRect/>
            </a:stretch>
          </p:blipFill>
          <p:spPr>
            <a:xfrm>
              <a:off x="2791268" y="5181187"/>
              <a:ext cx="2084400" cy="1692000"/>
            </a:xfrm>
            <a:prstGeom prst="rect">
              <a:avLst/>
            </a:prstGeom>
            <a:ln>
              <a:noFill/>
            </a:ln>
            <a:effectLst>
              <a:softEdge rad="112500"/>
            </a:effectLst>
          </p:spPr>
        </p:pic>
      </p:grpSp>
      <p:grpSp>
        <p:nvGrpSpPr>
          <p:cNvPr id="19" name="组合 18">
            <a:extLst>
              <a:ext uri="{FF2B5EF4-FFF2-40B4-BE49-F238E27FC236}">
                <a16:creationId xmlns:a16="http://schemas.microsoft.com/office/drawing/2014/main" id="{8B807EAC-119F-4B48-B091-9C1ADE003B10}"/>
              </a:ext>
            </a:extLst>
          </p:cNvPr>
          <p:cNvGrpSpPr/>
          <p:nvPr/>
        </p:nvGrpSpPr>
        <p:grpSpPr>
          <a:xfrm>
            <a:off x="4800598" y="1110338"/>
            <a:ext cx="4022853" cy="2539868"/>
            <a:chOff x="3963597" y="1129753"/>
            <a:chExt cx="3045602" cy="2539868"/>
          </a:xfrm>
        </p:grpSpPr>
        <p:sp>
          <p:nvSpPr>
            <p:cNvPr id="16" name="矩形 15">
              <a:extLst>
                <a:ext uri="{FF2B5EF4-FFF2-40B4-BE49-F238E27FC236}">
                  <a16:creationId xmlns:a16="http://schemas.microsoft.com/office/drawing/2014/main" id="{D01CE706-3386-4463-ACFE-0ADCEDB1BC0D}"/>
                </a:ext>
              </a:extLst>
            </p:cNvPr>
            <p:cNvSpPr/>
            <p:nvPr/>
          </p:nvSpPr>
          <p:spPr>
            <a:xfrm>
              <a:off x="3963597" y="1638296"/>
              <a:ext cx="3045601" cy="2031325"/>
            </a:xfrm>
            <a:prstGeom prst="rect">
              <a:avLst/>
            </a:prstGeom>
            <a:ln w="28575">
              <a:solidFill>
                <a:srgbClr val="276F8B"/>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zh-CN" altLang="en-US" sz="1400" b="1" dirty="0">
                  <a:solidFill>
                    <a:srgbClr val="333333"/>
                  </a:solidFill>
                  <a:latin typeface="微软雅黑" panose="020B0503020204020204" pitchFamily="34" charset="-122"/>
                  <a:ea typeface="微软雅黑" panose="020B0503020204020204" pitchFamily="34" charset="-122"/>
                </a:rPr>
                <a:t>云平台通过等保三级，一方面意味着其安全性达到国家标准的较高水准，另一方面则可以助力云平台所承载业务的安全水平提升，有利于业务系统自身的等级保护安全建设。反之，若云平台不通过等保三级，则无法承载三级或三级以上政务系统。</a:t>
              </a:r>
            </a:p>
          </p:txBody>
        </p:sp>
        <p:sp>
          <p:nvSpPr>
            <p:cNvPr id="17" name="矩形 16">
              <a:extLst>
                <a:ext uri="{FF2B5EF4-FFF2-40B4-BE49-F238E27FC236}">
                  <a16:creationId xmlns:a16="http://schemas.microsoft.com/office/drawing/2014/main" id="{74C3C101-1BDD-4043-9842-86275F668D75}"/>
                </a:ext>
              </a:extLst>
            </p:cNvPr>
            <p:cNvSpPr/>
            <p:nvPr/>
          </p:nvSpPr>
          <p:spPr>
            <a:xfrm>
              <a:off x="3963599" y="1129753"/>
              <a:ext cx="3045600" cy="489949"/>
            </a:xfrm>
            <a:prstGeom prst="rect">
              <a:avLst/>
            </a:prstGeom>
            <a:solidFill>
              <a:srgbClr val="276F8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p>
          </p:txBody>
        </p:sp>
      </p:grpSp>
    </p:spTree>
    <p:extLst>
      <p:ext uri="{BB962C8B-B14F-4D97-AF65-F5344CB8AC3E}">
        <p14:creationId xmlns:p14="http://schemas.microsoft.com/office/powerpoint/2010/main" val="242515036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4191813"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云等保的定级对象是什么</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sp>
        <p:nvSpPr>
          <p:cNvPr id="4" name="菱形 3">
            <a:extLst>
              <a:ext uri="{FF2B5EF4-FFF2-40B4-BE49-F238E27FC236}">
                <a16:creationId xmlns:a16="http://schemas.microsoft.com/office/drawing/2014/main" id="{34A897DC-32AD-4E64-8A4C-7676BE22AF25}"/>
              </a:ext>
            </a:extLst>
          </p:cNvPr>
          <p:cNvSpPr/>
          <p:nvPr/>
        </p:nvSpPr>
        <p:spPr>
          <a:xfrm>
            <a:off x="7627667" y="3402804"/>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 name="直角三角形 4">
            <a:extLst>
              <a:ext uri="{FF2B5EF4-FFF2-40B4-BE49-F238E27FC236}">
                <a16:creationId xmlns:a16="http://schemas.microsoft.com/office/drawing/2014/main" id="{56C4C496-B948-46A6-9374-08453122FC96}"/>
              </a:ext>
            </a:extLst>
          </p:cNvPr>
          <p:cNvSpPr/>
          <p:nvPr/>
        </p:nvSpPr>
        <p:spPr>
          <a:xfrm>
            <a:off x="76200" y="4645063"/>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直角三角形 5">
            <a:extLst>
              <a:ext uri="{FF2B5EF4-FFF2-40B4-BE49-F238E27FC236}">
                <a16:creationId xmlns:a16="http://schemas.microsoft.com/office/drawing/2014/main" id="{A54BB636-58D2-4B7A-BFAB-BC5C7C400B72}"/>
              </a:ext>
            </a:extLst>
          </p:cNvPr>
          <p:cNvSpPr/>
          <p:nvPr/>
        </p:nvSpPr>
        <p:spPr>
          <a:xfrm flipH="1">
            <a:off x="6640140" y="4645063"/>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a:extLst>
              <a:ext uri="{FF2B5EF4-FFF2-40B4-BE49-F238E27FC236}">
                <a16:creationId xmlns:a16="http://schemas.microsoft.com/office/drawing/2014/main" id="{24A38031-95F1-438C-81E5-D47ACB37EFD8}"/>
              </a:ext>
            </a:extLst>
          </p:cNvPr>
          <p:cNvSpPr/>
          <p:nvPr/>
        </p:nvSpPr>
        <p:spPr>
          <a:xfrm>
            <a:off x="572111" y="3398191"/>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8" name="菱形 7">
            <a:extLst>
              <a:ext uri="{FF2B5EF4-FFF2-40B4-BE49-F238E27FC236}">
                <a16:creationId xmlns:a16="http://schemas.microsoft.com/office/drawing/2014/main" id="{7D388967-573E-4963-9CF6-D0393F6ABF9F}"/>
              </a:ext>
            </a:extLst>
          </p:cNvPr>
          <p:cNvSpPr/>
          <p:nvPr/>
        </p:nvSpPr>
        <p:spPr>
          <a:xfrm>
            <a:off x="140611" y="3837452"/>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a:extLst>
              <a:ext uri="{FF2B5EF4-FFF2-40B4-BE49-F238E27FC236}">
                <a16:creationId xmlns:a16="http://schemas.microsoft.com/office/drawing/2014/main" id="{155B8E2B-5048-4E12-B392-9053D926F7D2}"/>
              </a:ext>
            </a:extLst>
          </p:cNvPr>
          <p:cNvSpPr/>
          <p:nvPr/>
        </p:nvSpPr>
        <p:spPr>
          <a:xfrm>
            <a:off x="137172" y="2962797"/>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a:extLst>
              <a:ext uri="{FF2B5EF4-FFF2-40B4-BE49-F238E27FC236}">
                <a16:creationId xmlns:a16="http://schemas.microsoft.com/office/drawing/2014/main" id="{333F2125-9727-4DF9-81BD-6F929A7B3899}"/>
              </a:ext>
            </a:extLst>
          </p:cNvPr>
          <p:cNvSpPr/>
          <p:nvPr/>
        </p:nvSpPr>
        <p:spPr>
          <a:xfrm>
            <a:off x="8088946" y="3835390"/>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a:extLst>
              <a:ext uri="{FF2B5EF4-FFF2-40B4-BE49-F238E27FC236}">
                <a16:creationId xmlns:a16="http://schemas.microsoft.com/office/drawing/2014/main" id="{AF72E0DF-9B35-403B-94B2-6C728E4D83A2}"/>
              </a:ext>
            </a:extLst>
          </p:cNvPr>
          <p:cNvSpPr/>
          <p:nvPr/>
        </p:nvSpPr>
        <p:spPr>
          <a:xfrm>
            <a:off x="8081833" y="2959100"/>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5">
            <a:extLst>
              <a:ext uri="{FF2B5EF4-FFF2-40B4-BE49-F238E27FC236}">
                <a16:creationId xmlns:a16="http://schemas.microsoft.com/office/drawing/2014/main" id="{3848FD14-A126-4A41-9468-9A8F8E8287AA}"/>
              </a:ext>
            </a:extLst>
          </p:cNvPr>
          <p:cNvSpPr/>
          <p:nvPr/>
        </p:nvSpPr>
        <p:spPr>
          <a:xfrm>
            <a:off x="177943" y="703157"/>
            <a:ext cx="8585058" cy="1328014"/>
          </a:xfrm>
          <a:prstGeom prst="roundRect">
            <a:avLst/>
          </a:prstGeom>
          <a:ln>
            <a:prstDash val="dash"/>
            <a:headEnd/>
            <a:tailEnd/>
          </a:ln>
        </p:spPr>
        <p:style>
          <a:lnRef idx="2">
            <a:schemeClr val="accent1"/>
          </a:lnRef>
          <a:fillRef idx="1">
            <a:schemeClr val="lt1"/>
          </a:fillRef>
          <a:effectRef idx="0">
            <a:schemeClr val="accent1"/>
          </a:effectRef>
          <a:fontRef idx="minor">
            <a:schemeClr val="dk1"/>
          </a:fontRef>
        </p:style>
        <p:txBody>
          <a:bodyPr wrap="square" lIns="91431" tIns="45716" rIns="91431" bIns="45716">
            <a:spAutoFit/>
          </a:bodyPr>
          <a:lstStyle/>
          <a:p>
            <a:r>
              <a:rPr lang="zh-CN" altLang="en-US" dirty="0">
                <a:latin typeface="微软雅黑" panose="020B0503020204020204" pitchFamily="34" charset="-122"/>
                <a:ea typeface="微软雅黑" panose="020B0503020204020204" pitchFamily="34" charset="-122"/>
              </a:rPr>
              <a:t>在云计算环境中，应将云服务方侧的云计算平台单独作为定级对象定级，云租户侧的等级保护对象也应作为单独的定级对象定级。</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对于大型云计算平台，应将云计算基础设施和有关辅助服务系统划分为不同的定级对象。</a:t>
            </a:r>
            <a:endParaRPr lang="en-US" altLang="zh-CN"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BEDD9B0F-6FF7-42B4-B150-F98A6107409D}"/>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789167" y="2125052"/>
            <a:ext cx="5565665" cy="2891448"/>
          </a:xfrm>
          <a:prstGeom prst="rect">
            <a:avLst/>
          </a:prstGeom>
          <a:noFill/>
          <a:ln>
            <a:noFill/>
          </a:ln>
        </p:spPr>
      </p:pic>
    </p:spTree>
    <p:extLst>
      <p:ext uri="{BB962C8B-B14F-4D97-AF65-F5344CB8AC3E}">
        <p14:creationId xmlns:p14="http://schemas.microsoft.com/office/powerpoint/2010/main" val="142634463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3734613"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云平台</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物理和环境安全</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69" name="组合 68">
            <a:extLst>
              <a:ext uri="{FF2B5EF4-FFF2-40B4-BE49-F238E27FC236}">
                <a16:creationId xmlns:a16="http://schemas.microsoft.com/office/drawing/2014/main" id="{297C2635-A819-4023-B6C3-DAEE55681016}"/>
              </a:ext>
            </a:extLst>
          </p:cNvPr>
          <p:cNvGrpSpPr/>
          <p:nvPr/>
        </p:nvGrpSpPr>
        <p:grpSpPr>
          <a:xfrm>
            <a:off x="76200" y="3009184"/>
            <a:ext cx="9067800" cy="2159716"/>
            <a:chOff x="76200" y="2607912"/>
            <a:chExt cx="8915400" cy="2159716"/>
          </a:xfrm>
        </p:grpSpPr>
        <p:sp>
          <p:nvSpPr>
            <p:cNvPr id="41" name="菱形 40">
              <a:extLst>
                <a:ext uri="{FF2B5EF4-FFF2-40B4-BE49-F238E27FC236}">
                  <a16:creationId xmlns:a16="http://schemas.microsoft.com/office/drawing/2014/main" id="{0EF55D2A-9729-4524-BF27-E3DECA94A9FB}"/>
                </a:ext>
              </a:extLst>
            </p:cNvPr>
            <p:cNvSpPr/>
            <p:nvPr/>
          </p:nvSpPr>
          <p:spPr>
            <a:xfrm>
              <a:off x="7627667" y="3051616"/>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7" name="直角三角形 56">
              <a:extLst>
                <a:ext uri="{FF2B5EF4-FFF2-40B4-BE49-F238E27FC236}">
                  <a16:creationId xmlns:a16="http://schemas.microsoft.com/office/drawing/2014/main" id="{FC765428-F1F7-44A2-A0E3-65CEC80B1C68}"/>
                </a:ext>
              </a:extLst>
            </p:cNvPr>
            <p:cNvSpPr/>
            <p:nvPr/>
          </p:nvSpPr>
          <p:spPr>
            <a:xfrm>
              <a:off x="76200" y="4293875"/>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A5C214DF-C276-447E-95CF-32FE2F56CB71}"/>
                </a:ext>
              </a:extLst>
            </p:cNvPr>
            <p:cNvSpPr/>
            <p:nvPr/>
          </p:nvSpPr>
          <p:spPr>
            <a:xfrm flipH="1">
              <a:off x="6640140" y="4293875"/>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3C176F58-8E0D-4969-9991-65167E8915DA}"/>
                </a:ext>
              </a:extLst>
            </p:cNvPr>
            <p:cNvSpPr/>
            <p:nvPr/>
          </p:nvSpPr>
          <p:spPr>
            <a:xfrm>
              <a:off x="572111" y="3047003"/>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64" name="菱形 63">
              <a:extLst>
                <a:ext uri="{FF2B5EF4-FFF2-40B4-BE49-F238E27FC236}">
                  <a16:creationId xmlns:a16="http://schemas.microsoft.com/office/drawing/2014/main" id="{CBE8BC91-5B8C-4AC1-8B4F-0EA399433B34}"/>
                </a:ext>
              </a:extLst>
            </p:cNvPr>
            <p:cNvSpPr/>
            <p:nvPr/>
          </p:nvSpPr>
          <p:spPr>
            <a:xfrm>
              <a:off x="140611" y="3486264"/>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28165D5-2695-4960-AD8D-C7EEAAAEA773}"/>
                </a:ext>
              </a:extLst>
            </p:cNvPr>
            <p:cNvSpPr/>
            <p:nvPr/>
          </p:nvSpPr>
          <p:spPr>
            <a:xfrm>
              <a:off x="137172" y="2611609"/>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a:extLst>
                <a:ext uri="{FF2B5EF4-FFF2-40B4-BE49-F238E27FC236}">
                  <a16:creationId xmlns:a16="http://schemas.microsoft.com/office/drawing/2014/main" id="{825AB7B4-4D08-4346-B31E-B42FFB16174C}"/>
                </a:ext>
              </a:extLst>
            </p:cNvPr>
            <p:cNvSpPr/>
            <p:nvPr/>
          </p:nvSpPr>
          <p:spPr>
            <a:xfrm>
              <a:off x="8088946" y="3484202"/>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a:extLst>
                <a:ext uri="{FF2B5EF4-FFF2-40B4-BE49-F238E27FC236}">
                  <a16:creationId xmlns:a16="http://schemas.microsoft.com/office/drawing/2014/main" id="{31EB50AB-B236-4C4B-8DCB-D80E66D6DC38}"/>
                </a:ext>
              </a:extLst>
            </p:cNvPr>
            <p:cNvSpPr/>
            <p:nvPr/>
          </p:nvSpPr>
          <p:spPr>
            <a:xfrm>
              <a:off x="8081833" y="2607912"/>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AutoShape 12">
            <a:extLst>
              <a:ext uri="{FF2B5EF4-FFF2-40B4-BE49-F238E27FC236}">
                <a16:creationId xmlns:a16="http://schemas.microsoft.com/office/drawing/2014/main" id="{5FE8FCA0-91DA-4C1E-A702-21506DB6F584}"/>
              </a:ext>
            </a:extLst>
          </p:cNvPr>
          <p:cNvSpPr>
            <a:spLocks noChangeArrowheads="1"/>
          </p:cNvSpPr>
          <p:nvPr/>
        </p:nvSpPr>
        <p:spPr bwMode="auto">
          <a:xfrm>
            <a:off x="345827" y="673100"/>
            <a:ext cx="8397571" cy="4088138"/>
          </a:xfrm>
          <a:prstGeom prst="roundRect">
            <a:avLst>
              <a:gd name="adj" fmla="val 5444"/>
            </a:avLst>
          </a:prstGeom>
          <a:no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square" lIns="91427" tIns="45714" rIns="91427" bIns="45714" numCol="1" anchor="ctr" anchorCtr="0" compatLnSpc="1">
            <a:prstTxWarp prst="textNoShape">
              <a:avLst/>
            </a:prstTxWarp>
          </a:bodyPr>
          <a:lstStyle/>
          <a:p>
            <a:pPr marL="1330136" indent="-177775">
              <a:spcAft>
                <a:spcPts val="600"/>
              </a:spcAft>
            </a:pPr>
            <a:endParaRPr lang="en-US" altLang="zh-CN" sz="1200" dirty="0">
              <a:latin typeface="微软雅黑" pitchFamily="34" charset="-122"/>
              <a:ea typeface="微软雅黑" pitchFamily="34" charset="-122"/>
            </a:endParaRPr>
          </a:p>
        </p:txBody>
      </p:sp>
      <p:sp>
        <p:nvSpPr>
          <p:cNvPr id="72" name="AutoShape 13">
            <a:extLst>
              <a:ext uri="{FF2B5EF4-FFF2-40B4-BE49-F238E27FC236}">
                <a16:creationId xmlns:a16="http://schemas.microsoft.com/office/drawing/2014/main" id="{32FFA145-5D0B-41E4-962E-35EA285248A5}"/>
              </a:ext>
            </a:extLst>
          </p:cNvPr>
          <p:cNvSpPr>
            <a:spLocks noChangeArrowheads="1"/>
          </p:cNvSpPr>
          <p:nvPr/>
        </p:nvSpPr>
        <p:spPr bwMode="auto">
          <a:xfrm>
            <a:off x="443683" y="806201"/>
            <a:ext cx="8201857" cy="1756141"/>
          </a:xfrm>
          <a:prstGeom prst="roundRect">
            <a:avLst>
              <a:gd name="adj" fmla="val 5444"/>
            </a:avLst>
          </a:prstGeom>
          <a:solidFill>
            <a:schemeClr val="tx2"/>
          </a:solidFill>
          <a:ln w="6350" algn="ctr">
            <a:no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none" lIns="91427" tIns="45714" rIns="91427" bIns="45714" numCol="1" anchor="ctr" anchorCtr="0" compatLnSpc="1">
            <a:prstTxWarp prst="textNoShape">
              <a:avLst/>
            </a:prstTxWarp>
            <a:noAutofit/>
          </a:bodyPr>
          <a:lstStyle/>
          <a:p>
            <a:endParaRPr lang="en-US" dirty="0">
              <a:solidFill>
                <a:schemeClr val="bg1"/>
              </a:solidFill>
              <a:latin typeface="微软雅黑" pitchFamily="34" charset="-122"/>
              <a:ea typeface="微软雅黑" pitchFamily="34" charset="-122"/>
              <a:cs typeface="Arial" pitchFamily="34" charset="0"/>
            </a:endParaRPr>
          </a:p>
        </p:txBody>
      </p:sp>
      <p:sp>
        <p:nvSpPr>
          <p:cNvPr id="73" name="矩形 72">
            <a:extLst>
              <a:ext uri="{FF2B5EF4-FFF2-40B4-BE49-F238E27FC236}">
                <a16:creationId xmlns:a16="http://schemas.microsoft.com/office/drawing/2014/main" id="{59AE70FD-B1A7-43D0-BF5D-A6D5BB37304B}"/>
              </a:ext>
            </a:extLst>
          </p:cNvPr>
          <p:cNvSpPr/>
          <p:nvPr/>
        </p:nvSpPr>
        <p:spPr>
          <a:xfrm>
            <a:off x="0" y="3046338"/>
            <a:ext cx="8036173" cy="1100674"/>
          </a:xfrm>
          <a:prstGeom prst="rect">
            <a:avLst/>
          </a:prstGeom>
        </p:spPr>
        <p:txBody>
          <a:bodyPr wrap="square" lIns="91427" tIns="45714" rIns="91427" bIns="45714">
            <a:spAutoFit/>
          </a:bodyPr>
          <a:lstStyle/>
          <a:p>
            <a:pPr marL="1787272" lvl="1" indent="-177775">
              <a:lnSpc>
                <a:spcPct val="150000"/>
              </a:lnSpc>
              <a:spcAft>
                <a:spcPts val="600"/>
              </a:spcAft>
              <a:buFont typeface="Arial" pitchFamily="34" charset="0"/>
              <a:buChar char="•"/>
            </a:pPr>
            <a:r>
              <a:rPr lang="zh-CN" altLang="en-US" sz="1400" dirty="0">
                <a:latin typeface="微软雅黑" pitchFamily="34" charset="-122"/>
                <a:ea typeface="微软雅黑" pitchFamily="34" charset="-122"/>
              </a:rPr>
              <a:t>云服务方所提供的物理设备以及云租户的关键业务和数据都应该在“中国境内”确保数据不出境。</a:t>
            </a:r>
            <a:endParaRPr lang="en-US" altLang="zh-CN" sz="1400" dirty="0">
              <a:latin typeface="微软雅黑" pitchFamily="34" charset="-122"/>
              <a:ea typeface="微软雅黑" pitchFamily="34" charset="-122"/>
            </a:endParaRPr>
          </a:p>
          <a:p>
            <a:pPr marL="1787272" lvl="1" indent="-177775">
              <a:lnSpc>
                <a:spcPct val="150000"/>
              </a:lnSpc>
              <a:spcAft>
                <a:spcPts val="600"/>
              </a:spcAft>
              <a:buFont typeface="Arial" pitchFamily="34" charset="0"/>
              <a:buChar char="•"/>
            </a:pPr>
            <a:r>
              <a:rPr lang="zh-CN" altLang="en-US" sz="1400" dirty="0">
                <a:latin typeface="微软雅黑" pitchFamily="34" charset="-122"/>
                <a:ea typeface="微软雅黑" pitchFamily="34" charset="-122"/>
              </a:rPr>
              <a:t>云服务方应具有</a:t>
            </a:r>
            <a:r>
              <a:rPr lang="en-US" altLang="zh-CN" sz="1400" dirty="0">
                <a:latin typeface="微软雅黑" pitchFamily="34" charset="-122"/>
                <a:ea typeface="微软雅黑" pitchFamily="34" charset="-122"/>
              </a:rPr>
              <a:t>IDC</a:t>
            </a:r>
            <a:r>
              <a:rPr lang="zh-CN" altLang="en-US" sz="1400" dirty="0">
                <a:latin typeface="微软雅黑" pitchFamily="34" charset="-122"/>
                <a:ea typeface="微软雅黑" pitchFamily="34" charset="-122"/>
              </a:rPr>
              <a:t>运营资质。</a:t>
            </a:r>
            <a:endParaRPr lang="en-US" altLang="zh-CN" sz="1400" dirty="0">
              <a:latin typeface="微软雅黑" pitchFamily="34" charset="-122"/>
              <a:ea typeface="微软雅黑" pitchFamily="34" charset="-122"/>
            </a:endParaRPr>
          </a:p>
        </p:txBody>
      </p:sp>
      <p:sp>
        <p:nvSpPr>
          <p:cNvPr id="74" name="圆角矩形 9">
            <a:extLst>
              <a:ext uri="{FF2B5EF4-FFF2-40B4-BE49-F238E27FC236}">
                <a16:creationId xmlns:a16="http://schemas.microsoft.com/office/drawing/2014/main" id="{0450712B-ECB7-455E-9CD3-B5588336A9E8}"/>
              </a:ext>
            </a:extLst>
          </p:cNvPr>
          <p:cNvSpPr/>
          <p:nvPr/>
        </p:nvSpPr>
        <p:spPr bwMode="auto">
          <a:xfrm>
            <a:off x="457200" y="2578100"/>
            <a:ext cx="752475" cy="390525"/>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bodyPr>
          <a:lstStyle/>
          <a:p>
            <a:pPr defTabSz="914270">
              <a:buClr>
                <a:srgbClr val="CC9900"/>
              </a:buClr>
            </a:pPr>
            <a:r>
              <a:rPr lang="zh-CN" altLang="en-US" b="1" dirty="0">
                <a:solidFill>
                  <a:schemeClr val="tx1"/>
                </a:solidFill>
                <a:latin typeface="Arial" charset="0"/>
                <a:ea typeface="宋体" charset="-122"/>
              </a:rPr>
              <a:t>解读</a:t>
            </a:r>
          </a:p>
        </p:txBody>
      </p:sp>
      <p:sp>
        <p:nvSpPr>
          <p:cNvPr id="75" name="文本框 74">
            <a:extLst>
              <a:ext uri="{FF2B5EF4-FFF2-40B4-BE49-F238E27FC236}">
                <a16:creationId xmlns:a16="http://schemas.microsoft.com/office/drawing/2014/main" id="{938C001B-343F-4313-8DC2-9D024C67DD24}"/>
              </a:ext>
            </a:extLst>
          </p:cNvPr>
          <p:cNvSpPr txBox="1"/>
          <p:nvPr/>
        </p:nvSpPr>
        <p:spPr>
          <a:xfrm>
            <a:off x="443683" y="1511300"/>
            <a:ext cx="8197630" cy="1023730"/>
          </a:xfrm>
          <a:prstGeom prst="rect">
            <a:avLst/>
          </a:prstGeom>
          <a:noFill/>
        </p:spPr>
        <p:txBody>
          <a:bodyPr wrap="square" lIns="91427" tIns="45714" rIns="91427" bIns="45714" rtlCol="0">
            <a:spAutoFit/>
          </a:bodyPr>
          <a:lstStyle/>
          <a:p>
            <a:pPr marL="228568" indent="-228568">
              <a:lnSpc>
                <a:spcPct val="150000"/>
              </a:lnSpc>
              <a:buAutoNum type="alphaLcParenR"/>
            </a:pPr>
            <a:r>
              <a:rPr lang="zh-CN" altLang="en-US" sz="1400" dirty="0">
                <a:solidFill>
                  <a:schemeClr val="bg1"/>
                </a:solidFill>
                <a:latin typeface="微软雅黑" pitchFamily="34" charset="-122"/>
                <a:ea typeface="微软雅黑" pitchFamily="34" charset="-122"/>
                <a:cs typeface="Arial" pitchFamily="34" charset="0"/>
              </a:rPr>
              <a:t>确保云计算服务器、承载云租户账户信息、鉴别信息、系统信息及运行关键业务和数据的物理设备均位于中国境内；</a:t>
            </a:r>
            <a:endParaRPr lang="en-US" altLang="zh-CN" sz="1400" dirty="0">
              <a:solidFill>
                <a:schemeClr val="bg1"/>
              </a:solidFill>
              <a:latin typeface="微软雅黑" pitchFamily="34" charset="-122"/>
              <a:ea typeface="微软雅黑" pitchFamily="34" charset="-122"/>
              <a:cs typeface="Arial" pitchFamily="34" charset="0"/>
            </a:endParaRPr>
          </a:p>
          <a:p>
            <a:pPr marL="228568" indent="-228568">
              <a:lnSpc>
                <a:spcPct val="150000"/>
              </a:lnSpc>
              <a:buAutoNum type="alphaLcParenR"/>
            </a:pPr>
            <a:r>
              <a:rPr lang="en-US" altLang="zh-CN" sz="1400" dirty="0">
                <a:solidFill>
                  <a:schemeClr val="bg1"/>
                </a:solidFill>
                <a:latin typeface="微软雅黑" pitchFamily="34" charset="-122"/>
                <a:ea typeface="微软雅黑" pitchFamily="34" charset="-122"/>
                <a:cs typeface="Arial" pitchFamily="34" charset="0"/>
              </a:rPr>
              <a:t>IDC</a:t>
            </a:r>
            <a:r>
              <a:rPr lang="zh-CN" altLang="en-US" sz="1400" dirty="0">
                <a:solidFill>
                  <a:schemeClr val="bg1"/>
                </a:solidFill>
                <a:latin typeface="微软雅黑" pitchFamily="34" charset="-122"/>
                <a:ea typeface="微软雅黑" pitchFamily="34" charset="-122"/>
                <a:cs typeface="Arial" pitchFamily="34" charset="0"/>
              </a:rPr>
              <a:t>应具有国家相关部门颁发的</a:t>
            </a:r>
            <a:r>
              <a:rPr lang="en-US" altLang="zh-CN" sz="1400" dirty="0">
                <a:solidFill>
                  <a:schemeClr val="bg1"/>
                </a:solidFill>
                <a:latin typeface="微软雅黑" pitchFamily="34" charset="-122"/>
                <a:ea typeface="微软雅黑" pitchFamily="34" charset="-122"/>
                <a:cs typeface="Arial" pitchFamily="34" charset="0"/>
              </a:rPr>
              <a:t>IDC</a:t>
            </a:r>
            <a:r>
              <a:rPr lang="zh-CN" altLang="en-US" sz="1400" dirty="0">
                <a:solidFill>
                  <a:schemeClr val="bg1"/>
                </a:solidFill>
                <a:latin typeface="微软雅黑" pitchFamily="34" charset="-122"/>
                <a:ea typeface="微软雅黑" pitchFamily="34" charset="-122"/>
                <a:cs typeface="Arial" pitchFamily="34" charset="0"/>
              </a:rPr>
              <a:t>运营资质。</a:t>
            </a:r>
          </a:p>
        </p:txBody>
      </p:sp>
      <p:sp>
        <p:nvSpPr>
          <p:cNvPr id="76" name="矩形 75">
            <a:extLst>
              <a:ext uri="{FF2B5EF4-FFF2-40B4-BE49-F238E27FC236}">
                <a16:creationId xmlns:a16="http://schemas.microsoft.com/office/drawing/2014/main" id="{CC52CBA2-504E-44B1-8BF0-D0B8B1EC8F06}"/>
              </a:ext>
            </a:extLst>
          </p:cNvPr>
          <p:cNvSpPr/>
          <p:nvPr/>
        </p:nvSpPr>
        <p:spPr>
          <a:xfrm>
            <a:off x="443683" y="825500"/>
            <a:ext cx="8087655" cy="787523"/>
          </a:xfrm>
          <a:prstGeom prst="rect">
            <a:avLst/>
          </a:prstGeom>
        </p:spPr>
        <p:txBody>
          <a:bodyPr wrap="square">
            <a:spAutoFit/>
          </a:bodyPr>
          <a:lstStyle/>
          <a:p>
            <a:pPr>
              <a:lnSpc>
                <a:spcPct val="150000"/>
              </a:lnSpc>
            </a:pPr>
            <a:r>
              <a:rPr lang="zh-CN" altLang="en-US" sz="1600" b="1" dirty="0">
                <a:solidFill>
                  <a:schemeClr val="bg1"/>
                </a:solidFill>
                <a:latin typeface="微软雅黑" pitchFamily="34" charset="-122"/>
                <a:ea typeface="微软雅黑" pitchFamily="34" charset="-122"/>
                <a:cs typeface="Arial" pitchFamily="34" charset="0"/>
              </a:rPr>
              <a:t>标准条款</a:t>
            </a:r>
            <a:r>
              <a:rPr lang="en-US" altLang="zh-CN" sz="1600" b="1" dirty="0">
                <a:solidFill>
                  <a:schemeClr val="bg1"/>
                </a:solidFill>
                <a:latin typeface="微软雅黑" pitchFamily="34" charset="-122"/>
                <a:ea typeface="微软雅黑" pitchFamily="34" charset="-122"/>
                <a:cs typeface="Arial" pitchFamily="34" charset="0"/>
              </a:rPr>
              <a:t>6.1.1</a:t>
            </a:r>
            <a:r>
              <a:rPr lang="zh-CN" altLang="en-US" sz="1600" dirty="0">
                <a:solidFill>
                  <a:schemeClr val="bg1"/>
                </a:solidFill>
                <a:latin typeface="微软雅黑" pitchFamily="34" charset="-122"/>
                <a:ea typeface="微软雅黑" pitchFamily="34" charset="-122"/>
                <a:cs typeface="Arial" pitchFamily="34" charset="0"/>
              </a:rPr>
              <a:t>：在云计算环境中，应将云服务方侧的云计算平台单独作为定级对象定级，物理和环境安全应符合以下要求：</a:t>
            </a:r>
          </a:p>
        </p:txBody>
      </p:sp>
    </p:spTree>
    <p:extLst>
      <p:ext uri="{BB962C8B-B14F-4D97-AF65-F5344CB8AC3E}">
        <p14:creationId xmlns:p14="http://schemas.microsoft.com/office/powerpoint/2010/main" val="37152374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5411014"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云平台</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网络和通信安全</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网络架构</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69" name="组合 68">
            <a:extLst>
              <a:ext uri="{FF2B5EF4-FFF2-40B4-BE49-F238E27FC236}">
                <a16:creationId xmlns:a16="http://schemas.microsoft.com/office/drawing/2014/main" id="{297C2635-A819-4023-B6C3-DAEE55681016}"/>
              </a:ext>
            </a:extLst>
          </p:cNvPr>
          <p:cNvGrpSpPr/>
          <p:nvPr/>
        </p:nvGrpSpPr>
        <p:grpSpPr>
          <a:xfrm>
            <a:off x="76200" y="3009184"/>
            <a:ext cx="9067800" cy="2159716"/>
            <a:chOff x="76200" y="2607912"/>
            <a:chExt cx="8915400" cy="2159716"/>
          </a:xfrm>
        </p:grpSpPr>
        <p:sp>
          <p:nvSpPr>
            <p:cNvPr id="41" name="菱形 40">
              <a:extLst>
                <a:ext uri="{FF2B5EF4-FFF2-40B4-BE49-F238E27FC236}">
                  <a16:creationId xmlns:a16="http://schemas.microsoft.com/office/drawing/2014/main" id="{0EF55D2A-9729-4524-BF27-E3DECA94A9FB}"/>
                </a:ext>
              </a:extLst>
            </p:cNvPr>
            <p:cNvSpPr/>
            <p:nvPr/>
          </p:nvSpPr>
          <p:spPr>
            <a:xfrm>
              <a:off x="7627667" y="3051616"/>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7" name="直角三角形 56">
              <a:extLst>
                <a:ext uri="{FF2B5EF4-FFF2-40B4-BE49-F238E27FC236}">
                  <a16:creationId xmlns:a16="http://schemas.microsoft.com/office/drawing/2014/main" id="{FC765428-F1F7-44A2-A0E3-65CEC80B1C68}"/>
                </a:ext>
              </a:extLst>
            </p:cNvPr>
            <p:cNvSpPr/>
            <p:nvPr/>
          </p:nvSpPr>
          <p:spPr>
            <a:xfrm>
              <a:off x="76200" y="4293875"/>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A5C214DF-C276-447E-95CF-32FE2F56CB71}"/>
                </a:ext>
              </a:extLst>
            </p:cNvPr>
            <p:cNvSpPr/>
            <p:nvPr/>
          </p:nvSpPr>
          <p:spPr>
            <a:xfrm flipH="1">
              <a:off x="6640140" y="4293875"/>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3C176F58-8E0D-4969-9991-65167E8915DA}"/>
                </a:ext>
              </a:extLst>
            </p:cNvPr>
            <p:cNvSpPr/>
            <p:nvPr/>
          </p:nvSpPr>
          <p:spPr>
            <a:xfrm>
              <a:off x="572111" y="3047003"/>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64" name="菱形 63">
              <a:extLst>
                <a:ext uri="{FF2B5EF4-FFF2-40B4-BE49-F238E27FC236}">
                  <a16:creationId xmlns:a16="http://schemas.microsoft.com/office/drawing/2014/main" id="{CBE8BC91-5B8C-4AC1-8B4F-0EA399433B34}"/>
                </a:ext>
              </a:extLst>
            </p:cNvPr>
            <p:cNvSpPr/>
            <p:nvPr/>
          </p:nvSpPr>
          <p:spPr>
            <a:xfrm>
              <a:off x="140611" y="3486264"/>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28165D5-2695-4960-AD8D-C7EEAAAEA773}"/>
                </a:ext>
              </a:extLst>
            </p:cNvPr>
            <p:cNvSpPr/>
            <p:nvPr/>
          </p:nvSpPr>
          <p:spPr>
            <a:xfrm>
              <a:off x="137172" y="2611609"/>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a:extLst>
                <a:ext uri="{FF2B5EF4-FFF2-40B4-BE49-F238E27FC236}">
                  <a16:creationId xmlns:a16="http://schemas.microsoft.com/office/drawing/2014/main" id="{825AB7B4-4D08-4346-B31E-B42FFB16174C}"/>
                </a:ext>
              </a:extLst>
            </p:cNvPr>
            <p:cNvSpPr/>
            <p:nvPr/>
          </p:nvSpPr>
          <p:spPr>
            <a:xfrm>
              <a:off x="8088946" y="3484202"/>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a:extLst>
                <a:ext uri="{FF2B5EF4-FFF2-40B4-BE49-F238E27FC236}">
                  <a16:creationId xmlns:a16="http://schemas.microsoft.com/office/drawing/2014/main" id="{31EB50AB-B236-4C4B-8DCB-D80E66D6DC38}"/>
                </a:ext>
              </a:extLst>
            </p:cNvPr>
            <p:cNvSpPr/>
            <p:nvPr/>
          </p:nvSpPr>
          <p:spPr>
            <a:xfrm>
              <a:off x="8081833" y="2607912"/>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AutoShape 12">
            <a:extLst>
              <a:ext uri="{FF2B5EF4-FFF2-40B4-BE49-F238E27FC236}">
                <a16:creationId xmlns:a16="http://schemas.microsoft.com/office/drawing/2014/main" id="{5FE8FCA0-91DA-4C1E-A702-21506DB6F584}"/>
              </a:ext>
            </a:extLst>
          </p:cNvPr>
          <p:cNvSpPr>
            <a:spLocks noChangeArrowheads="1"/>
          </p:cNvSpPr>
          <p:nvPr/>
        </p:nvSpPr>
        <p:spPr bwMode="auto">
          <a:xfrm>
            <a:off x="345827" y="673100"/>
            <a:ext cx="8397571" cy="4088138"/>
          </a:xfrm>
          <a:prstGeom prst="roundRect">
            <a:avLst>
              <a:gd name="adj" fmla="val 5444"/>
            </a:avLst>
          </a:prstGeom>
          <a:no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square" lIns="91427" tIns="45714" rIns="91427" bIns="45714" numCol="1" anchor="ctr" anchorCtr="0" compatLnSpc="1">
            <a:prstTxWarp prst="textNoShape">
              <a:avLst/>
            </a:prstTxWarp>
          </a:bodyPr>
          <a:lstStyle/>
          <a:p>
            <a:pPr marL="1330136" indent="-177775">
              <a:spcAft>
                <a:spcPts val="600"/>
              </a:spcAft>
            </a:pPr>
            <a:endParaRPr lang="en-US" altLang="zh-CN" sz="1200" dirty="0">
              <a:latin typeface="微软雅黑" pitchFamily="34" charset="-122"/>
              <a:ea typeface="微软雅黑" pitchFamily="34" charset="-122"/>
            </a:endParaRPr>
          </a:p>
        </p:txBody>
      </p:sp>
      <p:sp>
        <p:nvSpPr>
          <p:cNvPr id="72" name="AutoShape 13">
            <a:extLst>
              <a:ext uri="{FF2B5EF4-FFF2-40B4-BE49-F238E27FC236}">
                <a16:creationId xmlns:a16="http://schemas.microsoft.com/office/drawing/2014/main" id="{32FFA145-5D0B-41E4-962E-35EA285248A5}"/>
              </a:ext>
            </a:extLst>
          </p:cNvPr>
          <p:cNvSpPr>
            <a:spLocks noChangeArrowheads="1"/>
          </p:cNvSpPr>
          <p:nvPr/>
        </p:nvSpPr>
        <p:spPr bwMode="auto">
          <a:xfrm>
            <a:off x="443683" y="860353"/>
            <a:ext cx="8201857" cy="1565347"/>
          </a:xfrm>
          <a:prstGeom prst="roundRect">
            <a:avLst>
              <a:gd name="adj" fmla="val 5444"/>
            </a:avLst>
          </a:prstGeom>
          <a:solidFill>
            <a:schemeClr val="tx2"/>
          </a:solidFill>
          <a:ln w="6350" algn="ctr">
            <a:no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none" lIns="91427" tIns="45714" rIns="91427" bIns="45714" numCol="1" anchor="ctr" anchorCtr="0" compatLnSpc="1">
            <a:prstTxWarp prst="textNoShape">
              <a:avLst/>
            </a:prstTxWarp>
            <a:noAutofit/>
          </a:bodyPr>
          <a:lstStyle/>
          <a:p>
            <a:endParaRPr lang="en-US" dirty="0">
              <a:solidFill>
                <a:schemeClr val="bg1"/>
              </a:solidFill>
              <a:latin typeface="微软雅黑" pitchFamily="34" charset="-122"/>
              <a:ea typeface="微软雅黑" pitchFamily="34" charset="-122"/>
              <a:cs typeface="Arial" pitchFamily="34" charset="0"/>
            </a:endParaRPr>
          </a:p>
        </p:txBody>
      </p:sp>
      <p:sp>
        <p:nvSpPr>
          <p:cNvPr id="73" name="矩形 72">
            <a:extLst>
              <a:ext uri="{FF2B5EF4-FFF2-40B4-BE49-F238E27FC236}">
                <a16:creationId xmlns:a16="http://schemas.microsoft.com/office/drawing/2014/main" id="{59AE70FD-B1A7-43D0-BF5D-A6D5BB37304B}"/>
              </a:ext>
            </a:extLst>
          </p:cNvPr>
          <p:cNvSpPr/>
          <p:nvPr/>
        </p:nvSpPr>
        <p:spPr>
          <a:xfrm>
            <a:off x="63649" y="2848888"/>
            <a:ext cx="8036173" cy="1769703"/>
          </a:xfrm>
          <a:prstGeom prst="rect">
            <a:avLst/>
          </a:prstGeom>
        </p:spPr>
        <p:txBody>
          <a:bodyPr wrap="square" lIns="91427" tIns="45714" rIns="91427" bIns="45714">
            <a:spAutoFit/>
          </a:bodyPr>
          <a:lstStyle/>
          <a:p>
            <a:pPr marL="1787272" lvl="1" indent="-177775">
              <a:spcAft>
                <a:spcPts val="600"/>
              </a:spcAft>
              <a:buFont typeface="Arial" pitchFamily="34" charset="0"/>
              <a:buChar char="•"/>
            </a:pPr>
            <a:r>
              <a:rPr lang="zh-CN" altLang="en-US" sz="1400" b="1" dirty="0">
                <a:latin typeface="微软雅黑" pitchFamily="34" charset="-122"/>
                <a:ea typeface="微软雅黑" pitchFamily="34" charset="-122"/>
              </a:rPr>
              <a:t>划分资源池</a:t>
            </a:r>
            <a:endParaRPr lang="en-US" altLang="zh-CN" sz="1400" b="1" dirty="0">
              <a:latin typeface="微软雅黑" pitchFamily="34" charset="-122"/>
              <a:ea typeface="微软雅黑" pitchFamily="34" charset="-122"/>
            </a:endParaRPr>
          </a:p>
          <a:p>
            <a:pPr marL="2244407" lvl="2" indent="-177775">
              <a:spcAft>
                <a:spcPts val="600"/>
              </a:spcAft>
              <a:buFont typeface="Arial" pitchFamily="34" charset="0"/>
              <a:buChar char="•"/>
            </a:pPr>
            <a:r>
              <a:rPr lang="zh-CN" altLang="en-US" sz="1400" dirty="0">
                <a:latin typeface="微软雅黑" pitchFamily="34" charset="-122"/>
                <a:ea typeface="微软雅黑" pitchFamily="34" charset="-122"/>
              </a:rPr>
              <a:t>云平台上需要划分资源池</a:t>
            </a:r>
            <a:endParaRPr lang="en-US" altLang="zh-CN" sz="1400" dirty="0">
              <a:latin typeface="微软雅黑" pitchFamily="34" charset="-122"/>
              <a:ea typeface="微软雅黑" pitchFamily="34" charset="-122"/>
            </a:endParaRPr>
          </a:p>
          <a:p>
            <a:pPr marL="2244407" lvl="2" indent="-177775">
              <a:spcAft>
                <a:spcPts val="600"/>
              </a:spcAft>
              <a:buFont typeface="Arial" pitchFamily="34" charset="0"/>
              <a:buChar char="•"/>
            </a:pPr>
            <a:r>
              <a:rPr lang="zh-CN" altLang="en-US" sz="1400" dirty="0">
                <a:latin typeface="微软雅黑" pitchFamily="34" charset="-122"/>
                <a:ea typeface="微软雅黑" pitchFamily="34" charset="-122"/>
              </a:rPr>
              <a:t>既有二级业务又有三级业务的，需要划分二级资源池和三级资源池</a:t>
            </a:r>
            <a:endParaRPr lang="en-US" altLang="zh-CN" sz="1400" dirty="0">
              <a:latin typeface="微软雅黑" pitchFamily="34" charset="-122"/>
              <a:ea typeface="微软雅黑" pitchFamily="34" charset="-122"/>
            </a:endParaRPr>
          </a:p>
          <a:p>
            <a:pPr marL="1787272" lvl="1" indent="-177775">
              <a:spcAft>
                <a:spcPts val="600"/>
              </a:spcAft>
              <a:buFont typeface="Arial" pitchFamily="34" charset="0"/>
              <a:buChar char="•"/>
            </a:pPr>
            <a:r>
              <a:rPr lang="zh-CN" altLang="en-US" sz="1400" b="1" dirty="0">
                <a:latin typeface="微软雅黑" pitchFamily="34" charset="-122"/>
                <a:ea typeface="微软雅黑" pitchFamily="34" charset="-122"/>
              </a:rPr>
              <a:t>资源池之间的隔离</a:t>
            </a:r>
            <a:endParaRPr lang="en-US" altLang="zh-CN" sz="1400" b="1" dirty="0">
              <a:latin typeface="微软雅黑" pitchFamily="34" charset="-122"/>
              <a:ea typeface="微软雅黑" pitchFamily="34" charset="-122"/>
            </a:endParaRPr>
          </a:p>
          <a:p>
            <a:pPr marL="1787272" lvl="1" indent="-177775">
              <a:spcAft>
                <a:spcPts val="600"/>
              </a:spcAft>
              <a:buFont typeface="Arial" pitchFamily="34" charset="0"/>
              <a:buChar char="•"/>
            </a:pPr>
            <a:r>
              <a:rPr lang="zh-CN" altLang="en-US" sz="1400" dirty="0">
                <a:latin typeface="微软雅黑" pitchFamily="34" charset="-122"/>
                <a:ea typeface="微软雅黑" pitchFamily="34" charset="-122"/>
              </a:rPr>
              <a:t>三级（含）以下业务，资源池之间网络隔离，允许逻辑隔离；</a:t>
            </a:r>
            <a:endParaRPr lang="en-US" altLang="zh-CN" sz="1400" dirty="0">
              <a:latin typeface="微软雅黑" pitchFamily="34" charset="-122"/>
              <a:ea typeface="微软雅黑" pitchFamily="34" charset="-122"/>
            </a:endParaRPr>
          </a:p>
          <a:p>
            <a:pPr marL="1787272" lvl="1" indent="-177775">
              <a:spcAft>
                <a:spcPts val="600"/>
              </a:spcAft>
              <a:buFont typeface="Arial" pitchFamily="34" charset="0"/>
              <a:buChar char="•"/>
            </a:pPr>
            <a:r>
              <a:rPr lang="zh-CN" altLang="en-US" sz="1400" dirty="0">
                <a:latin typeface="微软雅黑" pitchFamily="34" charset="-122"/>
                <a:ea typeface="微软雅黑" pitchFamily="34" charset="-122"/>
              </a:rPr>
              <a:t>四级资源池与级别资源池之间隔离，必须物理隔离。</a:t>
            </a:r>
            <a:endParaRPr lang="en-US" altLang="zh-CN" sz="1400" dirty="0">
              <a:latin typeface="微软雅黑" pitchFamily="34" charset="-122"/>
              <a:ea typeface="微软雅黑" pitchFamily="34" charset="-122"/>
            </a:endParaRPr>
          </a:p>
        </p:txBody>
      </p:sp>
      <p:sp>
        <p:nvSpPr>
          <p:cNvPr id="74" name="圆角矩形 9">
            <a:extLst>
              <a:ext uri="{FF2B5EF4-FFF2-40B4-BE49-F238E27FC236}">
                <a16:creationId xmlns:a16="http://schemas.microsoft.com/office/drawing/2014/main" id="{0450712B-ECB7-455E-9CD3-B5588336A9E8}"/>
              </a:ext>
            </a:extLst>
          </p:cNvPr>
          <p:cNvSpPr/>
          <p:nvPr/>
        </p:nvSpPr>
        <p:spPr bwMode="auto">
          <a:xfrm>
            <a:off x="444367" y="2568575"/>
            <a:ext cx="752475" cy="390525"/>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bodyPr>
          <a:lstStyle/>
          <a:p>
            <a:pPr defTabSz="914270">
              <a:buClr>
                <a:srgbClr val="CC9900"/>
              </a:buClr>
            </a:pPr>
            <a:r>
              <a:rPr lang="zh-CN" altLang="en-US" b="1" dirty="0">
                <a:solidFill>
                  <a:schemeClr val="tx1"/>
                </a:solidFill>
                <a:latin typeface="Arial" charset="0"/>
                <a:ea typeface="宋体" charset="-122"/>
              </a:rPr>
              <a:t>解读</a:t>
            </a:r>
          </a:p>
        </p:txBody>
      </p:sp>
      <p:sp>
        <p:nvSpPr>
          <p:cNvPr id="76" name="矩形 75">
            <a:extLst>
              <a:ext uri="{FF2B5EF4-FFF2-40B4-BE49-F238E27FC236}">
                <a16:creationId xmlns:a16="http://schemas.microsoft.com/office/drawing/2014/main" id="{CC52CBA2-504E-44B1-8BF0-D0B8B1EC8F06}"/>
              </a:ext>
            </a:extLst>
          </p:cNvPr>
          <p:cNvSpPr/>
          <p:nvPr/>
        </p:nvSpPr>
        <p:spPr>
          <a:xfrm>
            <a:off x="443683" y="827548"/>
            <a:ext cx="8087655" cy="1660189"/>
          </a:xfrm>
          <a:prstGeom prst="rect">
            <a:avLst/>
          </a:prstGeom>
        </p:spPr>
        <p:txBody>
          <a:bodyPr wrap="square">
            <a:noAutofit/>
          </a:bodyPr>
          <a:lstStyle/>
          <a:p>
            <a:pPr>
              <a:lnSpc>
                <a:spcPct val="150000"/>
              </a:lnSpc>
            </a:pPr>
            <a:r>
              <a:rPr lang="zh-CN" altLang="en-US" sz="1600" b="1" dirty="0">
                <a:solidFill>
                  <a:schemeClr val="bg1"/>
                </a:solidFill>
                <a:latin typeface="微软雅黑" pitchFamily="34" charset="-122"/>
                <a:ea typeface="微软雅黑" pitchFamily="34" charset="-122"/>
                <a:cs typeface="Arial" pitchFamily="34" charset="0"/>
              </a:rPr>
              <a:t>标准条款</a:t>
            </a:r>
            <a:r>
              <a:rPr lang="en-US" altLang="zh-CN" sz="1600" b="1" dirty="0">
                <a:solidFill>
                  <a:schemeClr val="bg1"/>
                </a:solidFill>
                <a:latin typeface="微软雅黑" pitchFamily="34" charset="-122"/>
                <a:ea typeface="微软雅黑" pitchFamily="34" charset="-122"/>
                <a:cs typeface="Arial" pitchFamily="34" charset="0"/>
              </a:rPr>
              <a:t>: </a:t>
            </a:r>
            <a:r>
              <a:rPr lang="zh-CN" altLang="en-US" sz="1600" dirty="0">
                <a:solidFill>
                  <a:schemeClr val="bg1"/>
                </a:solidFill>
                <a:latin typeface="微软雅黑" pitchFamily="34" charset="-122"/>
                <a:ea typeface="微软雅黑" pitchFamily="34" charset="-122"/>
                <a:cs typeface="Arial" pitchFamily="34" charset="0"/>
              </a:rPr>
              <a:t>（三级）</a:t>
            </a:r>
            <a:r>
              <a:rPr lang="en-US" altLang="zh-CN" sz="1600" dirty="0">
                <a:solidFill>
                  <a:schemeClr val="bg1"/>
                </a:solidFill>
                <a:latin typeface="微软雅黑" pitchFamily="34" charset="-122"/>
                <a:ea typeface="微软雅黑" pitchFamily="34" charset="-122"/>
                <a:cs typeface="Arial" pitchFamily="34" charset="0"/>
              </a:rPr>
              <a:t>6.1.2.1f)</a:t>
            </a:r>
            <a:r>
              <a:rPr lang="zh-CN" altLang="en-US" sz="1600" dirty="0">
                <a:solidFill>
                  <a:schemeClr val="bg1"/>
                </a:solidFill>
                <a:latin typeface="微软雅黑" pitchFamily="34" charset="-122"/>
                <a:ea typeface="微软雅黑" pitchFamily="34" charset="-122"/>
                <a:cs typeface="Arial" pitchFamily="34" charset="0"/>
              </a:rPr>
              <a:t>根据承载的业务系统安全保护等级划分不同安全级</a:t>
            </a:r>
            <a:endParaRPr lang="en-US" altLang="zh-CN" sz="1600" dirty="0">
              <a:solidFill>
                <a:schemeClr val="bg1"/>
              </a:solidFill>
              <a:latin typeface="微软雅黑" pitchFamily="34" charset="-122"/>
              <a:ea typeface="微软雅黑" pitchFamily="34" charset="-122"/>
              <a:cs typeface="Arial" pitchFamily="34" charset="0"/>
            </a:endParaRPr>
          </a:p>
          <a:p>
            <a:pPr>
              <a:lnSpc>
                <a:spcPct val="150000"/>
              </a:lnSpc>
            </a:pPr>
            <a:r>
              <a:rPr lang="zh-CN" altLang="en-US" sz="1600" dirty="0">
                <a:solidFill>
                  <a:schemeClr val="bg1"/>
                </a:solidFill>
                <a:latin typeface="微软雅黑" pitchFamily="34" charset="-122"/>
                <a:ea typeface="微软雅黑" pitchFamily="34" charset="-122"/>
                <a:cs typeface="Arial" pitchFamily="34" charset="0"/>
              </a:rPr>
              <a:t>别的资源池区域，并实现资源池之间的网络隔离；</a:t>
            </a:r>
            <a:endParaRPr lang="en-US" altLang="zh-CN" sz="1600" dirty="0">
              <a:solidFill>
                <a:schemeClr val="bg1"/>
              </a:solidFill>
              <a:latin typeface="微软雅黑" pitchFamily="34" charset="-122"/>
              <a:ea typeface="微软雅黑" pitchFamily="34" charset="-122"/>
              <a:cs typeface="Arial" pitchFamily="34" charset="0"/>
            </a:endParaRPr>
          </a:p>
          <a:p>
            <a:pPr lvl="0">
              <a:lnSpc>
                <a:spcPct val="150000"/>
              </a:lnSpc>
            </a:pPr>
            <a:r>
              <a:rPr lang="zh-CN" altLang="en-US" sz="1600" dirty="0">
                <a:solidFill>
                  <a:schemeClr val="bg1"/>
                </a:solidFill>
                <a:latin typeface="微软雅黑" pitchFamily="34" charset="-122"/>
                <a:ea typeface="微软雅黑" pitchFamily="34" charset="-122"/>
                <a:cs typeface="Arial" pitchFamily="34" charset="0"/>
              </a:rPr>
              <a:t>（四级）</a:t>
            </a:r>
            <a:r>
              <a:rPr lang="en-US" altLang="zh-CN" sz="1600" dirty="0">
                <a:solidFill>
                  <a:schemeClr val="bg1"/>
                </a:solidFill>
                <a:latin typeface="微软雅黑" pitchFamily="34" charset="-122"/>
                <a:ea typeface="微软雅黑" pitchFamily="34" charset="-122"/>
                <a:cs typeface="Arial" pitchFamily="34" charset="0"/>
              </a:rPr>
              <a:t>7.1.2.1f</a:t>
            </a:r>
            <a:r>
              <a:rPr lang="zh-CN" altLang="en-US" sz="1600" dirty="0">
                <a:solidFill>
                  <a:schemeClr val="bg1"/>
                </a:solidFill>
                <a:latin typeface="微软雅黑" pitchFamily="34" charset="-122"/>
                <a:ea typeface="微软雅黑" pitchFamily="34" charset="-122"/>
                <a:cs typeface="Arial" pitchFamily="34" charset="0"/>
              </a:rPr>
              <a:t>）根据承载的业务系统安全保护等级划分不同安全级别的资源</a:t>
            </a:r>
            <a:endParaRPr lang="en-US" altLang="zh-CN" sz="1600" dirty="0">
              <a:solidFill>
                <a:schemeClr val="bg1"/>
              </a:solidFill>
              <a:latin typeface="微软雅黑" pitchFamily="34" charset="-122"/>
              <a:ea typeface="微软雅黑" pitchFamily="34" charset="-122"/>
              <a:cs typeface="Arial" pitchFamily="34" charset="0"/>
            </a:endParaRPr>
          </a:p>
          <a:p>
            <a:pPr lvl="0">
              <a:lnSpc>
                <a:spcPct val="150000"/>
              </a:lnSpc>
            </a:pPr>
            <a:r>
              <a:rPr lang="zh-CN" altLang="en-US" sz="1600" dirty="0">
                <a:solidFill>
                  <a:schemeClr val="bg1"/>
                </a:solidFill>
                <a:latin typeface="微软雅黑" pitchFamily="34" charset="-122"/>
                <a:ea typeface="微软雅黑" pitchFamily="34" charset="-122"/>
                <a:cs typeface="Arial" pitchFamily="34" charset="0"/>
              </a:rPr>
              <a:t>池区域，并实现资源池之间的物理隔离；</a:t>
            </a:r>
            <a:endParaRPr lang="en-US" altLang="zh-CN" sz="1600" dirty="0">
              <a:solidFill>
                <a:schemeClr val="bg1"/>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18778192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5334814" cy="439420"/>
          </a:xfrm>
          <a:prstGeom prst="rect">
            <a:avLst/>
          </a:prstGeom>
        </p:spPr>
        <p:txBody>
          <a:bodyPr vert="horz" wrap="square" lIns="0" tIns="0" rIns="0" bIns="0" rtlCol="0">
            <a:noAutofit/>
          </a:bodyPr>
          <a:lstStyle/>
          <a:p>
            <a:r>
              <a:rPr lang="zh-CN" altLang="en-US" sz="2800" b="1" dirty="0">
                <a:solidFill>
                  <a:schemeClr val="bg1"/>
                </a:solidFill>
                <a:latin typeface="微软雅黑" panose="020B0503020204020204" pitchFamily="34" charset="-122"/>
                <a:ea typeface="微软雅黑" panose="020B0503020204020204" pitchFamily="34" charset="-122"/>
              </a:rPr>
              <a:t>云平台</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网络和通信安全</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网络架构</a:t>
            </a:r>
            <a:endParaRPr lang="zh-CN" altLang="en-US" sz="2800" b="1" dirty="0">
              <a:solidFill>
                <a:schemeClr val="bg1"/>
              </a:solidFill>
              <a:latin typeface="微软雅黑" panose="020B0503020204020204" pitchFamily="34" charset="-122"/>
              <a:ea typeface="微软雅黑" panose="020B0503020204020204" pitchFamily="34" charset="-122"/>
              <a:cs typeface="Arial" pitchFamily="34" charset="0"/>
            </a:endParaRPr>
          </a:p>
        </p:txBody>
      </p:sp>
      <p:grpSp>
        <p:nvGrpSpPr>
          <p:cNvPr id="69" name="组合 68">
            <a:extLst>
              <a:ext uri="{FF2B5EF4-FFF2-40B4-BE49-F238E27FC236}">
                <a16:creationId xmlns:a16="http://schemas.microsoft.com/office/drawing/2014/main" id="{297C2635-A819-4023-B6C3-DAEE55681016}"/>
              </a:ext>
            </a:extLst>
          </p:cNvPr>
          <p:cNvGrpSpPr/>
          <p:nvPr/>
        </p:nvGrpSpPr>
        <p:grpSpPr>
          <a:xfrm>
            <a:off x="76200" y="3009184"/>
            <a:ext cx="9067800" cy="2159716"/>
            <a:chOff x="76200" y="2607912"/>
            <a:chExt cx="8915400" cy="2159716"/>
          </a:xfrm>
        </p:grpSpPr>
        <p:sp>
          <p:nvSpPr>
            <p:cNvPr id="41" name="菱形 40">
              <a:extLst>
                <a:ext uri="{FF2B5EF4-FFF2-40B4-BE49-F238E27FC236}">
                  <a16:creationId xmlns:a16="http://schemas.microsoft.com/office/drawing/2014/main" id="{0EF55D2A-9729-4524-BF27-E3DECA94A9FB}"/>
                </a:ext>
              </a:extLst>
            </p:cNvPr>
            <p:cNvSpPr/>
            <p:nvPr/>
          </p:nvSpPr>
          <p:spPr>
            <a:xfrm>
              <a:off x="7627667" y="3051616"/>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7" name="直角三角形 56">
              <a:extLst>
                <a:ext uri="{FF2B5EF4-FFF2-40B4-BE49-F238E27FC236}">
                  <a16:creationId xmlns:a16="http://schemas.microsoft.com/office/drawing/2014/main" id="{FC765428-F1F7-44A2-A0E3-65CEC80B1C68}"/>
                </a:ext>
              </a:extLst>
            </p:cNvPr>
            <p:cNvSpPr/>
            <p:nvPr/>
          </p:nvSpPr>
          <p:spPr>
            <a:xfrm>
              <a:off x="76200" y="4293875"/>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A5C214DF-C276-447E-95CF-32FE2F56CB71}"/>
                </a:ext>
              </a:extLst>
            </p:cNvPr>
            <p:cNvSpPr/>
            <p:nvPr/>
          </p:nvSpPr>
          <p:spPr>
            <a:xfrm flipH="1">
              <a:off x="6640140" y="4293875"/>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3C176F58-8E0D-4969-9991-65167E8915DA}"/>
                </a:ext>
              </a:extLst>
            </p:cNvPr>
            <p:cNvSpPr/>
            <p:nvPr/>
          </p:nvSpPr>
          <p:spPr>
            <a:xfrm>
              <a:off x="572111" y="3047003"/>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64" name="菱形 63">
              <a:extLst>
                <a:ext uri="{FF2B5EF4-FFF2-40B4-BE49-F238E27FC236}">
                  <a16:creationId xmlns:a16="http://schemas.microsoft.com/office/drawing/2014/main" id="{CBE8BC91-5B8C-4AC1-8B4F-0EA399433B34}"/>
                </a:ext>
              </a:extLst>
            </p:cNvPr>
            <p:cNvSpPr/>
            <p:nvPr/>
          </p:nvSpPr>
          <p:spPr>
            <a:xfrm>
              <a:off x="140611" y="3486264"/>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28165D5-2695-4960-AD8D-C7EEAAAEA773}"/>
                </a:ext>
              </a:extLst>
            </p:cNvPr>
            <p:cNvSpPr/>
            <p:nvPr/>
          </p:nvSpPr>
          <p:spPr>
            <a:xfrm>
              <a:off x="137172" y="2611609"/>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a:extLst>
                <a:ext uri="{FF2B5EF4-FFF2-40B4-BE49-F238E27FC236}">
                  <a16:creationId xmlns:a16="http://schemas.microsoft.com/office/drawing/2014/main" id="{825AB7B4-4D08-4346-B31E-B42FFB16174C}"/>
                </a:ext>
              </a:extLst>
            </p:cNvPr>
            <p:cNvSpPr/>
            <p:nvPr/>
          </p:nvSpPr>
          <p:spPr>
            <a:xfrm>
              <a:off x="8088946" y="3484202"/>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a:extLst>
                <a:ext uri="{FF2B5EF4-FFF2-40B4-BE49-F238E27FC236}">
                  <a16:creationId xmlns:a16="http://schemas.microsoft.com/office/drawing/2014/main" id="{31EB50AB-B236-4C4B-8DCB-D80E66D6DC38}"/>
                </a:ext>
              </a:extLst>
            </p:cNvPr>
            <p:cNvSpPr/>
            <p:nvPr/>
          </p:nvSpPr>
          <p:spPr>
            <a:xfrm>
              <a:off x="8081833" y="2607912"/>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AutoShape 12">
            <a:extLst>
              <a:ext uri="{FF2B5EF4-FFF2-40B4-BE49-F238E27FC236}">
                <a16:creationId xmlns:a16="http://schemas.microsoft.com/office/drawing/2014/main" id="{5FE8FCA0-91DA-4C1E-A702-21506DB6F584}"/>
              </a:ext>
            </a:extLst>
          </p:cNvPr>
          <p:cNvSpPr>
            <a:spLocks noChangeArrowheads="1"/>
          </p:cNvSpPr>
          <p:nvPr/>
        </p:nvSpPr>
        <p:spPr bwMode="auto">
          <a:xfrm>
            <a:off x="345827" y="673100"/>
            <a:ext cx="8397571" cy="4088138"/>
          </a:xfrm>
          <a:prstGeom prst="roundRect">
            <a:avLst>
              <a:gd name="adj" fmla="val 5444"/>
            </a:avLst>
          </a:prstGeom>
          <a:no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square" lIns="91427" tIns="45714" rIns="91427" bIns="45714" numCol="1" anchor="ctr" anchorCtr="0" compatLnSpc="1">
            <a:prstTxWarp prst="textNoShape">
              <a:avLst/>
            </a:prstTxWarp>
          </a:bodyPr>
          <a:lstStyle/>
          <a:p>
            <a:pPr marL="1330136" indent="-177775">
              <a:spcAft>
                <a:spcPts val="600"/>
              </a:spcAft>
            </a:pPr>
            <a:endParaRPr lang="en-US" altLang="zh-CN" sz="1200" dirty="0">
              <a:latin typeface="微软雅黑" pitchFamily="34" charset="-122"/>
              <a:ea typeface="微软雅黑" pitchFamily="34" charset="-122"/>
            </a:endParaRPr>
          </a:p>
        </p:txBody>
      </p:sp>
      <p:sp>
        <p:nvSpPr>
          <p:cNvPr id="72" name="AutoShape 13">
            <a:extLst>
              <a:ext uri="{FF2B5EF4-FFF2-40B4-BE49-F238E27FC236}">
                <a16:creationId xmlns:a16="http://schemas.microsoft.com/office/drawing/2014/main" id="{32FFA145-5D0B-41E4-962E-35EA285248A5}"/>
              </a:ext>
            </a:extLst>
          </p:cNvPr>
          <p:cNvSpPr>
            <a:spLocks noChangeArrowheads="1"/>
          </p:cNvSpPr>
          <p:nvPr/>
        </p:nvSpPr>
        <p:spPr bwMode="auto">
          <a:xfrm>
            <a:off x="443683" y="776169"/>
            <a:ext cx="8201857" cy="1649531"/>
          </a:xfrm>
          <a:prstGeom prst="roundRect">
            <a:avLst>
              <a:gd name="adj" fmla="val 5444"/>
            </a:avLst>
          </a:prstGeom>
          <a:solidFill>
            <a:schemeClr val="tx2"/>
          </a:solidFill>
          <a:ln w="6350" algn="ctr">
            <a:no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none" lIns="91427" tIns="45714" rIns="91427" bIns="45714" numCol="1" anchor="ctr" anchorCtr="0" compatLnSpc="1">
            <a:prstTxWarp prst="textNoShape">
              <a:avLst/>
            </a:prstTxWarp>
            <a:noAutofit/>
          </a:bodyPr>
          <a:lstStyle/>
          <a:p>
            <a:endParaRPr lang="en-US" dirty="0">
              <a:solidFill>
                <a:schemeClr val="bg1"/>
              </a:solidFill>
              <a:latin typeface="微软雅黑" pitchFamily="34" charset="-122"/>
              <a:ea typeface="微软雅黑" pitchFamily="34" charset="-122"/>
              <a:cs typeface="Arial" pitchFamily="34" charset="0"/>
            </a:endParaRPr>
          </a:p>
        </p:txBody>
      </p:sp>
      <p:sp>
        <p:nvSpPr>
          <p:cNvPr id="73" name="矩形 72">
            <a:extLst>
              <a:ext uri="{FF2B5EF4-FFF2-40B4-BE49-F238E27FC236}">
                <a16:creationId xmlns:a16="http://schemas.microsoft.com/office/drawing/2014/main" id="{59AE70FD-B1A7-43D0-BF5D-A6D5BB37304B}"/>
              </a:ext>
            </a:extLst>
          </p:cNvPr>
          <p:cNvSpPr/>
          <p:nvPr/>
        </p:nvSpPr>
        <p:spPr>
          <a:xfrm>
            <a:off x="76200" y="3130655"/>
            <a:ext cx="7647029" cy="827162"/>
          </a:xfrm>
          <a:prstGeom prst="rect">
            <a:avLst/>
          </a:prstGeom>
        </p:spPr>
        <p:txBody>
          <a:bodyPr wrap="square" lIns="91427" tIns="45714" rIns="91427" bIns="45714">
            <a:spAutoFit/>
          </a:bodyPr>
          <a:lstStyle/>
          <a:p>
            <a:pPr marL="1787272" lvl="1" indent="-177775">
              <a:spcAft>
                <a:spcPts val="600"/>
              </a:spcAft>
              <a:buFont typeface="Arial" pitchFamily="34" charset="0"/>
              <a:buChar char="•"/>
            </a:pPr>
            <a:r>
              <a:rPr lang="zh-CN" altLang="en-US" sz="1400" b="1" dirty="0">
                <a:latin typeface="微软雅黑" pitchFamily="34" charset="-122"/>
                <a:ea typeface="微软雅黑" pitchFamily="34" charset="-122"/>
              </a:rPr>
              <a:t>强调云计算平台开放安全接口</a:t>
            </a:r>
            <a:endParaRPr lang="en-US" altLang="zh-CN" sz="1400" b="1" dirty="0">
              <a:latin typeface="微软雅黑" pitchFamily="34" charset="-122"/>
              <a:ea typeface="微软雅黑" pitchFamily="34" charset="-122"/>
            </a:endParaRPr>
          </a:p>
          <a:p>
            <a:pPr marL="2244407" lvl="2" indent="-177775">
              <a:spcAft>
                <a:spcPts val="600"/>
              </a:spcAft>
              <a:buFont typeface="Arial" pitchFamily="34" charset="0"/>
              <a:buChar char="•"/>
            </a:pPr>
            <a:r>
              <a:rPr lang="zh-CN" altLang="en-US" sz="1400" dirty="0">
                <a:latin typeface="微软雅黑" pitchFamily="34" charset="-122"/>
                <a:ea typeface="微软雅黑" pitchFamily="34" charset="-122"/>
              </a:rPr>
              <a:t>网络流量导出到安全设备，包括到物理防火墙，</a:t>
            </a:r>
            <a:r>
              <a:rPr lang="en-US" altLang="zh-CN" sz="1400" dirty="0" err="1">
                <a:latin typeface="微软雅黑" pitchFamily="34" charset="-122"/>
                <a:ea typeface="微软雅黑" pitchFamily="34" charset="-122"/>
              </a:rPr>
              <a:t>vFW</a:t>
            </a:r>
            <a:r>
              <a:rPr lang="zh-CN" altLang="en-US" sz="1400" dirty="0">
                <a:latin typeface="微软雅黑" pitchFamily="34" charset="-122"/>
                <a:ea typeface="微软雅黑" pitchFamily="34" charset="-122"/>
              </a:rPr>
              <a:t>，</a:t>
            </a:r>
            <a:r>
              <a:rPr lang="en-US" altLang="zh-CN" sz="1400" dirty="0" err="1">
                <a:latin typeface="微软雅黑" pitchFamily="34" charset="-122"/>
                <a:ea typeface="微软雅黑" pitchFamily="34" charset="-122"/>
              </a:rPr>
              <a:t>vIPS</a:t>
            </a:r>
            <a:r>
              <a:rPr lang="zh-CN" altLang="en-US" sz="1400" dirty="0">
                <a:latin typeface="微软雅黑" pitchFamily="34" charset="-122"/>
                <a:ea typeface="微软雅黑" pitchFamily="34" charset="-122"/>
              </a:rPr>
              <a:t>等，也包括身份认证、审计</a:t>
            </a:r>
            <a:r>
              <a:rPr lang="en-US" altLang="zh-CN" sz="1400" dirty="0">
                <a:latin typeface="微软雅黑" pitchFamily="34" charset="-122"/>
                <a:ea typeface="微软雅黑" pitchFamily="34" charset="-122"/>
              </a:rPr>
              <a:t>(syslog</a:t>
            </a:r>
            <a:r>
              <a:rPr lang="zh-CN" altLang="en-US" sz="1400" dirty="0">
                <a:latin typeface="微软雅黑" pitchFamily="34" charset="-122"/>
                <a:ea typeface="微软雅黑" pitchFamily="34" charset="-122"/>
              </a:rPr>
              <a:t>接口</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等</a:t>
            </a:r>
            <a:endParaRPr lang="en-US" altLang="zh-CN" sz="1400" dirty="0">
              <a:latin typeface="微软雅黑" pitchFamily="34" charset="-122"/>
              <a:ea typeface="微软雅黑" pitchFamily="34" charset="-122"/>
            </a:endParaRPr>
          </a:p>
        </p:txBody>
      </p:sp>
      <p:sp>
        <p:nvSpPr>
          <p:cNvPr id="74" name="圆角矩形 9">
            <a:extLst>
              <a:ext uri="{FF2B5EF4-FFF2-40B4-BE49-F238E27FC236}">
                <a16:creationId xmlns:a16="http://schemas.microsoft.com/office/drawing/2014/main" id="{0450712B-ECB7-455E-9CD3-B5588336A9E8}"/>
              </a:ext>
            </a:extLst>
          </p:cNvPr>
          <p:cNvSpPr/>
          <p:nvPr/>
        </p:nvSpPr>
        <p:spPr bwMode="auto">
          <a:xfrm>
            <a:off x="444367" y="2568575"/>
            <a:ext cx="752475" cy="390525"/>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bodyPr>
          <a:lstStyle/>
          <a:p>
            <a:pPr defTabSz="914270">
              <a:buClr>
                <a:srgbClr val="CC9900"/>
              </a:buClr>
            </a:pPr>
            <a:r>
              <a:rPr lang="zh-CN" altLang="en-US" b="1" dirty="0">
                <a:solidFill>
                  <a:schemeClr val="tx1"/>
                </a:solidFill>
                <a:latin typeface="Arial" charset="0"/>
                <a:ea typeface="宋体" charset="-122"/>
              </a:rPr>
              <a:t>解读</a:t>
            </a:r>
          </a:p>
        </p:txBody>
      </p:sp>
      <p:sp>
        <p:nvSpPr>
          <p:cNvPr id="76" name="矩形 75">
            <a:extLst>
              <a:ext uri="{FF2B5EF4-FFF2-40B4-BE49-F238E27FC236}">
                <a16:creationId xmlns:a16="http://schemas.microsoft.com/office/drawing/2014/main" id="{CC52CBA2-504E-44B1-8BF0-D0B8B1EC8F06}"/>
              </a:ext>
            </a:extLst>
          </p:cNvPr>
          <p:cNvSpPr/>
          <p:nvPr/>
        </p:nvSpPr>
        <p:spPr>
          <a:xfrm>
            <a:off x="443684" y="749300"/>
            <a:ext cx="8197630" cy="1716239"/>
          </a:xfrm>
          <a:prstGeom prst="rect">
            <a:avLst/>
          </a:prstGeom>
        </p:spPr>
        <p:txBody>
          <a:bodyPr wrap="square">
            <a:spAutoFit/>
          </a:bodyPr>
          <a:lstStyle/>
          <a:p>
            <a:pPr>
              <a:lnSpc>
                <a:spcPct val="150000"/>
              </a:lnSpc>
            </a:pPr>
            <a:r>
              <a:rPr lang="zh-CN" altLang="en-US" sz="1400" b="1" dirty="0">
                <a:solidFill>
                  <a:schemeClr val="bg1"/>
                </a:solidFill>
                <a:latin typeface="微软雅黑" pitchFamily="34" charset="-122"/>
                <a:ea typeface="微软雅黑" pitchFamily="34" charset="-122"/>
                <a:cs typeface="Arial" pitchFamily="34" charset="0"/>
              </a:rPr>
              <a:t>标准条款</a:t>
            </a:r>
            <a:r>
              <a:rPr lang="en-US" altLang="zh-CN" sz="1400" b="1" dirty="0">
                <a:solidFill>
                  <a:schemeClr val="bg1"/>
                </a:solidFill>
                <a:latin typeface="微软雅黑" pitchFamily="34" charset="-122"/>
                <a:ea typeface="微软雅黑" pitchFamily="34" charset="-122"/>
                <a:cs typeface="Arial" pitchFamily="34" charset="0"/>
              </a:rPr>
              <a:t>(</a:t>
            </a:r>
            <a:r>
              <a:rPr lang="zh-CN" altLang="en-US" sz="1400" b="1" dirty="0">
                <a:solidFill>
                  <a:schemeClr val="bg1"/>
                </a:solidFill>
                <a:latin typeface="微软雅黑" pitchFamily="34" charset="-122"/>
                <a:ea typeface="微软雅黑" pitchFamily="34" charset="-122"/>
                <a:cs typeface="Arial" pitchFamily="34" charset="0"/>
              </a:rPr>
              <a:t>三级</a:t>
            </a:r>
            <a:r>
              <a:rPr lang="en-US" altLang="zh-CN" sz="1400" b="1" dirty="0">
                <a:solidFill>
                  <a:schemeClr val="bg1"/>
                </a:solidFill>
                <a:latin typeface="微软雅黑" pitchFamily="34" charset="-122"/>
                <a:ea typeface="微软雅黑" pitchFamily="34" charset="-122"/>
                <a:cs typeface="Arial" pitchFamily="34" charset="0"/>
              </a:rPr>
              <a:t>):</a:t>
            </a:r>
          </a:p>
          <a:p>
            <a:pPr>
              <a:lnSpc>
                <a:spcPct val="150000"/>
              </a:lnSpc>
            </a:pPr>
            <a:r>
              <a:rPr lang="en-US" altLang="zh-CN" sz="1600" b="1" dirty="0">
                <a:solidFill>
                  <a:schemeClr val="bg1"/>
                </a:solidFill>
                <a:latin typeface="微软雅黑" pitchFamily="34" charset="-122"/>
                <a:ea typeface="微软雅黑" pitchFamily="34" charset="-122"/>
                <a:cs typeface="Arial" pitchFamily="34" charset="0"/>
              </a:rPr>
              <a:t>6.1.2.1 </a:t>
            </a:r>
            <a:r>
              <a:rPr lang="en-US" altLang="zh-CN" sz="1400" dirty="0">
                <a:solidFill>
                  <a:schemeClr val="bg1"/>
                </a:solidFill>
                <a:latin typeface="微软雅黑" pitchFamily="34" charset="-122"/>
                <a:ea typeface="微软雅黑" pitchFamily="34" charset="-122"/>
                <a:cs typeface="Arial" pitchFamily="34" charset="0"/>
              </a:rPr>
              <a:t>g)   </a:t>
            </a:r>
            <a:r>
              <a:rPr lang="zh-CN" altLang="en-US" sz="1400" dirty="0">
                <a:solidFill>
                  <a:schemeClr val="bg1"/>
                </a:solidFill>
                <a:latin typeface="微软雅黑" pitchFamily="34" charset="-122"/>
                <a:ea typeface="微软雅黑" pitchFamily="34" charset="-122"/>
                <a:cs typeface="Arial" pitchFamily="34" charset="0"/>
              </a:rPr>
              <a:t>提供开放接口或者开放安全服务，允许云租户接入第三方安全产品或者云平台选择第三方安全服务。加强云租户虚拟机之间、安全区域之间的网络安全防护能力；</a:t>
            </a:r>
            <a:endParaRPr lang="en-US" altLang="zh-CN" sz="1400" dirty="0">
              <a:solidFill>
                <a:schemeClr val="bg1"/>
              </a:solidFill>
              <a:latin typeface="微软雅黑" pitchFamily="34" charset="-122"/>
              <a:ea typeface="微软雅黑" pitchFamily="34" charset="-122"/>
              <a:cs typeface="Arial" pitchFamily="34" charset="0"/>
            </a:endParaRPr>
          </a:p>
          <a:p>
            <a:pPr>
              <a:lnSpc>
                <a:spcPct val="150000"/>
              </a:lnSpc>
            </a:pPr>
            <a:r>
              <a:rPr lang="en-US" altLang="zh-CN" sz="1400" b="1" dirty="0">
                <a:solidFill>
                  <a:schemeClr val="bg1"/>
                </a:solidFill>
                <a:latin typeface="微软雅黑" pitchFamily="34" charset="-122"/>
                <a:ea typeface="微软雅黑" pitchFamily="34" charset="-122"/>
                <a:cs typeface="Arial" pitchFamily="34" charset="0"/>
              </a:rPr>
              <a:t>6.2.2.1</a:t>
            </a:r>
            <a:r>
              <a:rPr lang="en-US" altLang="zh-CN" sz="1400" dirty="0">
                <a:solidFill>
                  <a:schemeClr val="bg1"/>
                </a:solidFill>
                <a:latin typeface="微软雅黑" pitchFamily="34" charset="-122"/>
                <a:ea typeface="微软雅黑" pitchFamily="34" charset="-122"/>
                <a:cs typeface="Arial" pitchFamily="34" charset="0"/>
              </a:rPr>
              <a:t> </a:t>
            </a:r>
            <a:r>
              <a:rPr lang="zh-CN" altLang="en-US" sz="1400" dirty="0">
                <a:solidFill>
                  <a:schemeClr val="bg1"/>
                </a:solidFill>
                <a:latin typeface="微软雅黑" panose="020B0503020204020204" pitchFamily="34" charset="-122"/>
                <a:ea typeface="微软雅黑" panose="020B0503020204020204" pitchFamily="34" charset="-122"/>
              </a:rPr>
              <a:t>云计算平台应提供开放接口或开放性安全服务，允许云租户接入第三方安全产品或在云平台选择第三方安全服务，支持异构方式对云租户的网络、主机、应用、数据层的安全措施进行实施。</a:t>
            </a:r>
            <a:r>
              <a:rPr lang="zh-CN" altLang="en-US" sz="1400" dirty="0">
                <a:solidFill>
                  <a:schemeClr val="bg1"/>
                </a:solidFill>
                <a:latin typeface="微软雅黑" pitchFamily="34" charset="-122"/>
                <a:ea typeface="微软雅黑" pitchFamily="34" charset="-122"/>
                <a:cs typeface="Arial" pitchFamily="34" charset="0"/>
              </a:rPr>
              <a:t> </a:t>
            </a:r>
          </a:p>
        </p:txBody>
      </p:sp>
    </p:spTree>
    <p:extLst>
      <p:ext uri="{BB962C8B-B14F-4D97-AF65-F5344CB8AC3E}">
        <p14:creationId xmlns:p14="http://schemas.microsoft.com/office/powerpoint/2010/main" val="267437257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5563414"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云平台</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网络和通信安全</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网络架构</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69" name="组合 68">
            <a:extLst>
              <a:ext uri="{FF2B5EF4-FFF2-40B4-BE49-F238E27FC236}">
                <a16:creationId xmlns:a16="http://schemas.microsoft.com/office/drawing/2014/main" id="{297C2635-A819-4023-B6C3-DAEE55681016}"/>
              </a:ext>
            </a:extLst>
          </p:cNvPr>
          <p:cNvGrpSpPr/>
          <p:nvPr/>
        </p:nvGrpSpPr>
        <p:grpSpPr>
          <a:xfrm>
            <a:off x="76200" y="3009184"/>
            <a:ext cx="9067800" cy="2159716"/>
            <a:chOff x="76200" y="2607912"/>
            <a:chExt cx="8915400" cy="2159716"/>
          </a:xfrm>
        </p:grpSpPr>
        <p:sp>
          <p:nvSpPr>
            <p:cNvPr id="41" name="菱形 40">
              <a:extLst>
                <a:ext uri="{FF2B5EF4-FFF2-40B4-BE49-F238E27FC236}">
                  <a16:creationId xmlns:a16="http://schemas.microsoft.com/office/drawing/2014/main" id="{0EF55D2A-9729-4524-BF27-E3DECA94A9FB}"/>
                </a:ext>
              </a:extLst>
            </p:cNvPr>
            <p:cNvSpPr/>
            <p:nvPr/>
          </p:nvSpPr>
          <p:spPr>
            <a:xfrm>
              <a:off x="7627667" y="3051616"/>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7" name="直角三角形 56">
              <a:extLst>
                <a:ext uri="{FF2B5EF4-FFF2-40B4-BE49-F238E27FC236}">
                  <a16:creationId xmlns:a16="http://schemas.microsoft.com/office/drawing/2014/main" id="{FC765428-F1F7-44A2-A0E3-65CEC80B1C68}"/>
                </a:ext>
              </a:extLst>
            </p:cNvPr>
            <p:cNvSpPr/>
            <p:nvPr/>
          </p:nvSpPr>
          <p:spPr>
            <a:xfrm>
              <a:off x="76200" y="4293875"/>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A5C214DF-C276-447E-95CF-32FE2F56CB71}"/>
                </a:ext>
              </a:extLst>
            </p:cNvPr>
            <p:cNvSpPr/>
            <p:nvPr/>
          </p:nvSpPr>
          <p:spPr>
            <a:xfrm flipH="1">
              <a:off x="6640140" y="4293875"/>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3C176F58-8E0D-4969-9991-65167E8915DA}"/>
                </a:ext>
              </a:extLst>
            </p:cNvPr>
            <p:cNvSpPr/>
            <p:nvPr/>
          </p:nvSpPr>
          <p:spPr>
            <a:xfrm>
              <a:off x="572111" y="3047003"/>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64" name="菱形 63">
              <a:extLst>
                <a:ext uri="{FF2B5EF4-FFF2-40B4-BE49-F238E27FC236}">
                  <a16:creationId xmlns:a16="http://schemas.microsoft.com/office/drawing/2014/main" id="{CBE8BC91-5B8C-4AC1-8B4F-0EA399433B34}"/>
                </a:ext>
              </a:extLst>
            </p:cNvPr>
            <p:cNvSpPr/>
            <p:nvPr/>
          </p:nvSpPr>
          <p:spPr>
            <a:xfrm>
              <a:off x="140611" y="3486264"/>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28165D5-2695-4960-AD8D-C7EEAAAEA773}"/>
                </a:ext>
              </a:extLst>
            </p:cNvPr>
            <p:cNvSpPr/>
            <p:nvPr/>
          </p:nvSpPr>
          <p:spPr>
            <a:xfrm>
              <a:off x="137172" y="2611609"/>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a:extLst>
                <a:ext uri="{FF2B5EF4-FFF2-40B4-BE49-F238E27FC236}">
                  <a16:creationId xmlns:a16="http://schemas.microsoft.com/office/drawing/2014/main" id="{825AB7B4-4D08-4346-B31E-B42FFB16174C}"/>
                </a:ext>
              </a:extLst>
            </p:cNvPr>
            <p:cNvSpPr/>
            <p:nvPr/>
          </p:nvSpPr>
          <p:spPr>
            <a:xfrm>
              <a:off x="8088946" y="3484202"/>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a:extLst>
                <a:ext uri="{FF2B5EF4-FFF2-40B4-BE49-F238E27FC236}">
                  <a16:creationId xmlns:a16="http://schemas.microsoft.com/office/drawing/2014/main" id="{31EB50AB-B236-4C4B-8DCB-D80E66D6DC38}"/>
                </a:ext>
              </a:extLst>
            </p:cNvPr>
            <p:cNvSpPr/>
            <p:nvPr/>
          </p:nvSpPr>
          <p:spPr>
            <a:xfrm>
              <a:off x="8081833" y="2607912"/>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AutoShape 12">
            <a:extLst>
              <a:ext uri="{FF2B5EF4-FFF2-40B4-BE49-F238E27FC236}">
                <a16:creationId xmlns:a16="http://schemas.microsoft.com/office/drawing/2014/main" id="{5FE8FCA0-91DA-4C1E-A702-21506DB6F584}"/>
              </a:ext>
            </a:extLst>
          </p:cNvPr>
          <p:cNvSpPr>
            <a:spLocks noChangeArrowheads="1"/>
          </p:cNvSpPr>
          <p:nvPr/>
        </p:nvSpPr>
        <p:spPr bwMode="auto">
          <a:xfrm>
            <a:off x="345827" y="673100"/>
            <a:ext cx="8397571" cy="4088138"/>
          </a:xfrm>
          <a:prstGeom prst="roundRect">
            <a:avLst>
              <a:gd name="adj" fmla="val 5444"/>
            </a:avLst>
          </a:prstGeom>
          <a:no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square" lIns="91427" tIns="45714" rIns="91427" bIns="45714" numCol="1" anchor="ctr" anchorCtr="0" compatLnSpc="1">
            <a:prstTxWarp prst="textNoShape">
              <a:avLst/>
            </a:prstTxWarp>
          </a:bodyPr>
          <a:lstStyle/>
          <a:p>
            <a:pPr marL="1330136" indent="-177775">
              <a:spcAft>
                <a:spcPts val="600"/>
              </a:spcAft>
            </a:pPr>
            <a:endParaRPr lang="en-US" altLang="zh-CN" sz="1200" dirty="0">
              <a:latin typeface="微软雅黑" pitchFamily="34" charset="-122"/>
              <a:ea typeface="微软雅黑" pitchFamily="34" charset="-122"/>
            </a:endParaRPr>
          </a:p>
        </p:txBody>
      </p:sp>
      <p:sp>
        <p:nvSpPr>
          <p:cNvPr id="72" name="AutoShape 13">
            <a:extLst>
              <a:ext uri="{FF2B5EF4-FFF2-40B4-BE49-F238E27FC236}">
                <a16:creationId xmlns:a16="http://schemas.microsoft.com/office/drawing/2014/main" id="{32FFA145-5D0B-41E4-962E-35EA285248A5}"/>
              </a:ext>
            </a:extLst>
          </p:cNvPr>
          <p:cNvSpPr>
            <a:spLocks noChangeArrowheads="1"/>
          </p:cNvSpPr>
          <p:nvPr/>
        </p:nvSpPr>
        <p:spPr bwMode="auto">
          <a:xfrm>
            <a:off x="443683" y="860353"/>
            <a:ext cx="8201857" cy="1565347"/>
          </a:xfrm>
          <a:prstGeom prst="roundRect">
            <a:avLst>
              <a:gd name="adj" fmla="val 5444"/>
            </a:avLst>
          </a:prstGeom>
          <a:solidFill>
            <a:schemeClr val="tx2"/>
          </a:solidFill>
          <a:ln w="6350" algn="ctr">
            <a:no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none" lIns="91427" tIns="45714" rIns="91427" bIns="45714" numCol="1" anchor="ctr" anchorCtr="0" compatLnSpc="1">
            <a:prstTxWarp prst="textNoShape">
              <a:avLst/>
            </a:prstTxWarp>
            <a:noAutofit/>
          </a:bodyPr>
          <a:lstStyle/>
          <a:p>
            <a:endParaRPr lang="en-US" dirty="0">
              <a:solidFill>
                <a:schemeClr val="bg1"/>
              </a:solidFill>
              <a:latin typeface="微软雅黑" pitchFamily="34" charset="-122"/>
              <a:ea typeface="微软雅黑" pitchFamily="34" charset="-122"/>
              <a:cs typeface="Arial" pitchFamily="34" charset="0"/>
            </a:endParaRPr>
          </a:p>
        </p:txBody>
      </p:sp>
      <p:sp>
        <p:nvSpPr>
          <p:cNvPr id="73" name="矩形 72">
            <a:extLst>
              <a:ext uri="{FF2B5EF4-FFF2-40B4-BE49-F238E27FC236}">
                <a16:creationId xmlns:a16="http://schemas.microsoft.com/office/drawing/2014/main" id="{59AE70FD-B1A7-43D0-BF5D-A6D5BB37304B}"/>
              </a:ext>
            </a:extLst>
          </p:cNvPr>
          <p:cNvSpPr/>
          <p:nvPr/>
        </p:nvSpPr>
        <p:spPr>
          <a:xfrm>
            <a:off x="33523" y="2578100"/>
            <a:ext cx="7774050" cy="1615815"/>
          </a:xfrm>
          <a:prstGeom prst="rect">
            <a:avLst/>
          </a:prstGeom>
        </p:spPr>
        <p:txBody>
          <a:bodyPr wrap="square" lIns="91427" tIns="45714" rIns="91427" bIns="45714">
            <a:spAutoFit/>
          </a:bodyPr>
          <a:lstStyle/>
          <a:p>
            <a:pPr marL="1787272" lvl="1" indent="-177775">
              <a:spcAft>
                <a:spcPts val="600"/>
              </a:spcAft>
              <a:buFont typeface="Arial" pitchFamily="34" charset="0"/>
              <a:buChar char="•"/>
            </a:pPr>
            <a:r>
              <a:rPr lang="zh-CN" altLang="en-US" sz="1400" dirty="0">
                <a:latin typeface="微软雅黑" pitchFamily="34" charset="-122"/>
                <a:ea typeface="微软雅黑" pitchFamily="34" charset="-122"/>
              </a:rPr>
              <a:t>强调</a:t>
            </a:r>
            <a:r>
              <a:rPr lang="en-US" altLang="zh-CN" sz="1400" dirty="0">
                <a:latin typeface="微软雅黑" pitchFamily="34" charset="-122"/>
                <a:ea typeface="微软雅黑" pitchFamily="34" charset="-122"/>
              </a:rPr>
              <a:t>SDN</a:t>
            </a:r>
            <a:r>
              <a:rPr lang="zh-CN" altLang="en-US" sz="1400" dirty="0">
                <a:latin typeface="微软雅黑" pitchFamily="34" charset="-122"/>
                <a:ea typeface="微软雅黑" pitchFamily="34" charset="-122"/>
              </a:rPr>
              <a:t>和对路由的可控制</a:t>
            </a:r>
            <a:endParaRPr lang="en-US" altLang="zh-CN" sz="1400" dirty="0">
              <a:latin typeface="微软雅黑" pitchFamily="34" charset="-122"/>
              <a:ea typeface="微软雅黑" pitchFamily="34" charset="-122"/>
            </a:endParaRPr>
          </a:p>
          <a:p>
            <a:pPr marL="1787272" lvl="1" indent="-177775">
              <a:spcAft>
                <a:spcPts val="600"/>
              </a:spcAft>
              <a:buFont typeface="Arial" pitchFamily="34" charset="0"/>
              <a:buChar char="•"/>
            </a:pPr>
            <a:r>
              <a:rPr lang="zh-CN" altLang="en-US" sz="1400" dirty="0">
                <a:latin typeface="微软雅黑" pitchFamily="34" charset="-122"/>
                <a:ea typeface="微软雅黑" pitchFamily="34" charset="-122"/>
              </a:rPr>
              <a:t>对网络的可定义，对业务的可编排</a:t>
            </a:r>
            <a:endParaRPr lang="en-US" altLang="zh-CN" sz="1400" dirty="0">
              <a:latin typeface="微软雅黑" pitchFamily="34" charset="-122"/>
              <a:ea typeface="微软雅黑" pitchFamily="34" charset="-122"/>
            </a:endParaRPr>
          </a:p>
          <a:p>
            <a:pPr marL="1787272" lvl="1" indent="-177775">
              <a:spcAft>
                <a:spcPts val="600"/>
              </a:spcAft>
              <a:buFont typeface="Arial" pitchFamily="34" charset="0"/>
              <a:buChar char="•"/>
            </a:pPr>
            <a:r>
              <a:rPr lang="zh-CN" altLang="en-US" sz="1400" dirty="0">
                <a:latin typeface="微软雅黑" pitchFamily="34" charset="-122"/>
                <a:ea typeface="微软雅黑" pitchFamily="34" charset="-122"/>
              </a:rPr>
              <a:t>同一云租户的不同业务系统有自己的安全需求，按照不同业务系统安全需求进行必要的安全防护</a:t>
            </a:r>
            <a:endParaRPr lang="en-US" altLang="zh-CN" sz="1400" dirty="0">
              <a:latin typeface="微软雅黑" pitchFamily="34" charset="-122"/>
              <a:ea typeface="微软雅黑" pitchFamily="34" charset="-122"/>
            </a:endParaRPr>
          </a:p>
          <a:p>
            <a:pPr marL="1787272" lvl="1" indent="-177775">
              <a:spcAft>
                <a:spcPts val="600"/>
              </a:spcAft>
              <a:buFont typeface="Arial" pitchFamily="34" charset="0"/>
              <a:buChar char="•"/>
            </a:pPr>
            <a:r>
              <a:rPr lang="zh-CN" altLang="en-US" sz="1400" dirty="0">
                <a:latin typeface="微软雅黑" pitchFamily="34" charset="-122"/>
                <a:ea typeface="微软雅黑" pitchFamily="34" charset="-122"/>
              </a:rPr>
              <a:t>要挂一个网络安全设备的时候要让经过想让经过的网络安全设备，不能出现挂不上的情况</a:t>
            </a:r>
          </a:p>
        </p:txBody>
      </p:sp>
      <p:sp>
        <p:nvSpPr>
          <p:cNvPr id="74" name="圆角矩形 9">
            <a:extLst>
              <a:ext uri="{FF2B5EF4-FFF2-40B4-BE49-F238E27FC236}">
                <a16:creationId xmlns:a16="http://schemas.microsoft.com/office/drawing/2014/main" id="{0450712B-ECB7-455E-9CD3-B5588336A9E8}"/>
              </a:ext>
            </a:extLst>
          </p:cNvPr>
          <p:cNvSpPr/>
          <p:nvPr/>
        </p:nvSpPr>
        <p:spPr bwMode="auto">
          <a:xfrm>
            <a:off x="444367" y="2471315"/>
            <a:ext cx="752475" cy="390525"/>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bodyPr>
          <a:lstStyle/>
          <a:p>
            <a:pPr defTabSz="914270">
              <a:buClr>
                <a:srgbClr val="CC9900"/>
              </a:buClr>
            </a:pPr>
            <a:r>
              <a:rPr lang="zh-CN" altLang="en-US" b="1" dirty="0">
                <a:solidFill>
                  <a:schemeClr val="tx1"/>
                </a:solidFill>
                <a:latin typeface="Arial" charset="0"/>
                <a:ea typeface="宋体" charset="-122"/>
              </a:rPr>
              <a:t>解读</a:t>
            </a:r>
          </a:p>
        </p:txBody>
      </p:sp>
      <p:sp>
        <p:nvSpPr>
          <p:cNvPr id="76" name="矩形 75">
            <a:extLst>
              <a:ext uri="{FF2B5EF4-FFF2-40B4-BE49-F238E27FC236}">
                <a16:creationId xmlns:a16="http://schemas.microsoft.com/office/drawing/2014/main" id="{CC52CBA2-504E-44B1-8BF0-D0B8B1EC8F06}"/>
              </a:ext>
            </a:extLst>
          </p:cNvPr>
          <p:cNvSpPr/>
          <p:nvPr/>
        </p:nvSpPr>
        <p:spPr>
          <a:xfrm>
            <a:off x="443683" y="1446768"/>
            <a:ext cx="8087655" cy="369332"/>
          </a:xfrm>
          <a:prstGeom prst="rect">
            <a:avLst/>
          </a:prstGeom>
        </p:spPr>
        <p:txBody>
          <a:bodyPr wrap="square">
            <a:spAutoFit/>
          </a:bodyPr>
          <a:lstStyle/>
          <a:p>
            <a:r>
              <a:rPr lang="zh-CN" altLang="en-US" b="1" dirty="0">
                <a:solidFill>
                  <a:schemeClr val="bg1"/>
                </a:solidFill>
                <a:latin typeface="微软雅黑" pitchFamily="34" charset="-122"/>
                <a:ea typeface="微软雅黑" pitchFamily="34" charset="-122"/>
                <a:cs typeface="Arial" pitchFamily="34" charset="0"/>
              </a:rPr>
              <a:t>标准条款</a:t>
            </a:r>
            <a:r>
              <a:rPr lang="en-US" altLang="zh-CN" b="1" dirty="0">
                <a:solidFill>
                  <a:schemeClr val="bg1"/>
                </a:solidFill>
                <a:latin typeface="微软雅黑" pitchFamily="34" charset="-122"/>
                <a:ea typeface="微软雅黑" pitchFamily="34" charset="-122"/>
                <a:cs typeface="Arial" pitchFamily="34" charset="0"/>
              </a:rPr>
              <a:t>(</a:t>
            </a:r>
            <a:r>
              <a:rPr lang="zh-CN" altLang="en-US" b="1" dirty="0">
                <a:solidFill>
                  <a:schemeClr val="bg1"/>
                </a:solidFill>
                <a:latin typeface="微软雅黑" pitchFamily="34" charset="-122"/>
                <a:ea typeface="微软雅黑" pitchFamily="34" charset="-122"/>
                <a:cs typeface="Arial" pitchFamily="34" charset="0"/>
              </a:rPr>
              <a:t>三级、四级</a:t>
            </a:r>
            <a:r>
              <a:rPr lang="en-US" altLang="zh-CN" b="1" dirty="0">
                <a:solidFill>
                  <a:schemeClr val="bg1"/>
                </a:solidFill>
                <a:latin typeface="微软雅黑" pitchFamily="34" charset="-122"/>
                <a:ea typeface="微软雅黑" pitchFamily="34" charset="-122"/>
                <a:cs typeface="Arial" pitchFamily="34" charset="0"/>
              </a:rPr>
              <a:t>): 6.1.2.1 </a:t>
            </a:r>
            <a:r>
              <a:rPr lang="en-US" altLang="zh-CN" dirty="0">
                <a:solidFill>
                  <a:schemeClr val="bg1"/>
                </a:solidFill>
                <a:latin typeface="微软雅黑" pitchFamily="34" charset="-122"/>
                <a:ea typeface="微软雅黑" pitchFamily="34" charset="-122"/>
                <a:cs typeface="Arial" pitchFamily="34" charset="0"/>
              </a:rPr>
              <a:t>h)   </a:t>
            </a:r>
            <a:r>
              <a:rPr lang="zh-CN" altLang="en-US" dirty="0">
                <a:solidFill>
                  <a:schemeClr val="bg1"/>
                </a:solidFill>
                <a:latin typeface="微软雅黑" pitchFamily="34" charset="-122"/>
                <a:ea typeface="微软雅黑" pitchFamily="34" charset="-122"/>
                <a:cs typeface="Arial" pitchFamily="34" charset="0"/>
              </a:rPr>
              <a:t>根据云租户的业务需求定义安全访问路径。</a:t>
            </a:r>
          </a:p>
        </p:txBody>
      </p:sp>
    </p:spTree>
    <p:extLst>
      <p:ext uri="{BB962C8B-B14F-4D97-AF65-F5344CB8AC3E}">
        <p14:creationId xmlns:p14="http://schemas.microsoft.com/office/powerpoint/2010/main" val="22246758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3359" y="0"/>
            <a:ext cx="380999" cy="560831"/>
          </a:xfrm>
          <a:custGeom>
            <a:avLst/>
            <a:gdLst/>
            <a:ahLst/>
            <a:cxnLst/>
            <a:rect l="l" t="t" r="r" b="b"/>
            <a:pathLst>
              <a:path w="381000" h="560831">
                <a:moveTo>
                  <a:pt x="0" y="0"/>
                </a:moveTo>
                <a:lnTo>
                  <a:pt x="0" y="448690"/>
                </a:lnTo>
                <a:lnTo>
                  <a:pt x="190500" y="560832"/>
                </a:lnTo>
                <a:lnTo>
                  <a:pt x="380999" y="448690"/>
                </a:lnTo>
                <a:lnTo>
                  <a:pt x="380999" y="0"/>
                </a:lnTo>
                <a:lnTo>
                  <a:pt x="0" y="0"/>
                </a:lnTo>
              </a:path>
            </a:pathLst>
          </a:custGeom>
          <a:solidFill>
            <a:srgbClr val="0D637B"/>
          </a:solidFill>
        </p:spPr>
        <p:txBody>
          <a:bodyPr wrap="square" lIns="0" tIns="0" rIns="0" bIns="0" rtlCol="0">
            <a:noAutofit/>
          </a:bodyPr>
          <a:lstStyle/>
          <a:p>
            <a:endParaRPr/>
          </a:p>
        </p:txBody>
      </p:sp>
      <p:sp>
        <p:nvSpPr>
          <p:cNvPr id="3" name="object 3"/>
          <p:cNvSpPr/>
          <p:nvPr/>
        </p:nvSpPr>
        <p:spPr>
          <a:xfrm>
            <a:off x="810768" y="813815"/>
            <a:ext cx="1298447" cy="3383279"/>
          </a:xfrm>
          <a:custGeom>
            <a:avLst/>
            <a:gdLst/>
            <a:ahLst/>
            <a:cxnLst/>
            <a:rect l="l" t="t" r="r" b="b"/>
            <a:pathLst>
              <a:path w="1298447" h="3383279">
                <a:moveTo>
                  <a:pt x="0" y="3383279"/>
                </a:moveTo>
                <a:lnTo>
                  <a:pt x="1298447" y="3383279"/>
                </a:lnTo>
                <a:lnTo>
                  <a:pt x="1298447" y="0"/>
                </a:lnTo>
                <a:lnTo>
                  <a:pt x="0" y="0"/>
                </a:lnTo>
                <a:lnTo>
                  <a:pt x="0" y="3383279"/>
                </a:lnTo>
                <a:close/>
              </a:path>
            </a:pathLst>
          </a:custGeom>
          <a:solidFill>
            <a:srgbClr val="7E7E7E"/>
          </a:solidFill>
        </p:spPr>
        <p:txBody>
          <a:bodyPr wrap="square" lIns="0" tIns="0" rIns="0" bIns="0" rtlCol="0">
            <a:noAutofit/>
          </a:bodyPr>
          <a:lstStyle/>
          <a:p>
            <a:endParaRPr/>
          </a:p>
        </p:txBody>
      </p:sp>
      <p:sp>
        <p:nvSpPr>
          <p:cNvPr id="4" name="object 4"/>
          <p:cNvSpPr/>
          <p:nvPr/>
        </p:nvSpPr>
        <p:spPr>
          <a:xfrm>
            <a:off x="1490472" y="694943"/>
            <a:ext cx="2109216" cy="649224"/>
          </a:xfrm>
          <a:custGeom>
            <a:avLst/>
            <a:gdLst/>
            <a:ahLst/>
            <a:cxnLst/>
            <a:rect l="l" t="t" r="r" b="b"/>
            <a:pathLst>
              <a:path w="2109216" h="649224">
                <a:moveTo>
                  <a:pt x="1784603" y="0"/>
                </a:moveTo>
                <a:lnTo>
                  <a:pt x="0" y="0"/>
                </a:lnTo>
                <a:lnTo>
                  <a:pt x="0" y="649224"/>
                </a:lnTo>
                <a:lnTo>
                  <a:pt x="1784603" y="649224"/>
                </a:lnTo>
                <a:lnTo>
                  <a:pt x="2109216" y="324612"/>
                </a:lnTo>
                <a:lnTo>
                  <a:pt x="1784603" y="0"/>
                </a:lnTo>
                <a:close/>
              </a:path>
            </a:pathLst>
          </a:custGeom>
          <a:solidFill>
            <a:srgbClr val="0D637B"/>
          </a:solidFill>
        </p:spPr>
        <p:txBody>
          <a:bodyPr wrap="square" lIns="0" tIns="0" rIns="0" bIns="0" rtlCol="0">
            <a:noAutofit/>
          </a:bodyPr>
          <a:lstStyle/>
          <a:p>
            <a:endParaRPr/>
          </a:p>
        </p:txBody>
      </p:sp>
      <p:sp>
        <p:nvSpPr>
          <p:cNvPr id="5" name="object 5"/>
          <p:cNvSpPr/>
          <p:nvPr/>
        </p:nvSpPr>
        <p:spPr>
          <a:xfrm>
            <a:off x="1490472" y="1453895"/>
            <a:ext cx="2109216" cy="646176"/>
          </a:xfrm>
          <a:custGeom>
            <a:avLst/>
            <a:gdLst/>
            <a:ahLst/>
            <a:cxnLst/>
            <a:rect l="l" t="t" r="r" b="b"/>
            <a:pathLst>
              <a:path w="2109216" h="646176">
                <a:moveTo>
                  <a:pt x="1786127" y="0"/>
                </a:moveTo>
                <a:lnTo>
                  <a:pt x="0" y="0"/>
                </a:lnTo>
                <a:lnTo>
                  <a:pt x="0" y="646176"/>
                </a:lnTo>
                <a:lnTo>
                  <a:pt x="1786127" y="646176"/>
                </a:lnTo>
                <a:lnTo>
                  <a:pt x="2109216" y="323088"/>
                </a:lnTo>
                <a:lnTo>
                  <a:pt x="1786127" y="0"/>
                </a:lnTo>
                <a:close/>
              </a:path>
            </a:pathLst>
          </a:custGeom>
          <a:solidFill>
            <a:srgbClr val="2CB1A3"/>
          </a:solidFill>
        </p:spPr>
        <p:txBody>
          <a:bodyPr wrap="square" lIns="0" tIns="0" rIns="0" bIns="0" rtlCol="0">
            <a:noAutofit/>
          </a:bodyPr>
          <a:lstStyle/>
          <a:p>
            <a:endParaRPr/>
          </a:p>
        </p:txBody>
      </p:sp>
      <p:sp>
        <p:nvSpPr>
          <p:cNvPr id="6" name="object 6"/>
          <p:cNvSpPr/>
          <p:nvPr/>
        </p:nvSpPr>
        <p:spPr>
          <a:xfrm>
            <a:off x="1490472" y="2209800"/>
            <a:ext cx="2109216" cy="649224"/>
          </a:xfrm>
          <a:custGeom>
            <a:avLst/>
            <a:gdLst/>
            <a:ahLst/>
            <a:cxnLst/>
            <a:rect l="l" t="t" r="r" b="b"/>
            <a:pathLst>
              <a:path w="2109216" h="649224">
                <a:moveTo>
                  <a:pt x="1784603" y="0"/>
                </a:moveTo>
                <a:lnTo>
                  <a:pt x="0" y="0"/>
                </a:lnTo>
                <a:lnTo>
                  <a:pt x="0" y="649224"/>
                </a:lnTo>
                <a:lnTo>
                  <a:pt x="1784603" y="649224"/>
                </a:lnTo>
                <a:lnTo>
                  <a:pt x="2109216" y="324612"/>
                </a:lnTo>
                <a:lnTo>
                  <a:pt x="1784603" y="0"/>
                </a:lnTo>
                <a:close/>
              </a:path>
            </a:pathLst>
          </a:custGeom>
          <a:solidFill>
            <a:srgbClr val="F87908"/>
          </a:solidFill>
        </p:spPr>
        <p:txBody>
          <a:bodyPr wrap="square" lIns="0" tIns="0" rIns="0" bIns="0" rtlCol="0">
            <a:noAutofit/>
          </a:bodyPr>
          <a:lstStyle/>
          <a:p>
            <a:endParaRPr/>
          </a:p>
        </p:txBody>
      </p:sp>
      <p:sp>
        <p:nvSpPr>
          <p:cNvPr id="7" name="object 7"/>
          <p:cNvSpPr txBox="1"/>
          <p:nvPr/>
        </p:nvSpPr>
        <p:spPr>
          <a:xfrm>
            <a:off x="1946910" y="2373122"/>
            <a:ext cx="1037590" cy="316865"/>
          </a:xfrm>
          <a:prstGeom prst="rect">
            <a:avLst/>
          </a:prstGeom>
        </p:spPr>
        <p:txBody>
          <a:bodyPr vert="horz" wrap="square" lIns="0" tIns="0" rIns="0" bIns="0" rtlCol="0">
            <a:noAutofit/>
          </a:bodyPr>
          <a:lstStyle/>
          <a:p>
            <a:pPr marL="12700">
              <a:lnSpc>
                <a:spcPct val="100000"/>
              </a:lnSpc>
            </a:pPr>
            <a:r>
              <a:rPr sz="2000" b="1" spc="-20" dirty="0">
                <a:solidFill>
                  <a:srgbClr val="FFFFFF"/>
                </a:solidFill>
                <a:latin typeface="微软雅黑"/>
                <a:cs typeface="微软雅黑"/>
              </a:rPr>
              <a:t>辩证思维</a:t>
            </a:r>
            <a:endParaRPr sz="2000">
              <a:latin typeface="微软雅黑"/>
              <a:cs typeface="微软雅黑"/>
            </a:endParaRPr>
          </a:p>
        </p:txBody>
      </p:sp>
      <p:sp>
        <p:nvSpPr>
          <p:cNvPr id="8" name="object 8"/>
          <p:cNvSpPr/>
          <p:nvPr/>
        </p:nvSpPr>
        <p:spPr>
          <a:xfrm>
            <a:off x="1490472" y="2965703"/>
            <a:ext cx="2109216" cy="649223"/>
          </a:xfrm>
          <a:custGeom>
            <a:avLst/>
            <a:gdLst/>
            <a:ahLst/>
            <a:cxnLst/>
            <a:rect l="l" t="t" r="r" b="b"/>
            <a:pathLst>
              <a:path w="2109216" h="649224">
                <a:moveTo>
                  <a:pt x="1784603" y="0"/>
                </a:moveTo>
                <a:lnTo>
                  <a:pt x="0" y="0"/>
                </a:lnTo>
                <a:lnTo>
                  <a:pt x="0" y="649223"/>
                </a:lnTo>
                <a:lnTo>
                  <a:pt x="1784603" y="649223"/>
                </a:lnTo>
                <a:lnTo>
                  <a:pt x="2109216" y="324612"/>
                </a:lnTo>
                <a:lnTo>
                  <a:pt x="1784603" y="0"/>
                </a:lnTo>
                <a:close/>
              </a:path>
            </a:pathLst>
          </a:custGeom>
          <a:solidFill>
            <a:srgbClr val="74AE46"/>
          </a:solidFill>
        </p:spPr>
        <p:txBody>
          <a:bodyPr wrap="square" lIns="0" tIns="0" rIns="0" bIns="0" rtlCol="0">
            <a:noAutofit/>
          </a:bodyPr>
          <a:lstStyle/>
          <a:p>
            <a:endParaRPr/>
          </a:p>
        </p:txBody>
      </p:sp>
      <p:sp>
        <p:nvSpPr>
          <p:cNvPr id="9" name="object 9"/>
          <p:cNvSpPr/>
          <p:nvPr/>
        </p:nvSpPr>
        <p:spPr>
          <a:xfrm>
            <a:off x="3349752" y="694943"/>
            <a:ext cx="5062728" cy="649224"/>
          </a:xfrm>
          <a:custGeom>
            <a:avLst/>
            <a:gdLst/>
            <a:ahLst/>
            <a:cxnLst/>
            <a:rect l="l" t="t" r="r" b="b"/>
            <a:pathLst>
              <a:path w="5062728" h="649224">
                <a:moveTo>
                  <a:pt x="5062728" y="0"/>
                </a:moveTo>
                <a:lnTo>
                  <a:pt x="0" y="0"/>
                </a:lnTo>
                <a:lnTo>
                  <a:pt x="323976" y="324612"/>
                </a:lnTo>
                <a:lnTo>
                  <a:pt x="0" y="649224"/>
                </a:lnTo>
                <a:lnTo>
                  <a:pt x="5062728" y="649224"/>
                </a:lnTo>
                <a:lnTo>
                  <a:pt x="5062728" y="0"/>
                </a:lnTo>
                <a:close/>
              </a:path>
            </a:pathLst>
          </a:custGeom>
          <a:solidFill>
            <a:srgbClr val="D9D9D9"/>
          </a:solidFill>
        </p:spPr>
        <p:txBody>
          <a:bodyPr wrap="square" lIns="0" tIns="0" rIns="0" bIns="0" rtlCol="0">
            <a:noAutofit/>
          </a:bodyPr>
          <a:lstStyle/>
          <a:p>
            <a:endParaRPr/>
          </a:p>
        </p:txBody>
      </p:sp>
      <p:sp>
        <p:nvSpPr>
          <p:cNvPr id="10" name="object 10"/>
          <p:cNvSpPr txBox="1"/>
          <p:nvPr/>
        </p:nvSpPr>
        <p:spPr>
          <a:xfrm>
            <a:off x="3899408" y="870458"/>
            <a:ext cx="3949065" cy="180340"/>
          </a:xfrm>
          <a:prstGeom prst="rect">
            <a:avLst/>
          </a:prstGeom>
        </p:spPr>
        <p:txBody>
          <a:bodyPr vert="horz" wrap="square" lIns="0" tIns="0" rIns="0" bIns="0" rtlCol="0">
            <a:noAutofit/>
          </a:bodyPr>
          <a:lstStyle/>
          <a:p>
            <a:pPr marL="12700">
              <a:lnSpc>
                <a:spcPct val="100000"/>
              </a:lnSpc>
            </a:pPr>
            <a:r>
              <a:rPr sz="1100" b="1" spc="-5" dirty="0">
                <a:solidFill>
                  <a:srgbClr val="585858"/>
                </a:solidFill>
                <a:latin typeface="微软雅黑"/>
                <a:cs typeface="微软雅黑"/>
              </a:rPr>
              <a:t>网络安全上升为国家战略</a:t>
            </a:r>
            <a:r>
              <a:rPr sz="1100" b="1" spc="0" dirty="0">
                <a:solidFill>
                  <a:srgbClr val="585858"/>
                </a:solidFill>
                <a:latin typeface="微软雅黑"/>
                <a:cs typeface="微软雅黑"/>
              </a:rPr>
              <a:t>，</a:t>
            </a:r>
            <a:r>
              <a:rPr sz="1100" b="1" spc="-5" dirty="0">
                <a:solidFill>
                  <a:srgbClr val="585858"/>
                </a:solidFill>
                <a:latin typeface="微软雅黑"/>
                <a:cs typeface="微软雅黑"/>
              </a:rPr>
              <a:t>成为总体国家安全观</a:t>
            </a:r>
            <a:r>
              <a:rPr sz="1100" b="1" spc="-30" dirty="0">
                <a:solidFill>
                  <a:srgbClr val="585858"/>
                </a:solidFill>
                <a:latin typeface="微软雅黑"/>
                <a:cs typeface="微软雅黑"/>
              </a:rPr>
              <a:t>的</a:t>
            </a:r>
            <a:r>
              <a:rPr sz="1100" b="1" spc="-5" dirty="0">
                <a:solidFill>
                  <a:srgbClr val="585858"/>
                </a:solidFill>
                <a:latin typeface="微软雅黑"/>
                <a:cs typeface="微软雅黑"/>
              </a:rPr>
              <a:t>重要组成部分</a:t>
            </a:r>
            <a:endParaRPr sz="1100">
              <a:latin typeface="微软雅黑"/>
              <a:cs typeface="微软雅黑"/>
            </a:endParaRPr>
          </a:p>
        </p:txBody>
      </p:sp>
      <p:sp>
        <p:nvSpPr>
          <p:cNvPr id="11" name="object 11"/>
          <p:cNvSpPr txBox="1"/>
          <p:nvPr/>
        </p:nvSpPr>
        <p:spPr>
          <a:xfrm>
            <a:off x="1947164" y="856741"/>
            <a:ext cx="1037590" cy="317500"/>
          </a:xfrm>
          <a:prstGeom prst="rect">
            <a:avLst/>
          </a:prstGeom>
        </p:spPr>
        <p:txBody>
          <a:bodyPr vert="horz" wrap="square" lIns="0" tIns="0" rIns="0" bIns="0" rtlCol="0">
            <a:noAutofit/>
          </a:bodyPr>
          <a:lstStyle/>
          <a:p>
            <a:pPr marL="12700">
              <a:lnSpc>
                <a:spcPct val="100000"/>
              </a:lnSpc>
            </a:pPr>
            <a:r>
              <a:rPr sz="2000" b="1" spc="-25" dirty="0">
                <a:solidFill>
                  <a:srgbClr val="FFFFFF"/>
                </a:solidFill>
                <a:latin typeface="微软雅黑"/>
                <a:cs typeface="微软雅黑"/>
              </a:rPr>
              <a:t>国家战略</a:t>
            </a:r>
            <a:endParaRPr sz="2000">
              <a:latin typeface="微软雅黑"/>
              <a:cs typeface="微软雅黑"/>
            </a:endParaRPr>
          </a:p>
        </p:txBody>
      </p:sp>
      <p:sp>
        <p:nvSpPr>
          <p:cNvPr id="12" name="object 12"/>
          <p:cNvSpPr txBox="1"/>
          <p:nvPr/>
        </p:nvSpPr>
        <p:spPr>
          <a:xfrm>
            <a:off x="2075179" y="1614170"/>
            <a:ext cx="785495" cy="317500"/>
          </a:xfrm>
          <a:prstGeom prst="rect">
            <a:avLst/>
          </a:prstGeom>
        </p:spPr>
        <p:txBody>
          <a:bodyPr vert="horz" wrap="square" lIns="0" tIns="0" rIns="0" bIns="0" rtlCol="0">
            <a:noAutofit/>
          </a:bodyPr>
          <a:lstStyle/>
          <a:p>
            <a:pPr marL="12700">
              <a:lnSpc>
                <a:spcPct val="100000"/>
              </a:lnSpc>
            </a:pPr>
            <a:r>
              <a:rPr sz="2000" b="1" spc="-20" dirty="0">
                <a:solidFill>
                  <a:srgbClr val="FFFFFF"/>
                </a:solidFill>
                <a:latin typeface="微软雅黑"/>
                <a:cs typeface="微软雅黑"/>
              </a:rPr>
              <a:t>统一体</a:t>
            </a:r>
            <a:endParaRPr sz="2000">
              <a:latin typeface="微软雅黑"/>
              <a:cs typeface="微软雅黑"/>
            </a:endParaRPr>
          </a:p>
        </p:txBody>
      </p:sp>
      <p:sp>
        <p:nvSpPr>
          <p:cNvPr id="13" name="object 13"/>
          <p:cNvSpPr txBox="1"/>
          <p:nvPr/>
        </p:nvSpPr>
        <p:spPr>
          <a:xfrm>
            <a:off x="1947164" y="3129025"/>
            <a:ext cx="1037590" cy="316865"/>
          </a:xfrm>
          <a:prstGeom prst="rect">
            <a:avLst/>
          </a:prstGeom>
        </p:spPr>
        <p:txBody>
          <a:bodyPr vert="horz" wrap="square" lIns="0" tIns="0" rIns="0" bIns="0" rtlCol="0">
            <a:noAutofit/>
          </a:bodyPr>
          <a:lstStyle/>
          <a:p>
            <a:pPr marL="12700">
              <a:lnSpc>
                <a:spcPct val="100000"/>
              </a:lnSpc>
            </a:pPr>
            <a:r>
              <a:rPr sz="2000" b="1" spc="-20" dirty="0">
                <a:solidFill>
                  <a:srgbClr val="FFFFFF"/>
                </a:solidFill>
                <a:latin typeface="微软雅黑"/>
                <a:cs typeface="微软雅黑"/>
              </a:rPr>
              <a:t>合作共赢</a:t>
            </a:r>
            <a:endParaRPr sz="2000">
              <a:latin typeface="微软雅黑"/>
              <a:cs typeface="微软雅黑"/>
            </a:endParaRPr>
          </a:p>
        </p:txBody>
      </p:sp>
      <p:sp>
        <p:nvSpPr>
          <p:cNvPr id="14" name="object 14"/>
          <p:cNvSpPr/>
          <p:nvPr/>
        </p:nvSpPr>
        <p:spPr>
          <a:xfrm>
            <a:off x="3349752" y="1453895"/>
            <a:ext cx="5062728" cy="646176"/>
          </a:xfrm>
          <a:custGeom>
            <a:avLst/>
            <a:gdLst/>
            <a:ahLst/>
            <a:cxnLst/>
            <a:rect l="l" t="t" r="r" b="b"/>
            <a:pathLst>
              <a:path w="5062728" h="646176">
                <a:moveTo>
                  <a:pt x="5062728" y="0"/>
                </a:moveTo>
                <a:lnTo>
                  <a:pt x="0" y="0"/>
                </a:lnTo>
                <a:lnTo>
                  <a:pt x="323976" y="323088"/>
                </a:lnTo>
                <a:lnTo>
                  <a:pt x="0" y="646176"/>
                </a:lnTo>
                <a:lnTo>
                  <a:pt x="5062728" y="646176"/>
                </a:lnTo>
                <a:lnTo>
                  <a:pt x="5062728" y="0"/>
                </a:lnTo>
                <a:close/>
              </a:path>
            </a:pathLst>
          </a:custGeom>
          <a:solidFill>
            <a:srgbClr val="D9D9D9"/>
          </a:solidFill>
        </p:spPr>
        <p:txBody>
          <a:bodyPr wrap="square" lIns="0" tIns="0" rIns="0" bIns="0" rtlCol="0">
            <a:noAutofit/>
          </a:bodyPr>
          <a:lstStyle/>
          <a:p>
            <a:endParaRPr/>
          </a:p>
        </p:txBody>
      </p:sp>
      <p:sp>
        <p:nvSpPr>
          <p:cNvPr id="15" name="object 15"/>
          <p:cNvSpPr txBox="1"/>
          <p:nvPr/>
        </p:nvSpPr>
        <p:spPr>
          <a:xfrm>
            <a:off x="3899408" y="1581195"/>
            <a:ext cx="4202430" cy="390525"/>
          </a:xfrm>
          <a:prstGeom prst="rect">
            <a:avLst/>
          </a:prstGeom>
        </p:spPr>
        <p:txBody>
          <a:bodyPr vert="horz" wrap="square" lIns="0" tIns="0" rIns="0" bIns="0" rtlCol="0">
            <a:noAutofit/>
          </a:bodyPr>
          <a:lstStyle/>
          <a:p>
            <a:pPr marL="12700" marR="12700">
              <a:lnSpc>
                <a:spcPct val="112700"/>
              </a:lnSpc>
            </a:pPr>
            <a:r>
              <a:rPr sz="1100" b="1" spc="20" dirty="0">
                <a:solidFill>
                  <a:srgbClr val="585858"/>
                </a:solidFill>
                <a:latin typeface="微软雅黑"/>
                <a:cs typeface="微软雅黑"/>
              </a:rPr>
              <a:t>将网络安</a:t>
            </a:r>
            <a:r>
              <a:rPr sz="1100" b="1" spc="45" dirty="0">
                <a:solidFill>
                  <a:srgbClr val="585858"/>
                </a:solidFill>
                <a:latin typeface="微软雅黑"/>
                <a:cs typeface="微软雅黑"/>
              </a:rPr>
              <a:t>全</a:t>
            </a:r>
            <a:r>
              <a:rPr sz="1100" b="1" spc="20" dirty="0">
                <a:solidFill>
                  <a:srgbClr val="585858"/>
                </a:solidFill>
                <a:latin typeface="微软雅黑"/>
                <a:cs typeface="微软雅黑"/>
              </a:rPr>
              <a:t>和信</a:t>
            </a:r>
            <a:r>
              <a:rPr sz="1100" b="1" spc="45" dirty="0">
                <a:solidFill>
                  <a:srgbClr val="585858"/>
                </a:solidFill>
                <a:latin typeface="微软雅黑"/>
                <a:cs typeface="微软雅黑"/>
              </a:rPr>
              <a:t>息</a:t>
            </a:r>
            <a:r>
              <a:rPr sz="1100" b="1" spc="20" dirty="0">
                <a:solidFill>
                  <a:srgbClr val="585858"/>
                </a:solidFill>
                <a:latin typeface="微软雅黑"/>
                <a:cs typeface="微软雅黑"/>
              </a:rPr>
              <a:t>化工</a:t>
            </a:r>
            <a:r>
              <a:rPr sz="1100" b="1" spc="45" dirty="0">
                <a:solidFill>
                  <a:srgbClr val="585858"/>
                </a:solidFill>
                <a:latin typeface="微软雅黑"/>
                <a:cs typeface="微软雅黑"/>
              </a:rPr>
              <a:t>作</a:t>
            </a:r>
            <a:r>
              <a:rPr sz="1100" b="1" spc="20" dirty="0">
                <a:solidFill>
                  <a:srgbClr val="585858"/>
                </a:solidFill>
                <a:latin typeface="微软雅黑"/>
                <a:cs typeface="微软雅黑"/>
              </a:rPr>
              <a:t>视为一</a:t>
            </a:r>
            <a:r>
              <a:rPr sz="1100" b="1" spc="45" dirty="0">
                <a:solidFill>
                  <a:srgbClr val="585858"/>
                </a:solidFill>
                <a:latin typeface="微软雅黑"/>
                <a:cs typeface="微软雅黑"/>
              </a:rPr>
              <a:t>个</a:t>
            </a:r>
            <a:r>
              <a:rPr sz="1100" b="1" spc="20" dirty="0">
                <a:solidFill>
                  <a:srgbClr val="585858"/>
                </a:solidFill>
                <a:latin typeface="微软雅黑"/>
                <a:cs typeface="微软雅黑"/>
              </a:rPr>
              <a:t>统一</a:t>
            </a:r>
            <a:r>
              <a:rPr sz="1100" b="1" spc="70" dirty="0">
                <a:solidFill>
                  <a:srgbClr val="585858"/>
                </a:solidFill>
                <a:latin typeface="微软雅黑"/>
                <a:cs typeface="微软雅黑"/>
              </a:rPr>
              <a:t>体</a:t>
            </a:r>
            <a:r>
              <a:rPr sz="1100" b="1" spc="20" dirty="0">
                <a:solidFill>
                  <a:srgbClr val="585858"/>
                </a:solidFill>
                <a:latin typeface="微软雅黑"/>
                <a:cs typeface="微软雅黑"/>
              </a:rPr>
              <a:t>，形</a:t>
            </a:r>
            <a:r>
              <a:rPr sz="1100" b="1" spc="45" dirty="0">
                <a:solidFill>
                  <a:srgbClr val="585858"/>
                </a:solidFill>
                <a:latin typeface="微软雅黑"/>
                <a:cs typeface="微软雅黑"/>
              </a:rPr>
              <a:t>成</a:t>
            </a:r>
            <a:r>
              <a:rPr sz="1100" b="1" spc="20" dirty="0">
                <a:solidFill>
                  <a:srgbClr val="585858"/>
                </a:solidFill>
                <a:latin typeface="微软雅黑"/>
                <a:cs typeface="微软雅黑"/>
              </a:rPr>
              <a:t>了一体两</a:t>
            </a:r>
            <a:r>
              <a:rPr sz="1100" b="1" spc="55" dirty="0">
                <a:solidFill>
                  <a:srgbClr val="585858"/>
                </a:solidFill>
                <a:latin typeface="微软雅黑"/>
                <a:cs typeface="微软雅黑"/>
              </a:rPr>
              <a:t>翼</a:t>
            </a:r>
            <a:r>
              <a:rPr sz="1100" b="1" spc="20" dirty="0">
                <a:solidFill>
                  <a:srgbClr val="585858"/>
                </a:solidFill>
                <a:latin typeface="微软雅黑"/>
                <a:cs typeface="微软雅黑"/>
              </a:rPr>
              <a:t>、驱动 </a:t>
            </a:r>
            <a:r>
              <a:rPr sz="1100" b="1" spc="0" dirty="0">
                <a:solidFill>
                  <a:srgbClr val="585858"/>
                </a:solidFill>
                <a:latin typeface="微软雅黑"/>
                <a:cs typeface="微软雅黑"/>
              </a:rPr>
              <a:t>双轮的网络安全观</a:t>
            </a:r>
            <a:endParaRPr sz="1100">
              <a:latin typeface="微软雅黑"/>
              <a:cs typeface="微软雅黑"/>
            </a:endParaRPr>
          </a:p>
        </p:txBody>
      </p:sp>
      <p:sp>
        <p:nvSpPr>
          <p:cNvPr id="16" name="object 16"/>
          <p:cNvSpPr/>
          <p:nvPr/>
        </p:nvSpPr>
        <p:spPr>
          <a:xfrm>
            <a:off x="3349752" y="2209800"/>
            <a:ext cx="5062728" cy="649224"/>
          </a:xfrm>
          <a:custGeom>
            <a:avLst/>
            <a:gdLst/>
            <a:ahLst/>
            <a:cxnLst/>
            <a:rect l="l" t="t" r="r" b="b"/>
            <a:pathLst>
              <a:path w="5062728" h="649224">
                <a:moveTo>
                  <a:pt x="5062728" y="0"/>
                </a:moveTo>
                <a:lnTo>
                  <a:pt x="0" y="0"/>
                </a:lnTo>
                <a:lnTo>
                  <a:pt x="323976" y="324612"/>
                </a:lnTo>
                <a:lnTo>
                  <a:pt x="0" y="649224"/>
                </a:lnTo>
                <a:lnTo>
                  <a:pt x="5062728" y="649224"/>
                </a:lnTo>
                <a:lnTo>
                  <a:pt x="5062728" y="0"/>
                </a:lnTo>
                <a:close/>
              </a:path>
            </a:pathLst>
          </a:custGeom>
          <a:solidFill>
            <a:srgbClr val="D9D9D9"/>
          </a:solidFill>
        </p:spPr>
        <p:txBody>
          <a:bodyPr wrap="square" lIns="0" tIns="0" rIns="0" bIns="0" rtlCol="0">
            <a:noAutofit/>
          </a:bodyPr>
          <a:lstStyle/>
          <a:p>
            <a:endParaRPr/>
          </a:p>
        </p:txBody>
      </p:sp>
      <p:sp>
        <p:nvSpPr>
          <p:cNvPr id="17" name="object 17"/>
          <p:cNvSpPr txBox="1"/>
          <p:nvPr/>
        </p:nvSpPr>
        <p:spPr>
          <a:xfrm>
            <a:off x="3899408" y="2334386"/>
            <a:ext cx="4199890" cy="369570"/>
          </a:xfrm>
          <a:prstGeom prst="rect">
            <a:avLst/>
          </a:prstGeom>
        </p:spPr>
        <p:txBody>
          <a:bodyPr vert="horz" wrap="square" lIns="0" tIns="0" rIns="0" bIns="0" rtlCol="0">
            <a:noAutofit/>
          </a:bodyPr>
          <a:lstStyle/>
          <a:p>
            <a:pPr marL="12700">
              <a:lnSpc>
                <a:spcPct val="100000"/>
              </a:lnSpc>
            </a:pPr>
            <a:r>
              <a:rPr sz="1100" b="1" spc="20" dirty="0">
                <a:solidFill>
                  <a:srgbClr val="585858"/>
                </a:solidFill>
                <a:latin typeface="微软雅黑"/>
                <a:cs typeface="微软雅黑"/>
              </a:rPr>
              <a:t>针对网络</a:t>
            </a:r>
            <a:r>
              <a:rPr sz="1100" b="1" spc="45" dirty="0">
                <a:solidFill>
                  <a:srgbClr val="585858"/>
                </a:solidFill>
                <a:latin typeface="微软雅黑"/>
                <a:cs typeface="微软雅黑"/>
              </a:rPr>
              <a:t>安</a:t>
            </a:r>
            <a:r>
              <a:rPr sz="1100" b="1" spc="20" dirty="0">
                <a:solidFill>
                  <a:srgbClr val="585858"/>
                </a:solidFill>
                <a:latin typeface="微软雅黑"/>
                <a:cs typeface="微软雅黑"/>
              </a:rPr>
              <a:t>全新</a:t>
            </a:r>
            <a:r>
              <a:rPr sz="1100" b="1" spc="45" dirty="0">
                <a:solidFill>
                  <a:srgbClr val="585858"/>
                </a:solidFill>
                <a:latin typeface="微软雅黑"/>
                <a:cs typeface="微软雅黑"/>
              </a:rPr>
              <a:t>形</a:t>
            </a:r>
            <a:r>
              <a:rPr sz="1100" b="1" spc="30" dirty="0">
                <a:solidFill>
                  <a:srgbClr val="585858"/>
                </a:solidFill>
                <a:latin typeface="微软雅黑"/>
                <a:cs typeface="微软雅黑"/>
              </a:rPr>
              <a:t>势</a:t>
            </a:r>
            <a:r>
              <a:rPr sz="1100" b="1" spc="20" dirty="0">
                <a:solidFill>
                  <a:srgbClr val="585858"/>
                </a:solidFill>
                <a:latin typeface="微软雅黑"/>
                <a:cs typeface="微软雅黑"/>
              </a:rPr>
              <a:t>、</a:t>
            </a:r>
            <a:r>
              <a:rPr sz="1100" b="1" spc="45" dirty="0">
                <a:solidFill>
                  <a:srgbClr val="585858"/>
                </a:solidFill>
                <a:latin typeface="微软雅黑"/>
                <a:cs typeface="微软雅黑"/>
              </a:rPr>
              <a:t>新</a:t>
            </a:r>
            <a:r>
              <a:rPr sz="1100" b="1" spc="20" dirty="0">
                <a:solidFill>
                  <a:srgbClr val="585858"/>
                </a:solidFill>
                <a:latin typeface="微软雅黑"/>
                <a:cs typeface="微软雅黑"/>
              </a:rPr>
              <a:t>特</a:t>
            </a:r>
            <a:r>
              <a:rPr sz="1100" b="1" spc="25" dirty="0">
                <a:solidFill>
                  <a:srgbClr val="585858"/>
                </a:solidFill>
                <a:latin typeface="微软雅黑"/>
                <a:cs typeface="微软雅黑"/>
              </a:rPr>
              <a:t>点</a:t>
            </a:r>
            <a:r>
              <a:rPr sz="1100" b="1" spc="20" dirty="0">
                <a:solidFill>
                  <a:srgbClr val="585858"/>
                </a:solidFill>
                <a:latin typeface="微软雅黑"/>
                <a:cs typeface="微软雅黑"/>
              </a:rPr>
              <a:t>，</a:t>
            </a:r>
            <a:r>
              <a:rPr sz="1100" b="1" spc="45" dirty="0">
                <a:solidFill>
                  <a:srgbClr val="585858"/>
                </a:solidFill>
                <a:latin typeface="微软雅黑"/>
                <a:cs typeface="微软雅黑"/>
              </a:rPr>
              <a:t>提</a:t>
            </a:r>
            <a:r>
              <a:rPr sz="1100" b="1" spc="20" dirty="0">
                <a:solidFill>
                  <a:srgbClr val="585858"/>
                </a:solidFill>
                <a:latin typeface="微软雅黑"/>
                <a:cs typeface="微软雅黑"/>
              </a:rPr>
              <a:t>出了</a:t>
            </a:r>
            <a:r>
              <a:rPr sz="1100" b="1" spc="45" dirty="0">
                <a:solidFill>
                  <a:srgbClr val="585858"/>
                </a:solidFill>
                <a:latin typeface="微软雅黑"/>
                <a:cs typeface="微软雅黑"/>
              </a:rPr>
              <a:t>整</a:t>
            </a:r>
            <a:r>
              <a:rPr sz="1100" b="1" spc="30" dirty="0">
                <a:solidFill>
                  <a:srgbClr val="585858"/>
                </a:solidFill>
                <a:latin typeface="微软雅黑"/>
                <a:cs typeface="微软雅黑"/>
              </a:rPr>
              <a:t>体</a:t>
            </a:r>
            <a:r>
              <a:rPr sz="1100" b="1" spc="20" dirty="0">
                <a:solidFill>
                  <a:srgbClr val="585858"/>
                </a:solidFill>
                <a:latin typeface="微软雅黑"/>
                <a:cs typeface="微软雅黑"/>
              </a:rPr>
              <a:t>、</a:t>
            </a:r>
            <a:r>
              <a:rPr sz="1100" b="1" spc="45" dirty="0">
                <a:solidFill>
                  <a:srgbClr val="585858"/>
                </a:solidFill>
                <a:latin typeface="微软雅黑"/>
                <a:cs typeface="微软雅黑"/>
              </a:rPr>
              <a:t>动</a:t>
            </a:r>
            <a:r>
              <a:rPr sz="1100" b="1" spc="20" dirty="0">
                <a:solidFill>
                  <a:srgbClr val="585858"/>
                </a:solidFill>
                <a:latin typeface="微软雅黑"/>
                <a:cs typeface="微软雅黑"/>
              </a:rPr>
              <a:t>态、开</a:t>
            </a:r>
            <a:r>
              <a:rPr sz="1100" b="1" spc="25" dirty="0">
                <a:solidFill>
                  <a:srgbClr val="585858"/>
                </a:solidFill>
                <a:latin typeface="微软雅黑"/>
                <a:cs typeface="微软雅黑"/>
              </a:rPr>
              <a:t>放</a:t>
            </a:r>
            <a:r>
              <a:rPr sz="1100" b="1" spc="45" dirty="0">
                <a:solidFill>
                  <a:srgbClr val="585858"/>
                </a:solidFill>
                <a:latin typeface="微软雅黑"/>
                <a:cs typeface="微软雅黑"/>
              </a:rPr>
              <a:t>、</a:t>
            </a:r>
            <a:r>
              <a:rPr sz="1100" b="1" spc="20" dirty="0">
                <a:solidFill>
                  <a:srgbClr val="585858"/>
                </a:solidFill>
                <a:latin typeface="微软雅黑"/>
                <a:cs typeface="微软雅黑"/>
              </a:rPr>
              <a:t>相对</a:t>
            </a:r>
            <a:r>
              <a:rPr sz="1100" b="1" spc="0" dirty="0">
                <a:solidFill>
                  <a:srgbClr val="585858"/>
                </a:solidFill>
                <a:latin typeface="微软雅黑"/>
                <a:cs typeface="微软雅黑"/>
              </a:rPr>
              <a:t>、</a:t>
            </a:r>
            <a:endParaRPr sz="1100">
              <a:latin typeface="微软雅黑"/>
              <a:cs typeface="微软雅黑"/>
            </a:endParaRPr>
          </a:p>
          <a:p>
            <a:pPr marL="12700">
              <a:lnSpc>
                <a:spcPct val="100000"/>
              </a:lnSpc>
              <a:spcBef>
                <a:spcPts val="165"/>
              </a:spcBef>
            </a:pPr>
            <a:r>
              <a:rPr sz="1100" b="1" spc="-5" dirty="0">
                <a:solidFill>
                  <a:srgbClr val="585858"/>
                </a:solidFill>
                <a:latin typeface="微软雅黑"/>
                <a:cs typeface="微软雅黑"/>
              </a:rPr>
              <a:t>共同的辩证网络安全观</a:t>
            </a:r>
            <a:endParaRPr sz="1100">
              <a:latin typeface="微软雅黑"/>
              <a:cs typeface="微软雅黑"/>
            </a:endParaRPr>
          </a:p>
        </p:txBody>
      </p:sp>
      <p:sp>
        <p:nvSpPr>
          <p:cNvPr id="18" name="object 18"/>
          <p:cNvSpPr/>
          <p:nvPr/>
        </p:nvSpPr>
        <p:spPr>
          <a:xfrm>
            <a:off x="3349752" y="2965703"/>
            <a:ext cx="5062728" cy="649223"/>
          </a:xfrm>
          <a:custGeom>
            <a:avLst/>
            <a:gdLst/>
            <a:ahLst/>
            <a:cxnLst/>
            <a:rect l="l" t="t" r="r" b="b"/>
            <a:pathLst>
              <a:path w="5062728" h="649224">
                <a:moveTo>
                  <a:pt x="5062728" y="0"/>
                </a:moveTo>
                <a:lnTo>
                  <a:pt x="0" y="0"/>
                </a:lnTo>
                <a:lnTo>
                  <a:pt x="323976" y="324612"/>
                </a:lnTo>
                <a:lnTo>
                  <a:pt x="0" y="649223"/>
                </a:lnTo>
                <a:lnTo>
                  <a:pt x="5062728" y="649223"/>
                </a:lnTo>
                <a:lnTo>
                  <a:pt x="5062728" y="0"/>
                </a:lnTo>
                <a:close/>
              </a:path>
            </a:pathLst>
          </a:custGeom>
          <a:solidFill>
            <a:srgbClr val="D9D9D9"/>
          </a:solidFill>
        </p:spPr>
        <p:txBody>
          <a:bodyPr wrap="square" lIns="0" tIns="0" rIns="0" bIns="0" rtlCol="0">
            <a:noAutofit/>
          </a:bodyPr>
          <a:lstStyle/>
          <a:p>
            <a:endParaRPr/>
          </a:p>
        </p:txBody>
      </p:sp>
      <p:sp>
        <p:nvSpPr>
          <p:cNvPr id="19" name="object 19"/>
          <p:cNvSpPr txBox="1"/>
          <p:nvPr/>
        </p:nvSpPr>
        <p:spPr>
          <a:xfrm>
            <a:off x="3899408" y="3104260"/>
            <a:ext cx="4340225" cy="369570"/>
          </a:xfrm>
          <a:prstGeom prst="rect">
            <a:avLst/>
          </a:prstGeom>
        </p:spPr>
        <p:txBody>
          <a:bodyPr vert="horz" wrap="square" lIns="0" tIns="0" rIns="0" bIns="0" rtlCol="0">
            <a:noAutofit/>
          </a:bodyPr>
          <a:lstStyle/>
          <a:p>
            <a:pPr marL="12700">
              <a:lnSpc>
                <a:spcPct val="100000"/>
              </a:lnSpc>
            </a:pPr>
            <a:r>
              <a:rPr sz="1100" b="1" spc="20" dirty="0">
                <a:solidFill>
                  <a:srgbClr val="585858"/>
                </a:solidFill>
                <a:latin typeface="微软雅黑"/>
                <a:cs typeface="微软雅黑"/>
              </a:rPr>
              <a:t>针对全球</a:t>
            </a:r>
            <a:r>
              <a:rPr sz="1100" b="1" spc="40" dirty="0">
                <a:solidFill>
                  <a:srgbClr val="585858"/>
                </a:solidFill>
                <a:latin typeface="微软雅黑"/>
                <a:cs typeface="微软雅黑"/>
              </a:rPr>
              <a:t>互</a:t>
            </a:r>
            <a:r>
              <a:rPr sz="1100" b="1" spc="20" dirty="0">
                <a:solidFill>
                  <a:srgbClr val="585858"/>
                </a:solidFill>
                <a:latin typeface="微软雅黑"/>
                <a:cs typeface="微软雅黑"/>
              </a:rPr>
              <a:t>联网领域</a:t>
            </a:r>
            <a:r>
              <a:rPr sz="1100" b="1" spc="40" dirty="0">
                <a:solidFill>
                  <a:srgbClr val="585858"/>
                </a:solidFill>
                <a:latin typeface="微软雅黑"/>
                <a:cs typeface="微软雅黑"/>
              </a:rPr>
              <a:t>发</a:t>
            </a:r>
            <a:r>
              <a:rPr sz="1100" b="1" spc="20" dirty="0">
                <a:solidFill>
                  <a:srgbClr val="585858"/>
                </a:solidFill>
                <a:latin typeface="微软雅黑"/>
                <a:cs typeface="微软雅黑"/>
              </a:rPr>
              <a:t>展不平</a:t>
            </a:r>
            <a:r>
              <a:rPr sz="1100" b="1" spc="55" dirty="0">
                <a:solidFill>
                  <a:srgbClr val="585858"/>
                </a:solidFill>
                <a:latin typeface="微软雅黑"/>
                <a:cs typeface="微软雅黑"/>
              </a:rPr>
              <a:t>衡</a:t>
            </a:r>
            <a:r>
              <a:rPr sz="1100" b="1" spc="20" dirty="0">
                <a:solidFill>
                  <a:srgbClr val="585858"/>
                </a:solidFill>
                <a:latin typeface="微软雅黑"/>
                <a:cs typeface="微软雅黑"/>
              </a:rPr>
              <a:t>、规则</a:t>
            </a:r>
            <a:r>
              <a:rPr sz="1100" b="1" spc="40" dirty="0">
                <a:solidFill>
                  <a:srgbClr val="585858"/>
                </a:solidFill>
                <a:latin typeface="微软雅黑"/>
                <a:cs typeface="微软雅黑"/>
              </a:rPr>
              <a:t>不</a:t>
            </a:r>
            <a:r>
              <a:rPr sz="1100" b="1" spc="20" dirty="0">
                <a:solidFill>
                  <a:srgbClr val="585858"/>
                </a:solidFill>
                <a:latin typeface="微软雅黑"/>
                <a:cs typeface="微软雅黑"/>
              </a:rPr>
              <a:t>健</a:t>
            </a:r>
            <a:r>
              <a:rPr sz="1100" b="1" spc="25" dirty="0">
                <a:solidFill>
                  <a:srgbClr val="585858"/>
                </a:solidFill>
                <a:latin typeface="微软雅黑"/>
                <a:cs typeface="微软雅黑"/>
              </a:rPr>
              <a:t>全</a:t>
            </a:r>
            <a:r>
              <a:rPr sz="1100" b="1" spc="45" dirty="0">
                <a:solidFill>
                  <a:srgbClr val="585858"/>
                </a:solidFill>
                <a:latin typeface="微软雅黑"/>
                <a:cs typeface="微软雅黑"/>
              </a:rPr>
              <a:t>、</a:t>
            </a:r>
            <a:r>
              <a:rPr sz="1100" b="1" spc="20" dirty="0">
                <a:solidFill>
                  <a:srgbClr val="585858"/>
                </a:solidFill>
                <a:latin typeface="微软雅黑"/>
                <a:cs typeface="微软雅黑"/>
              </a:rPr>
              <a:t>秩序不合理</a:t>
            </a:r>
            <a:r>
              <a:rPr sz="1100" b="1" spc="40" dirty="0">
                <a:solidFill>
                  <a:srgbClr val="585858"/>
                </a:solidFill>
                <a:latin typeface="微软雅黑"/>
                <a:cs typeface="微软雅黑"/>
              </a:rPr>
              <a:t>等</a:t>
            </a:r>
            <a:r>
              <a:rPr sz="1100" b="1" spc="20" dirty="0">
                <a:solidFill>
                  <a:srgbClr val="585858"/>
                </a:solidFill>
                <a:latin typeface="微软雅黑"/>
                <a:cs typeface="微软雅黑"/>
              </a:rPr>
              <a:t>问</a:t>
            </a:r>
            <a:r>
              <a:rPr sz="1100" b="1" spc="25" dirty="0">
                <a:solidFill>
                  <a:srgbClr val="585858"/>
                </a:solidFill>
                <a:latin typeface="微软雅黑"/>
                <a:cs typeface="微软雅黑"/>
              </a:rPr>
              <a:t>题</a:t>
            </a:r>
            <a:r>
              <a:rPr sz="1100" b="1" spc="0" dirty="0">
                <a:solidFill>
                  <a:srgbClr val="585858"/>
                </a:solidFill>
                <a:latin typeface="微软雅黑"/>
                <a:cs typeface="微软雅黑"/>
              </a:rPr>
              <a:t>，</a:t>
            </a:r>
            <a:endParaRPr sz="1100">
              <a:latin typeface="微软雅黑"/>
              <a:cs typeface="微软雅黑"/>
            </a:endParaRPr>
          </a:p>
          <a:p>
            <a:pPr marL="12700">
              <a:lnSpc>
                <a:spcPct val="100000"/>
              </a:lnSpc>
              <a:spcBef>
                <a:spcPts val="170"/>
              </a:spcBef>
            </a:pPr>
            <a:r>
              <a:rPr sz="1100" b="1" dirty="0">
                <a:solidFill>
                  <a:srgbClr val="585858"/>
                </a:solidFill>
                <a:latin typeface="微软雅黑"/>
                <a:cs typeface="微软雅黑"/>
              </a:rPr>
              <a:t>提出了在相互尊重、相互信任基础上合作共赢的</a:t>
            </a:r>
            <a:r>
              <a:rPr sz="1100" b="1" spc="-25" dirty="0">
                <a:solidFill>
                  <a:srgbClr val="585858"/>
                </a:solidFill>
                <a:latin typeface="微软雅黑"/>
                <a:cs typeface="微软雅黑"/>
              </a:rPr>
              <a:t>网</a:t>
            </a:r>
            <a:r>
              <a:rPr sz="1100" b="1" spc="0" dirty="0">
                <a:solidFill>
                  <a:srgbClr val="585858"/>
                </a:solidFill>
                <a:latin typeface="微软雅黑"/>
                <a:cs typeface="微软雅黑"/>
              </a:rPr>
              <a:t>络安全观</a:t>
            </a:r>
            <a:endParaRPr sz="1100">
              <a:latin typeface="微软雅黑"/>
              <a:cs typeface="微软雅黑"/>
            </a:endParaRPr>
          </a:p>
        </p:txBody>
      </p:sp>
      <p:sp>
        <p:nvSpPr>
          <p:cNvPr id="20" name="object 20"/>
          <p:cNvSpPr txBox="1"/>
          <p:nvPr/>
        </p:nvSpPr>
        <p:spPr>
          <a:xfrm>
            <a:off x="937361" y="1145158"/>
            <a:ext cx="330200" cy="2758440"/>
          </a:xfrm>
          <a:prstGeom prst="rect">
            <a:avLst/>
          </a:prstGeom>
        </p:spPr>
        <p:txBody>
          <a:bodyPr vert="horz" wrap="square" lIns="0" tIns="0" rIns="0" bIns="0" rtlCol="0">
            <a:noAutofit/>
          </a:bodyPr>
          <a:lstStyle/>
          <a:p>
            <a:pPr marL="12700" marR="12700" algn="just">
              <a:lnSpc>
                <a:spcPts val="2400"/>
              </a:lnSpc>
            </a:pPr>
            <a:r>
              <a:rPr sz="2400" b="1" dirty="0">
                <a:solidFill>
                  <a:srgbClr val="FFFFFF"/>
                </a:solidFill>
                <a:latin typeface="微软雅黑"/>
                <a:cs typeface="微软雅黑"/>
              </a:rPr>
              <a:t>新 时 </a:t>
            </a:r>
            <a:r>
              <a:rPr lang="zh-CN" altLang="en-US" sz="2400" b="1" dirty="0">
                <a:solidFill>
                  <a:srgbClr val="FFFFFF"/>
                </a:solidFill>
                <a:latin typeface="微软雅黑" panose="020B0503020204020204" pitchFamily="34" charset="-122"/>
                <a:ea typeface="微软雅黑" panose="020B0503020204020204" pitchFamily="34" charset="-122"/>
                <a:cs typeface="微软雅黑"/>
              </a:rPr>
              <a:t>代</a:t>
            </a:r>
            <a:r>
              <a:rPr sz="2400" b="1" dirty="0">
                <a:solidFill>
                  <a:srgbClr val="FFFFFF"/>
                </a:solidFill>
                <a:latin typeface="微软雅黑"/>
                <a:cs typeface="微软雅黑"/>
              </a:rPr>
              <a:t> 的 网 络 安 全 观</a:t>
            </a:r>
            <a:endParaRPr sz="2400" dirty="0">
              <a:latin typeface="微软雅黑"/>
              <a:cs typeface="微软雅黑"/>
            </a:endParaRPr>
          </a:p>
        </p:txBody>
      </p:sp>
      <p:sp>
        <p:nvSpPr>
          <p:cNvPr id="21" name="object 21"/>
          <p:cNvSpPr/>
          <p:nvPr/>
        </p:nvSpPr>
        <p:spPr>
          <a:xfrm>
            <a:off x="268025" y="131317"/>
            <a:ext cx="317317" cy="274320"/>
          </a:xfrm>
          <a:prstGeom prst="rect">
            <a:avLst/>
          </a:prstGeom>
          <a:blipFill>
            <a:blip r:embed="rId2" cstate="print"/>
            <a:stretch>
              <a:fillRect/>
            </a:stretch>
          </a:blipFill>
        </p:spPr>
        <p:txBody>
          <a:bodyPr wrap="square" lIns="0" tIns="0" rIns="0" bIns="0" rtlCol="0">
            <a:noAutofit/>
          </a:bodyPr>
          <a:lstStyle/>
          <a:p>
            <a:endParaRPr/>
          </a:p>
        </p:txBody>
      </p:sp>
      <p:sp>
        <p:nvSpPr>
          <p:cNvPr id="22" name="object 22"/>
          <p:cNvSpPr txBox="1">
            <a:spLocks noGrp="1"/>
          </p:cNvSpPr>
          <p:nvPr>
            <p:ph type="title"/>
          </p:nvPr>
        </p:nvSpPr>
        <p:spPr>
          <a:prstGeom prst="rect">
            <a:avLst/>
          </a:prstGeom>
        </p:spPr>
        <p:txBody>
          <a:bodyPr vert="horz" wrap="square" lIns="0" tIns="147023" rIns="0" bIns="0" rtlCol="0">
            <a:noAutofit/>
          </a:bodyPr>
          <a:lstStyle/>
          <a:p>
            <a:pPr marL="448945">
              <a:lnSpc>
                <a:spcPct val="100000"/>
              </a:lnSpc>
            </a:pPr>
            <a:r>
              <a:rPr lang="zh-CN" altLang="en-US" sz="2800" b="1" dirty="0">
                <a:solidFill>
                  <a:srgbClr val="FFFFFF"/>
                </a:solidFill>
                <a:latin typeface="微软雅黑" panose="020B0503020204020204" pitchFamily="34" charset="-122"/>
                <a:ea typeface="微软雅黑" panose="020B0503020204020204" pitchFamily="34" charset="-122"/>
              </a:rPr>
              <a:t>网络安全法的意义和作用</a:t>
            </a:r>
            <a:endParaRPr sz="2800" b="1" dirty="0">
              <a:solidFill>
                <a:srgbClr val="FFFFFF"/>
              </a:solidFill>
              <a:latin typeface="微软雅黑" panose="020B0503020204020204" pitchFamily="34" charset="-122"/>
              <a:ea typeface="微软雅黑" panose="020B0503020204020204" pitchFamily="34" charset="-122"/>
            </a:endParaRPr>
          </a:p>
        </p:txBody>
      </p:sp>
      <p:sp>
        <p:nvSpPr>
          <p:cNvPr id="23" name="object 23"/>
          <p:cNvSpPr/>
          <p:nvPr/>
        </p:nvSpPr>
        <p:spPr>
          <a:xfrm>
            <a:off x="1475232" y="3724655"/>
            <a:ext cx="2109216" cy="646176"/>
          </a:xfrm>
          <a:custGeom>
            <a:avLst/>
            <a:gdLst/>
            <a:ahLst/>
            <a:cxnLst/>
            <a:rect l="l" t="t" r="r" b="b"/>
            <a:pathLst>
              <a:path w="2109216" h="646176">
                <a:moveTo>
                  <a:pt x="1786128" y="0"/>
                </a:moveTo>
                <a:lnTo>
                  <a:pt x="0" y="0"/>
                </a:lnTo>
                <a:lnTo>
                  <a:pt x="0" y="646176"/>
                </a:lnTo>
                <a:lnTo>
                  <a:pt x="1786128" y="646176"/>
                </a:lnTo>
                <a:lnTo>
                  <a:pt x="2109216" y="323088"/>
                </a:lnTo>
                <a:lnTo>
                  <a:pt x="1786128" y="0"/>
                </a:lnTo>
                <a:close/>
              </a:path>
            </a:pathLst>
          </a:custGeom>
          <a:solidFill>
            <a:srgbClr val="4AACC5"/>
          </a:solidFill>
        </p:spPr>
        <p:txBody>
          <a:bodyPr wrap="square" lIns="0" tIns="0" rIns="0" bIns="0" rtlCol="0">
            <a:noAutofit/>
          </a:bodyPr>
          <a:lstStyle/>
          <a:p>
            <a:endParaRPr/>
          </a:p>
        </p:txBody>
      </p:sp>
      <p:sp>
        <p:nvSpPr>
          <p:cNvPr id="24" name="object 24"/>
          <p:cNvSpPr txBox="1"/>
          <p:nvPr/>
        </p:nvSpPr>
        <p:spPr>
          <a:xfrm>
            <a:off x="1930400" y="3887622"/>
            <a:ext cx="1038860" cy="317500"/>
          </a:xfrm>
          <a:prstGeom prst="rect">
            <a:avLst/>
          </a:prstGeom>
        </p:spPr>
        <p:txBody>
          <a:bodyPr vert="horz" wrap="square" lIns="0" tIns="0" rIns="0" bIns="0" rtlCol="0">
            <a:noAutofit/>
          </a:bodyPr>
          <a:lstStyle/>
          <a:p>
            <a:pPr marL="12700">
              <a:lnSpc>
                <a:spcPct val="100000"/>
              </a:lnSpc>
            </a:pPr>
            <a:r>
              <a:rPr sz="2000" b="1" spc="-20" dirty="0">
                <a:solidFill>
                  <a:srgbClr val="FFFFFF"/>
                </a:solidFill>
                <a:latin typeface="微软雅黑"/>
                <a:cs typeface="微软雅黑"/>
              </a:rPr>
              <a:t>以人为本</a:t>
            </a:r>
            <a:endParaRPr sz="2000">
              <a:latin typeface="微软雅黑"/>
              <a:cs typeface="微软雅黑"/>
            </a:endParaRPr>
          </a:p>
        </p:txBody>
      </p:sp>
      <p:sp>
        <p:nvSpPr>
          <p:cNvPr id="25" name="object 25"/>
          <p:cNvSpPr/>
          <p:nvPr/>
        </p:nvSpPr>
        <p:spPr>
          <a:xfrm>
            <a:off x="3334511" y="3724655"/>
            <a:ext cx="5062728" cy="646176"/>
          </a:xfrm>
          <a:custGeom>
            <a:avLst/>
            <a:gdLst/>
            <a:ahLst/>
            <a:cxnLst/>
            <a:rect l="l" t="t" r="r" b="b"/>
            <a:pathLst>
              <a:path w="5062728" h="646176">
                <a:moveTo>
                  <a:pt x="5062728" y="0"/>
                </a:moveTo>
                <a:lnTo>
                  <a:pt x="0" y="0"/>
                </a:lnTo>
                <a:lnTo>
                  <a:pt x="323976" y="323088"/>
                </a:lnTo>
                <a:lnTo>
                  <a:pt x="0" y="646176"/>
                </a:lnTo>
                <a:lnTo>
                  <a:pt x="5062728" y="646176"/>
                </a:lnTo>
                <a:lnTo>
                  <a:pt x="5062728" y="0"/>
                </a:lnTo>
                <a:close/>
              </a:path>
            </a:pathLst>
          </a:custGeom>
          <a:solidFill>
            <a:srgbClr val="D9D9D9"/>
          </a:solidFill>
        </p:spPr>
        <p:txBody>
          <a:bodyPr wrap="square" lIns="0" tIns="0" rIns="0" bIns="0" rtlCol="0">
            <a:noAutofit/>
          </a:bodyPr>
          <a:lstStyle/>
          <a:p>
            <a:endParaRPr/>
          </a:p>
        </p:txBody>
      </p:sp>
      <p:sp>
        <p:nvSpPr>
          <p:cNvPr id="26" name="object 26"/>
          <p:cNvSpPr txBox="1"/>
          <p:nvPr/>
        </p:nvSpPr>
        <p:spPr>
          <a:xfrm>
            <a:off x="3883278" y="3861714"/>
            <a:ext cx="4202430" cy="369570"/>
          </a:xfrm>
          <a:prstGeom prst="rect">
            <a:avLst/>
          </a:prstGeom>
        </p:spPr>
        <p:txBody>
          <a:bodyPr vert="horz" wrap="square" lIns="0" tIns="0" rIns="0" bIns="0" rtlCol="0">
            <a:noAutofit/>
          </a:bodyPr>
          <a:lstStyle/>
          <a:p>
            <a:pPr marL="12700">
              <a:lnSpc>
                <a:spcPct val="100000"/>
              </a:lnSpc>
            </a:pPr>
            <a:r>
              <a:rPr sz="1100" b="1" spc="20" dirty="0">
                <a:solidFill>
                  <a:srgbClr val="585858"/>
                </a:solidFill>
                <a:latin typeface="微软雅黑"/>
                <a:cs typeface="微软雅黑"/>
              </a:rPr>
              <a:t>将以人民</a:t>
            </a:r>
            <a:r>
              <a:rPr sz="1100" b="1" spc="40" dirty="0">
                <a:solidFill>
                  <a:srgbClr val="585858"/>
                </a:solidFill>
                <a:latin typeface="微软雅黑"/>
                <a:cs typeface="微软雅黑"/>
              </a:rPr>
              <a:t>为</a:t>
            </a:r>
            <a:r>
              <a:rPr sz="1100" b="1" spc="20" dirty="0">
                <a:solidFill>
                  <a:srgbClr val="585858"/>
                </a:solidFill>
                <a:latin typeface="微软雅黑"/>
                <a:cs typeface="微软雅黑"/>
              </a:rPr>
              <a:t>中心</a:t>
            </a:r>
            <a:r>
              <a:rPr sz="1100" b="1" spc="40" dirty="0">
                <a:solidFill>
                  <a:srgbClr val="585858"/>
                </a:solidFill>
                <a:latin typeface="微软雅黑"/>
                <a:cs typeface="微软雅黑"/>
              </a:rPr>
              <a:t>的</a:t>
            </a:r>
            <a:r>
              <a:rPr sz="1100" b="1" spc="20" dirty="0">
                <a:solidFill>
                  <a:srgbClr val="585858"/>
                </a:solidFill>
                <a:latin typeface="微软雅黑"/>
                <a:cs typeface="微软雅黑"/>
              </a:rPr>
              <a:t>发展</a:t>
            </a:r>
            <a:r>
              <a:rPr sz="1100" b="1" spc="40" dirty="0">
                <a:solidFill>
                  <a:srgbClr val="585858"/>
                </a:solidFill>
                <a:latin typeface="微软雅黑"/>
                <a:cs typeface="微软雅黑"/>
              </a:rPr>
              <a:t>思</a:t>
            </a:r>
            <a:r>
              <a:rPr sz="1100" b="1" spc="20" dirty="0">
                <a:solidFill>
                  <a:srgbClr val="585858"/>
                </a:solidFill>
                <a:latin typeface="微软雅黑"/>
                <a:cs typeface="微软雅黑"/>
              </a:rPr>
              <a:t>想贯穿</a:t>
            </a:r>
            <a:r>
              <a:rPr sz="1100" b="1" spc="40" dirty="0">
                <a:solidFill>
                  <a:srgbClr val="585858"/>
                </a:solidFill>
                <a:latin typeface="微软雅黑"/>
                <a:cs typeface="微软雅黑"/>
              </a:rPr>
              <a:t>到</a:t>
            </a:r>
            <a:r>
              <a:rPr sz="1100" b="1" spc="20" dirty="0">
                <a:solidFill>
                  <a:srgbClr val="585858"/>
                </a:solidFill>
                <a:latin typeface="微软雅黑"/>
                <a:cs typeface="微软雅黑"/>
              </a:rPr>
              <a:t>网络</a:t>
            </a:r>
            <a:r>
              <a:rPr sz="1100" b="1" spc="40" dirty="0">
                <a:solidFill>
                  <a:srgbClr val="585858"/>
                </a:solidFill>
                <a:latin typeface="微软雅黑"/>
                <a:cs typeface="微软雅黑"/>
              </a:rPr>
              <a:t>安</a:t>
            </a:r>
            <a:r>
              <a:rPr sz="1100" b="1" spc="20" dirty="0">
                <a:solidFill>
                  <a:srgbClr val="585858"/>
                </a:solidFill>
                <a:latin typeface="微软雅黑"/>
                <a:cs typeface="微软雅黑"/>
              </a:rPr>
              <a:t>全领</a:t>
            </a:r>
            <a:r>
              <a:rPr sz="1100" b="1" spc="65" dirty="0">
                <a:solidFill>
                  <a:srgbClr val="585858"/>
                </a:solidFill>
                <a:latin typeface="微软雅黑"/>
                <a:cs typeface="微软雅黑"/>
              </a:rPr>
              <a:t>域</a:t>
            </a:r>
            <a:r>
              <a:rPr sz="1100" b="1" spc="20" dirty="0">
                <a:solidFill>
                  <a:srgbClr val="585858"/>
                </a:solidFill>
                <a:latin typeface="微软雅黑"/>
                <a:cs typeface="微软雅黑"/>
              </a:rPr>
              <a:t>，形成了</a:t>
            </a:r>
            <a:r>
              <a:rPr sz="1100" b="1" spc="45" dirty="0">
                <a:solidFill>
                  <a:srgbClr val="585858"/>
                </a:solidFill>
                <a:latin typeface="微软雅黑"/>
                <a:cs typeface="微软雅黑"/>
              </a:rPr>
              <a:t>“</a:t>
            </a:r>
            <a:r>
              <a:rPr sz="1100" b="1" spc="20" dirty="0">
                <a:solidFill>
                  <a:srgbClr val="585858"/>
                </a:solidFill>
                <a:latin typeface="微软雅黑"/>
                <a:cs typeface="微软雅黑"/>
              </a:rPr>
              <a:t>网络安</a:t>
            </a:r>
            <a:endParaRPr sz="1100">
              <a:latin typeface="微软雅黑"/>
              <a:cs typeface="微软雅黑"/>
            </a:endParaRPr>
          </a:p>
          <a:p>
            <a:pPr marL="12700">
              <a:lnSpc>
                <a:spcPct val="100000"/>
              </a:lnSpc>
              <a:spcBef>
                <a:spcPts val="170"/>
              </a:spcBef>
            </a:pPr>
            <a:r>
              <a:rPr sz="1100" b="1" dirty="0">
                <a:solidFill>
                  <a:srgbClr val="585858"/>
                </a:solidFill>
                <a:latin typeface="微软雅黑"/>
                <a:cs typeface="微软雅黑"/>
              </a:rPr>
              <a:t>全为人民，网络安全靠人民”的以人为本的网络</a:t>
            </a:r>
            <a:r>
              <a:rPr sz="1100" b="1" spc="-25" dirty="0">
                <a:solidFill>
                  <a:srgbClr val="585858"/>
                </a:solidFill>
                <a:latin typeface="微软雅黑"/>
                <a:cs typeface="微软雅黑"/>
              </a:rPr>
              <a:t>安</a:t>
            </a:r>
            <a:r>
              <a:rPr sz="1100" b="1" spc="0" dirty="0">
                <a:solidFill>
                  <a:srgbClr val="585858"/>
                </a:solidFill>
                <a:latin typeface="微软雅黑"/>
                <a:cs typeface="微软雅黑"/>
              </a:rPr>
              <a:t>全观</a:t>
            </a:r>
            <a:endParaRPr sz="1100">
              <a:latin typeface="微软雅黑"/>
              <a:cs typeface="微软雅黑"/>
            </a:endParaRPr>
          </a:p>
        </p:txBody>
      </p:sp>
      <p:sp>
        <p:nvSpPr>
          <p:cNvPr id="27" name="object 27"/>
          <p:cNvSpPr/>
          <p:nvPr/>
        </p:nvSpPr>
        <p:spPr>
          <a:xfrm>
            <a:off x="2855976" y="4471415"/>
            <a:ext cx="3292602" cy="525005"/>
          </a:xfrm>
          <a:prstGeom prst="rect">
            <a:avLst/>
          </a:prstGeom>
          <a:blipFill>
            <a:blip r:embed="rId3" cstate="print"/>
            <a:stretch>
              <a:fillRect/>
            </a:stretch>
          </a:blipFill>
        </p:spPr>
        <p:txBody>
          <a:bodyPr wrap="square" lIns="0" tIns="0" rIns="0" bIns="0" rtlCol="0">
            <a:noAutofit/>
          </a:bodyPr>
          <a:lstStyle/>
          <a:p>
            <a:endParaRPr dirty="0"/>
          </a:p>
        </p:txBody>
      </p:sp>
      <p:sp>
        <p:nvSpPr>
          <p:cNvPr id="28" name="object 28"/>
          <p:cNvSpPr txBox="1"/>
          <p:nvPr/>
        </p:nvSpPr>
        <p:spPr>
          <a:xfrm>
            <a:off x="2995676" y="4546091"/>
            <a:ext cx="2997200" cy="287020"/>
          </a:xfrm>
          <a:prstGeom prst="rect">
            <a:avLst/>
          </a:prstGeom>
        </p:spPr>
        <p:txBody>
          <a:bodyPr vert="horz" wrap="square" lIns="0" tIns="0" rIns="0" bIns="0" rtlCol="0">
            <a:noAutofit/>
          </a:bodyPr>
          <a:lstStyle/>
          <a:p>
            <a:pPr marL="12700">
              <a:lnSpc>
                <a:spcPct val="100000"/>
              </a:lnSpc>
            </a:pPr>
            <a:r>
              <a:rPr b="1" dirty="0">
                <a:solidFill>
                  <a:srgbClr val="C00000"/>
                </a:solidFill>
                <a:latin typeface="微软雅黑"/>
                <a:cs typeface="微软雅黑"/>
              </a:rPr>
              <a:t>没有网络安全就没有国家安全</a:t>
            </a:r>
            <a:endParaRPr dirty="0">
              <a:latin typeface="微软雅黑"/>
              <a:cs typeface="微软雅黑"/>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5563414"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云平台</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网络与通信安全</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访问控制</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69" name="组合 68">
            <a:extLst>
              <a:ext uri="{FF2B5EF4-FFF2-40B4-BE49-F238E27FC236}">
                <a16:creationId xmlns:a16="http://schemas.microsoft.com/office/drawing/2014/main" id="{297C2635-A819-4023-B6C3-DAEE55681016}"/>
              </a:ext>
            </a:extLst>
          </p:cNvPr>
          <p:cNvGrpSpPr/>
          <p:nvPr/>
        </p:nvGrpSpPr>
        <p:grpSpPr>
          <a:xfrm>
            <a:off x="76200" y="3009184"/>
            <a:ext cx="9067800" cy="2159716"/>
            <a:chOff x="76200" y="2607912"/>
            <a:chExt cx="8915400" cy="2159716"/>
          </a:xfrm>
        </p:grpSpPr>
        <p:sp>
          <p:nvSpPr>
            <p:cNvPr id="41" name="菱形 40">
              <a:extLst>
                <a:ext uri="{FF2B5EF4-FFF2-40B4-BE49-F238E27FC236}">
                  <a16:creationId xmlns:a16="http://schemas.microsoft.com/office/drawing/2014/main" id="{0EF55D2A-9729-4524-BF27-E3DECA94A9FB}"/>
                </a:ext>
              </a:extLst>
            </p:cNvPr>
            <p:cNvSpPr/>
            <p:nvPr/>
          </p:nvSpPr>
          <p:spPr>
            <a:xfrm>
              <a:off x="7627667" y="3051616"/>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7" name="直角三角形 56">
              <a:extLst>
                <a:ext uri="{FF2B5EF4-FFF2-40B4-BE49-F238E27FC236}">
                  <a16:creationId xmlns:a16="http://schemas.microsoft.com/office/drawing/2014/main" id="{FC765428-F1F7-44A2-A0E3-65CEC80B1C68}"/>
                </a:ext>
              </a:extLst>
            </p:cNvPr>
            <p:cNvSpPr/>
            <p:nvPr/>
          </p:nvSpPr>
          <p:spPr>
            <a:xfrm>
              <a:off x="76200" y="4293875"/>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A5C214DF-C276-447E-95CF-32FE2F56CB71}"/>
                </a:ext>
              </a:extLst>
            </p:cNvPr>
            <p:cNvSpPr/>
            <p:nvPr/>
          </p:nvSpPr>
          <p:spPr>
            <a:xfrm flipH="1">
              <a:off x="6640140" y="4293875"/>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3C176F58-8E0D-4969-9991-65167E8915DA}"/>
                </a:ext>
              </a:extLst>
            </p:cNvPr>
            <p:cNvSpPr/>
            <p:nvPr/>
          </p:nvSpPr>
          <p:spPr>
            <a:xfrm>
              <a:off x="572111" y="3047003"/>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64" name="菱形 63">
              <a:extLst>
                <a:ext uri="{FF2B5EF4-FFF2-40B4-BE49-F238E27FC236}">
                  <a16:creationId xmlns:a16="http://schemas.microsoft.com/office/drawing/2014/main" id="{CBE8BC91-5B8C-4AC1-8B4F-0EA399433B34}"/>
                </a:ext>
              </a:extLst>
            </p:cNvPr>
            <p:cNvSpPr/>
            <p:nvPr/>
          </p:nvSpPr>
          <p:spPr>
            <a:xfrm>
              <a:off x="140611" y="3486264"/>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28165D5-2695-4960-AD8D-C7EEAAAEA773}"/>
                </a:ext>
              </a:extLst>
            </p:cNvPr>
            <p:cNvSpPr/>
            <p:nvPr/>
          </p:nvSpPr>
          <p:spPr>
            <a:xfrm>
              <a:off x="137172" y="2611609"/>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a:extLst>
                <a:ext uri="{FF2B5EF4-FFF2-40B4-BE49-F238E27FC236}">
                  <a16:creationId xmlns:a16="http://schemas.microsoft.com/office/drawing/2014/main" id="{825AB7B4-4D08-4346-B31E-B42FFB16174C}"/>
                </a:ext>
              </a:extLst>
            </p:cNvPr>
            <p:cNvSpPr/>
            <p:nvPr/>
          </p:nvSpPr>
          <p:spPr>
            <a:xfrm>
              <a:off x="8088946" y="3484202"/>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a:extLst>
                <a:ext uri="{FF2B5EF4-FFF2-40B4-BE49-F238E27FC236}">
                  <a16:creationId xmlns:a16="http://schemas.microsoft.com/office/drawing/2014/main" id="{31EB50AB-B236-4C4B-8DCB-D80E66D6DC38}"/>
                </a:ext>
              </a:extLst>
            </p:cNvPr>
            <p:cNvSpPr/>
            <p:nvPr/>
          </p:nvSpPr>
          <p:spPr>
            <a:xfrm>
              <a:off x="8081833" y="2607912"/>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AutoShape 12">
            <a:extLst>
              <a:ext uri="{FF2B5EF4-FFF2-40B4-BE49-F238E27FC236}">
                <a16:creationId xmlns:a16="http://schemas.microsoft.com/office/drawing/2014/main" id="{5FE8FCA0-91DA-4C1E-A702-21506DB6F584}"/>
              </a:ext>
            </a:extLst>
          </p:cNvPr>
          <p:cNvSpPr>
            <a:spLocks noChangeArrowheads="1"/>
          </p:cNvSpPr>
          <p:nvPr/>
        </p:nvSpPr>
        <p:spPr bwMode="auto">
          <a:xfrm>
            <a:off x="345827" y="673100"/>
            <a:ext cx="8397571" cy="4088138"/>
          </a:xfrm>
          <a:prstGeom prst="roundRect">
            <a:avLst>
              <a:gd name="adj" fmla="val 5444"/>
            </a:avLst>
          </a:prstGeom>
          <a:no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square" lIns="91427" tIns="45714" rIns="91427" bIns="45714" numCol="1" anchor="ctr" anchorCtr="0" compatLnSpc="1">
            <a:prstTxWarp prst="textNoShape">
              <a:avLst/>
            </a:prstTxWarp>
          </a:bodyPr>
          <a:lstStyle/>
          <a:p>
            <a:pPr marL="1330136" indent="-177775">
              <a:spcAft>
                <a:spcPts val="600"/>
              </a:spcAft>
            </a:pPr>
            <a:endParaRPr lang="en-US" altLang="zh-CN" sz="1200" dirty="0">
              <a:latin typeface="微软雅黑" pitchFamily="34" charset="-122"/>
              <a:ea typeface="微软雅黑" pitchFamily="34" charset="-122"/>
            </a:endParaRPr>
          </a:p>
        </p:txBody>
      </p:sp>
      <p:sp>
        <p:nvSpPr>
          <p:cNvPr id="72" name="AutoShape 13">
            <a:extLst>
              <a:ext uri="{FF2B5EF4-FFF2-40B4-BE49-F238E27FC236}">
                <a16:creationId xmlns:a16="http://schemas.microsoft.com/office/drawing/2014/main" id="{32FFA145-5D0B-41E4-962E-35EA285248A5}"/>
              </a:ext>
            </a:extLst>
          </p:cNvPr>
          <p:cNvSpPr>
            <a:spLocks noChangeArrowheads="1"/>
          </p:cNvSpPr>
          <p:nvPr/>
        </p:nvSpPr>
        <p:spPr bwMode="auto">
          <a:xfrm>
            <a:off x="443683" y="741982"/>
            <a:ext cx="8201857" cy="1823497"/>
          </a:xfrm>
          <a:prstGeom prst="roundRect">
            <a:avLst>
              <a:gd name="adj" fmla="val 5444"/>
            </a:avLst>
          </a:prstGeom>
          <a:solidFill>
            <a:schemeClr val="tx2"/>
          </a:solidFill>
          <a:ln w="6350" algn="ctr">
            <a:no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none" lIns="91427" tIns="45714" rIns="91427" bIns="45714" numCol="1" anchor="ctr" anchorCtr="0" compatLnSpc="1">
            <a:prstTxWarp prst="textNoShape">
              <a:avLst/>
            </a:prstTxWarp>
            <a:noAutofit/>
          </a:bodyPr>
          <a:lstStyle/>
          <a:p>
            <a:endParaRPr lang="en-US" dirty="0">
              <a:solidFill>
                <a:schemeClr val="bg1"/>
              </a:solidFill>
              <a:latin typeface="微软雅黑" pitchFamily="34" charset="-122"/>
              <a:ea typeface="微软雅黑" pitchFamily="34" charset="-122"/>
              <a:cs typeface="Arial" pitchFamily="34" charset="0"/>
            </a:endParaRPr>
          </a:p>
        </p:txBody>
      </p:sp>
      <p:sp>
        <p:nvSpPr>
          <p:cNvPr id="73" name="矩形 72">
            <a:extLst>
              <a:ext uri="{FF2B5EF4-FFF2-40B4-BE49-F238E27FC236}">
                <a16:creationId xmlns:a16="http://schemas.microsoft.com/office/drawing/2014/main" id="{59AE70FD-B1A7-43D0-BF5D-A6D5BB37304B}"/>
              </a:ext>
            </a:extLst>
          </p:cNvPr>
          <p:cNvSpPr/>
          <p:nvPr/>
        </p:nvSpPr>
        <p:spPr>
          <a:xfrm>
            <a:off x="74550" y="2790341"/>
            <a:ext cx="7774050" cy="1692759"/>
          </a:xfrm>
          <a:prstGeom prst="rect">
            <a:avLst/>
          </a:prstGeom>
        </p:spPr>
        <p:txBody>
          <a:bodyPr wrap="square" lIns="91427" tIns="45714" rIns="91427" bIns="45714">
            <a:spAutoFit/>
          </a:bodyPr>
          <a:lstStyle/>
          <a:p>
            <a:pPr marL="1952348" lvl="1" indent="-342851">
              <a:spcAft>
                <a:spcPts val="600"/>
              </a:spcAft>
              <a:buFont typeface="+mj-lt"/>
              <a:buAutoNum type="alphaLcParenR"/>
            </a:pPr>
            <a:r>
              <a:rPr lang="zh-CN" altLang="en-US" sz="1400" dirty="0">
                <a:latin typeface="微软雅黑" pitchFamily="34" charset="-122"/>
                <a:ea typeface="微软雅黑" pitchFamily="34" charset="-122"/>
              </a:rPr>
              <a:t>要有相关的安全控制措施，防止虚机逃逸。</a:t>
            </a:r>
            <a:endParaRPr lang="en-US" altLang="zh-CN" sz="1400" dirty="0">
              <a:latin typeface="微软雅黑" pitchFamily="34" charset="-122"/>
              <a:ea typeface="微软雅黑" pitchFamily="34" charset="-122"/>
            </a:endParaRPr>
          </a:p>
          <a:p>
            <a:pPr marL="1952348" lvl="1" indent="-342851">
              <a:spcAft>
                <a:spcPts val="600"/>
              </a:spcAft>
              <a:buFont typeface="+mj-lt"/>
              <a:buAutoNum type="alphaLcParenR"/>
            </a:pPr>
            <a:r>
              <a:rPr lang="zh-CN" altLang="en-US" sz="1400" dirty="0">
                <a:latin typeface="微软雅黑" pitchFamily="34" charset="-122"/>
                <a:ea typeface="微软雅黑" pitchFamily="34" charset="-122"/>
              </a:rPr>
              <a:t>在网络边界部署虚拟防火墙产品进行虚拟网络间的访问控制。</a:t>
            </a:r>
            <a:endParaRPr lang="en-US" altLang="zh-CN" sz="1400" dirty="0">
              <a:latin typeface="微软雅黑" pitchFamily="34" charset="-122"/>
              <a:ea typeface="微软雅黑" pitchFamily="34" charset="-122"/>
            </a:endParaRPr>
          </a:p>
          <a:p>
            <a:pPr marL="1952348" lvl="1" indent="-342851">
              <a:spcAft>
                <a:spcPts val="600"/>
              </a:spcAft>
              <a:buFont typeface="+mj-lt"/>
              <a:buAutoNum type="alphaLcParenR"/>
            </a:pPr>
            <a:r>
              <a:rPr lang="zh-CN" altLang="en-US" sz="1400" dirty="0">
                <a:latin typeface="微软雅黑" pitchFamily="34" charset="-122"/>
                <a:ea typeface="微软雅黑" pitchFamily="34" charset="-122"/>
              </a:rPr>
              <a:t>需要有关措施能够保证虚机迁移时访问控制措施随之迁移。</a:t>
            </a:r>
            <a:endParaRPr lang="en-US" altLang="zh-CN" sz="1400" dirty="0">
              <a:latin typeface="微软雅黑" pitchFamily="34" charset="-122"/>
              <a:ea typeface="微软雅黑" pitchFamily="34" charset="-122"/>
            </a:endParaRPr>
          </a:p>
          <a:p>
            <a:pPr marL="1952348" lvl="1" indent="-342851">
              <a:spcAft>
                <a:spcPts val="600"/>
              </a:spcAft>
              <a:buFont typeface="+mj-lt"/>
              <a:buAutoNum type="alphaLcParenR"/>
            </a:pPr>
            <a:r>
              <a:rPr lang="zh-CN" altLang="en-US" sz="1400" dirty="0">
                <a:latin typeface="微软雅黑" pitchFamily="34" charset="-122"/>
                <a:ea typeface="微软雅黑" pitchFamily="34" charset="-122"/>
              </a:rPr>
              <a:t>在虚机之间可以有控制虚机间访问控制的安全策略措施。</a:t>
            </a:r>
            <a:endParaRPr lang="en-US" altLang="zh-CN" sz="1400" dirty="0">
              <a:latin typeface="微软雅黑" pitchFamily="34" charset="-122"/>
              <a:ea typeface="微软雅黑" pitchFamily="34" charset="-122"/>
            </a:endParaRPr>
          </a:p>
          <a:p>
            <a:pPr marL="1952348" lvl="1" indent="-342851">
              <a:spcAft>
                <a:spcPts val="600"/>
              </a:spcAft>
              <a:buFont typeface="+mj-lt"/>
              <a:buAutoNum type="alphaLcParenR"/>
            </a:pPr>
            <a:r>
              <a:rPr lang="zh-CN" altLang="en-US" sz="1400" dirty="0">
                <a:latin typeface="微软雅黑" pitchFamily="34" charset="-122"/>
                <a:ea typeface="微软雅黑" pitchFamily="34" charset="-122"/>
              </a:rPr>
              <a:t>不同安全等级的网络边界应有访问控制措施和设备。如虚拟防火墙、防火墙、网闸</a:t>
            </a:r>
            <a:endParaRPr lang="en-US" altLang="zh-CN" sz="1400" dirty="0">
              <a:latin typeface="微软雅黑" pitchFamily="34" charset="-122"/>
              <a:ea typeface="微软雅黑" pitchFamily="34" charset="-122"/>
            </a:endParaRPr>
          </a:p>
        </p:txBody>
      </p:sp>
      <p:sp>
        <p:nvSpPr>
          <p:cNvPr id="74" name="圆角矩形 9">
            <a:extLst>
              <a:ext uri="{FF2B5EF4-FFF2-40B4-BE49-F238E27FC236}">
                <a16:creationId xmlns:a16="http://schemas.microsoft.com/office/drawing/2014/main" id="{0450712B-ECB7-455E-9CD3-B5588336A9E8}"/>
              </a:ext>
            </a:extLst>
          </p:cNvPr>
          <p:cNvSpPr/>
          <p:nvPr/>
        </p:nvSpPr>
        <p:spPr bwMode="auto">
          <a:xfrm>
            <a:off x="444367" y="2644775"/>
            <a:ext cx="752475" cy="390525"/>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bodyPr>
          <a:lstStyle/>
          <a:p>
            <a:pPr defTabSz="914270">
              <a:buClr>
                <a:srgbClr val="CC9900"/>
              </a:buClr>
            </a:pPr>
            <a:r>
              <a:rPr lang="zh-CN" altLang="en-US" b="1" dirty="0">
                <a:solidFill>
                  <a:schemeClr val="tx1"/>
                </a:solidFill>
                <a:latin typeface="Arial" charset="0"/>
                <a:ea typeface="宋体" charset="-122"/>
              </a:rPr>
              <a:t>解读</a:t>
            </a:r>
          </a:p>
        </p:txBody>
      </p:sp>
      <p:sp>
        <p:nvSpPr>
          <p:cNvPr id="76" name="矩形 75">
            <a:extLst>
              <a:ext uri="{FF2B5EF4-FFF2-40B4-BE49-F238E27FC236}">
                <a16:creationId xmlns:a16="http://schemas.microsoft.com/office/drawing/2014/main" id="{CC52CBA2-504E-44B1-8BF0-D0B8B1EC8F06}"/>
              </a:ext>
            </a:extLst>
          </p:cNvPr>
          <p:cNvSpPr/>
          <p:nvPr/>
        </p:nvSpPr>
        <p:spPr>
          <a:xfrm>
            <a:off x="446745" y="811154"/>
            <a:ext cx="8087655" cy="1754326"/>
          </a:xfrm>
          <a:prstGeom prst="rect">
            <a:avLst/>
          </a:prstGeom>
        </p:spPr>
        <p:txBody>
          <a:bodyPr wrap="square">
            <a:spAutoFit/>
          </a:bodyPr>
          <a:lstStyle/>
          <a:p>
            <a:r>
              <a:rPr lang="zh-CN" altLang="en-US" sz="1600" b="1" dirty="0">
                <a:solidFill>
                  <a:schemeClr val="bg1"/>
                </a:solidFill>
                <a:latin typeface="微软雅黑" pitchFamily="34" charset="-122"/>
                <a:ea typeface="微软雅黑" pitchFamily="34" charset="-122"/>
                <a:cs typeface="Arial" pitchFamily="34" charset="0"/>
              </a:rPr>
              <a:t>标准条款</a:t>
            </a:r>
            <a:r>
              <a:rPr lang="en-US" altLang="zh-CN" sz="1600" b="1" dirty="0">
                <a:solidFill>
                  <a:schemeClr val="bg1"/>
                </a:solidFill>
                <a:latin typeface="微软雅黑" pitchFamily="34" charset="-122"/>
                <a:ea typeface="微软雅黑" pitchFamily="34" charset="-122"/>
                <a:cs typeface="Arial" pitchFamily="34" charset="0"/>
              </a:rPr>
              <a:t>: </a:t>
            </a:r>
            <a:r>
              <a:rPr lang="zh-CN" altLang="en-US" sz="1600" dirty="0">
                <a:solidFill>
                  <a:schemeClr val="bg1"/>
                </a:solidFill>
                <a:latin typeface="微软雅黑" pitchFamily="34" charset="-122"/>
                <a:ea typeface="微软雅黑" pitchFamily="34" charset="-122"/>
                <a:cs typeface="Arial" pitchFamily="34" charset="0"/>
              </a:rPr>
              <a:t>（三级）</a:t>
            </a:r>
            <a:r>
              <a:rPr lang="en-US" altLang="zh-CN" sz="1600" dirty="0">
                <a:solidFill>
                  <a:schemeClr val="bg1"/>
                </a:solidFill>
                <a:latin typeface="微软雅黑" pitchFamily="34" charset="-122"/>
                <a:ea typeface="微软雅黑" pitchFamily="34" charset="-122"/>
                <a:cs typeface="Arial" pitchFamily="34" charset="0"/>
              </a:rPr>
              <a:t>6.1.2.2</a:t>
            </a:r>
          </a:p>
          <a:p>
            <a:pPr indent="266662">
              <a:lnSpc>
                <a:spcPts val="1800"/>
              </a:lnSpc>
              <a:tabLst>
                <a:tab pos="2667257" algn="ctr"/>
                <a:tab pos="5903394" algn="r"/>
              </a:tabLst>
            </a:pPr>
            <a:r>
              <a:rPr lang="zh-CN" altLang="en-US" sz="1600" dirty="0">
                <a:solidFill>
                  <a:schemeClr val="bg1"/>
                </a:solidFill>
                <a:latin typeface="微软雅黑" pitchFamily="34" charset="-122"/>
                <a:ea typeface="微软雅黑" pitchFamily="34" charset="-122"/>
                <a:cs typeface="Arial" pitchFamily="34" charset="0"/>
              </a:rPr>
              <a:t>访问控制应符合以下要求：</a:t>
            </a:r>
            <a:endParaRPr lang="en-US" altLang="zh-CN" sz="1600" dirty="0">
              <a:solidFill>
                <a:schemeClr val="bg1"/>
              </a:solidFill>
              <a:latin typeface="微软雅黑" pitchFamily="34" charset="-122"/>
              <a:ea typeface="微软雅黑" pitchFamily="34" charset="-122"/>
              <a:cs typeface="Arial" pitchFamily="34" charset="0"/>
            </a:endParaRPr>
          </a:p>
          <a:p>
            <a:pPr marL="342851" indent="-342851">
              <a:lnSpc>
                <a:spcPts val="1800"/>
              </a:lnSpc>
              <a:buFont typeface="+mj-lt"/>
              <a:buAutoNum type="alphaLcParenR"/>
              <a:tabLst>
                <a:tab pos="533324" algn="l"/>
              </a:tabLst>
            </a:pPr>
            <a:r>
              <a:rPr lang="zh-CN" altLang="en-US" sz="1600" dirty="0">
                <a:solidFill>
                  <a:schemeClr val="bg1"/>
                </a:solidFill>
                <a:latin typeface="微软雅黑" pitchFamily="34" charset="-122"/>
                <a:ea typeface="微软雅黑" pitchFamily="34" charset="-122"/>
                <a:cs typeface="Arial" pitchFamily="34" charset="0"/>
              </a:rPr>
              <a:t>避免虚拟机通过网络非授权访问宿主机；</a:t>
            </a:r>
            <a:endParaRPr lang="en-US" altLang="zh-CN" sz="1600" dirty="0">
              <a:solidFill>
                <a:schemeClr val="bg1"/>
              </a:solidFill>
              <a:latin typeface="微软雅黑" pitchFamily="34" charset="-122"/>
              <a:ea typeface="微软雅黑" pitchFamily="34" charset="-122"/>
              <a:cs typeface="Arial" pitchFamily="34" charset="0"/>
            </a:endParaRPr>
          </a:p>
          <a:p>
            <a:pPr marL="342851" indent="-342851">
              <a:lnSpc>
                <a:spcPts val="1800"/>
              </a:lnSpc>
              <a:buFont typeface="+mj-lt"/>
              <a:buAutoNum type="alphaLcParenR"/>
              <a:tabLst>
                <a:tab pos="533324" algn="l"/>
              </a:tabLst>
            </a:pPr>
            <a:r>
              <a:rPr lang="zh-CN" altLang="en-US" sz="1600" dirty="0">
                <a:solidFill>
                  <a:schemeClr val="bg1"/>
                </a:solidFill>
                <a:latin typeface="微软雅黑" pitchFamily="34" charset="-122"/>
                <a:ea typeface="微软雅黑" pitchFamily="34" charset="-122"/>
                <a:cs typeface="Arial" pitchFamily="34" charset="0"/>
              </a:rPr>
              <a:t>在虚拟化网络边界部署访问控制机制，并设置访问控制规则；</a:t>
            </a:r>
            <a:endParaRPr lang="en-US" altLang="zh-CN" sz="1600" dirty="0">
              <a:solidFill>
                <a:schemeClr val="bg1"/>
              </a:solidFill>
              <a:latin typeface="微软雅黑" pitchFamily="34" charset="-122"/>
              <a:ea typeface="微软雅黑" pitchFamily="34" charset="-122"/>
              <a:cs typeface="Arial" pitchFamily="34" charset="0"/>
            </a:endParaRPr>
          </a:p>
          <a:p>
            <a:pPr marL="342851" indent="-342851">
              <a:lnSpc>
                <a:spcPts val="1800"/>
              </a:lnSpc>
              <a:buFont typeface="+mj-lt"/>
              <a:buAutoNum type="alphaLcParenR"/>
              <a:tabLst>
                <a:tab pos="533324" algn="l"/>
              </a:tabLst>
            </a:pPr>
            <a:r>
              <a:rPr lang="zh-CN" altLang="en-US" sz="1600" dirty="0">
                <a:solidFill>
                  <a:schemeClr val="bg1"/>
                </a:solidFill>
                <a:latin typeface="微软雅黑" pitchFamily="34" charset="-122"/>
                <a:ea typeface="微软雅黑" pitchFamily="34" charset="-122"/>
                <a:cs typeface="Arial" pitchFamily="34" charset="0"/>
              </a:rPr>
              <a:t>保证当虚拟机迁移时，访问控制策略随其迁移；</a:t>
            </a:r>
            <a:endParaRPr lang="en-US" altLang="zh-CN" sz="1600" dirty="0">
              <a:solidFill>
                <a:schemeClr val="bg1"/>
              </a:solidFill>
              <a:latin typeface="微软雅黑" pitchFamily="34" charset="-122"/>
              <a:ea typeface="微软雅黑" pitchFamily="34" charset="-122"/>
              <a:cs typeface="Arial" pitchFamily="34" charset="0"/>
            </a:endParaRPr>
          </a:p>
          <a:p>
            <a:pPr marL="342851" indent="-342851">
              <a:lnSpc>
                <a:spcPts val="1800"/>
              </a:lnSpc>
              <a:buFont typeface="+mj-lt"/>
              <a:buAutoNum type="alphaLcParenR"/>
              <a:tabLst>
                <a:tab pos="533324" algn="l"/>
              </a:tabLst>
            </a:pPr>
            <a:r>
              <a:rPr lang="zh-CN" altLang="en-US" sz="1600" dirty="0">
                <a:solidFill>
                  <a:schemeClr val="bg1"/>
                </a:solidFill>
                <a:latin typeface="微软雅黑" pitchFamily="34" charset="-122"/>
                <a:ea typeface="微软雅黑" pitchFamily="34" charset="-122"/>
                <a:cs typeface="Arial" pitchFamily="34" charset="0"/>
              </a:rPr>
              <a:t>允许云租户设置不同虚拟机之间的访问控制策略；</a:t>
            </a:r>
            <a:endParaRPr lang="en-US" altLang="zh-CN" sz="1600" dirty="0">
              <a:solidFill>
                <a:schemeClr val="bg1"/>
              </a:solidFill>
              <a:latin typeface="微软雅黑" pitchFamily="34" charset="-122"/>
              <a:ea typeface="微软雅黑" pitchFamily="34" charset="-122"/>
              <a:cs typeface="Arial" pitchFamily="34" charset="0"/>
            </a:endParaRPr>
          </a:p>
          <a:p>
            <a:pPr marL="342851" indent="-342851">
              <a:lnSpc>
                <a:spcPts val="1800"/>
              </a:lnSpc>
              <a:buFont typeface="+mj-lt"/>
              <a:buAutoNum type="alphaLcParenR"/>
              <a:tabLst>
                <a:tab pos="533324" algn="l"/>
              </a:tabLst>
            </a:pPr>
            <a:r>
              <a:rPr lang="zh-CN" altLang="en-US" sz="1600" dirty="0">
                <a:solidFill>
                  <a:schemeClr val="bg1"/>
                </a:solidFill>
                <a:latin typeface="微软雅黑" pitchFamily="34" charset="-122"/>
                <a:ea typeface="微软雅黑" pitchFamily="34" charset="-122"/>
                <a:cs typeface="Arial" pitchFamily="34" charset="0"/>
              </a:rPr>
              <a:t>在不同等级的网络区域边界部署访问控制机制，设置访问控制规则</a:t>
            </a:r>
          </a:p>
        </p:txBody>
      </p:sp>
    </p:spTree>
    <p:extLst>
      <p:ext uri="{BB962C8B-B14F-4D97-AF65-F5344CB8AC3E}">
        <p14:creationId xmlns:p14="http://schemas.microsoft.com/office/powerpoint/2010/main" val="2869613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5563414"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云平台</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网络与通信安全</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安全审计</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69" name="组合 68">
            <a:extLst>
              <a:ext uri="{FF2B5EF4-FFF2-40B4-BE49-F238E27FC236}">
                <a16:creationId xmlns:a16="http://schemas.microsoft.com/office/drawing/2014/main" id="{297C2635-A819-4023-B6C3-DAEE55681016}"/>
              </a:ext>
            </a:extLst>
          </p:cNvPr>
          <p:cNvGrpSpPr/>
          <p:nvPr/>
        </p:nvGrpSpPr>
        <p:grpSpPr>
          <a:xfrm>
            <a:off x="76200" y="3009184"/>
            <a:ext cx="9067800" cy="2159716"/>
            <a:chOff x="76200" y="2607912"/>
            <a:chExt cx="8915400" cy="2159716"/>
          </a:xfrm>
        </p:grpSpPr>
        <p:sp>
          <p:nvSpPr>
            <p:cNvPr id="41" name="菱形 40">
              <a:extLst>
                <a:ext uri="{FF2B5EF4-FFF2-40B4-BE49-F238E27FC236}">
                  <a16:creationId xmlns:a16="http://schemas.microsoft.com/office/drawing/2014/main" id="{0EF55D2A-9729-4524-BF27-E3DECA94A9FB}"/>
                </a:ext>
              </a:extLst>
            </p:cNvPr>
            <p:cNvSpPr/>
            <p:nvPr/>
          </p:nvSpPr>
          <p:spPr>
            <a:xfrm>
              <a:off x="7627667" y="3051616"/>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7" name="直角三角形 56">
              <a:extLst>
                <a:ext uri="{FF2B5EF4-FFF2-40B4-BE49-F238E27FC236}">
                  <a16:creationId xmlns:a16="http://schemas.microsoft.com/office/drawing/2014/main" id="{FC765428-F1F7-44A2-A0E3-65CEC80B1C68}"/>
                </a:ext>
              </a:extLst>
            </p:cNvPr>
            <p:cNvSpPr/>
            <p:nvPr/>
          </p:nvSpPr>
          <p:spPr>
            <a:xfrm>
              <a:off x="76200" y="4293875"/>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A5C214DF-C276-447E-95CF-32FE2F56CB71}"/>
                </a:ext>
              </a:extLst>
            </p:cNvPr>
            <p:cNvSpPr/>
            <p:nvPr/>
          </p:nvSpPr>
          <p:spPr>
            <a:xfrm flipH="1">
              <a:off x="6640140" y="4293875"/>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3C176F58-8E0D-4969-9991-65167E8915DA}"/>
                </a:ext>
              </a:extLst>
            </p:cNvPr>
            <p:cNvSpPr/>
            <p:nvPr/>
          </p:nvSpPr>
          <p:spPr>
            <a:xfrm>
              <a:off x="572111" y="3047003"/>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64" name="菱形 63">
              <a:extLst>
                <a:ext uri="{FF2B5EF4-FFF2-40B4-BE49-F238E27FC236}">
                  <a16:creationId xmlns:a16="http://schemas.microsoft.com/office/drawing/2014/main" id="{CBE8BC91-5B8C-4AC1-8B4F-0EA399433B34}"/>
                </a:ext>
              </a:extLst>
            </p:cNvPr>
            <p:cNvSpPr/>
            <p:nvPr/>
          </p:nvSpPr>
          <p:spPr>
            <a:xfrm>
              <a:off x="140611" y="3486264"/>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28165D5-2695-4960-AD8D-C7EEAAAEA773}"/>
                </a:ext>
              </a:extLst>
            </p:cNvPr>
            <p:cNvSpPr/>
            <p:nvPr/>
          </p:nvSpPr>
          <p:spPr>
            <a:xfrm>
              <a:off x="137172" y="2611609"/>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a:extLst>
                <a:ext uri="{FF2B5EF4-FFF2-40B4-BE49-F238E27FC236}">
                  <a16:creationId xmlns:a16="http://schemas.microsoft.com/office/drawing/2014/main" id="{825AB7B4-4D08-4346-B31E-B42FFB16174C}"/>
                </a:ext>
              </a:extLst>
            </p:cNvPr>
            <p:cNvSpPr/>
            <p:nvPr/>
          </p:nvSpPr>
          <p:spPr>
            <a:xfrm>
              <a:off x="8088946" y="3484202"/>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a:extLst>
                <a:ext uri="{FF2B5EF4-FFF2-40B4-BE49-F238E27FC236}">
                  <a16:creationId xmlns:a16="http://schemas.microsoft.com/office/drawing/2014/main" id="{31EB50AB-B236-4C4B-8DCB-D80E66D6DC38}"/>
                </a:ext>
              </a:extLst>
            </p:cNvPr>
            <p:cNvSpPr/>
            <p:nvPr/>
          </p:nvSpPr>
          <p:spPr>
            <a:xfrm>
              <a:off x="8081833" y="2607912"/>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AutoShape 12">
            <a:extLst>
              <a:ext uri="{FF2B5EF4-FFF2-40B4-BE49-F238E27FC236}">
                <a16:creationId xmlns:a16="http://schemas.microsoft.com/office/drawing/2014/main" id="{5FE8FCA0-91DA-4C1E-A702-21506DB6F584}"/>
              </a:ext>
            </a:extLst>
          </p:cNvPr>
          <p:cNvSpPr>
            <a:spLocks noChangeArrowheads="1"/>
          </p:cNvSpPr>
          <p:nvPr/>
        </p:nvSpPr>
        <p:spPr bwMode="auto">
          <a:xfrm>
            <a:off x="345827" y="673100"/>
            <a:ext cx="8397571" cy="4088138"/>
          </a:xfrm>
          <a:prstGeom prst="roundRect">
            <a:avLst>
              <a:gd name="adj" fmla="val 5444"/>
            </a:avLst>
          </a:prstGeom>
          <a:no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square" lIns="91427" tIns="45714" rIns="91427" bIns="45714" numCol="1" anchor="ctr" anchorCtr="0" compatLnSpc="1">
            <a:prstTxWarp prst="textNoShape">
              <a:avLst/>
            </a:prstTxWarp>
          </a:bodyPr>
          <a:lstStyle/>
          <a:p>
            <a:pPr marL="1330136" indent="-177775">
              <a:spcAft>
                <a:spcPts val="600"/>
              </a:spcAft>
            </a:pPr>
            <a:endParaRPr lang="en-US" altLang="zh-CN" sz="1200" dirty="0">
              <a:latin typeface="微软雅黑" pitchFamily="34" charset="-122"/>
              <a:ea typeface="微软雅黑" pitchFamily="34" charset="-122"/>
            </a:endParaRPr>
          </a:p>
        </p:txBody>
      </p:sp>
      <p:sp>
        <p:nvSpPr>
          <p:cNvPr id="72" name="AutoShape 13">
            <a:extLst>
              <a:ext uri="{FF2B5EF4-FFF2-40B4-BE49-F238E27FC236}">
                <a16:creationId xmlns:a16="http://schemas.microsoft.com/office/drawing/2014/main" id="{32FFA145-5D0B-41E4-962E-35EA285248A5}"/>
              </a:ext>
            </a:extLst>
          </p:cNvPr>
          <p:cNvSpPr>
            <a:spLocks noChangeArrowheads="1"/>
          </p:cNvSpPr>
          <p:nvPr/>
        </p:nvSpPr>
        <p:spPr bwMode="auto">
          <a:xfrm>
            <a:off x="443683" y="741982"/>
            <a:ext cx="8201857" cy="1823497"/>
          </a:xfrm>
          <a:prstGeom prst="roundRect">
            <a:avLst>
              <a:gd name="adj" fmla="val 5444"/>
            </a:avLst>
          </a:prstGeom>
          <a:solidFill>
            <a:schemeClr val="tx2"/>
          </a:solidFill>
          <a:ln w="6350" algn="ctr">
            <a:no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none" lIns="91427" tIns="45714" rIns="91427" bIns="45714" numCol="1" anchor="ctr" anchorCtr="0" compatLnSpc="1">
            <a:prstTxWarp prst="textNoShape">
              <a:avLst/>
            </a:prstTxWarp>
            <a:noAutofit/>
          </a:bodyPr>
          <a:lstStyle/>
          <a:p>
            <a:endParaRPr lang="en-US" dirty="0">
              <a:solidFill>
                <a:schemeClr val="bg1"/>
              </a:solidFill>
              <a:latin typeface="微软雅黑" pitchFamily="34" charset="-122"/>
              <a:ea typeface="微软雅黑" pitchFamily="34" charset="-122"/>
              <a:cs typeface="Arial" pitchFamily="34" charset="0"/>
            </a:endParaRPr>
          </a:p>
        </p:txBody>
      </p:sp>
      <p:sp>
        <p:nvSpPr>
          <p:cNvPr id="73" name="矩形 72">
            <a:extLst>
              <a:ext uri="{FF2B5EF4-FFF2-40B4-BE49-F238E27FC236}">
                <a16:creationId xmlns:a16="http://schemas.microsoft.com/office/drawing/2014/main" id="{59AE70FD-B1A7-43D0-BF5D-A6D5BB37304B}"/>
              </a:ext>
            </a:extLst>
          </p:cNvPr>
          <p:cNvSpPr/>
          <p:nvPr/>
        </p:nvSpPr>
        <p:spPr>
          <a:xfrm>
            <a:off x="0" y="2790341"/>
            <a:ext cx="7682202" cy="1908203"/>
          </a:xfrm>
          <a:prstGeom prst="rect">
            <a:avLst/>
          </a:prstGeom>
        </p:spPr>
        <p:txBody>
          <a:bodyPr wrap="square" lIns="91427" tIns="45714" rIns="91427" bIns="45714">
            <a:spAutoFit/>
          </a:bodyPr>
          <a:lstStyle/>
          <a:p>
            <a:pPr marL="1952348" lvl="1" indent="-342851">
              <a:spcAft>
                <a:spcPts val="600"/>
              </a:spcAft>
              <a:buFont typeface="+mj-lt"/>
              <a:buAutoNum type="alphaLcParenR"/>
            </a:pPr>
            <a:r>
              <a:rPr lang="zh-CN" altLang="en-US" sz="1400" dirty="0">
                <a:latin typeface="微软雅黑" pitchFamily="34" charset="-122"/>
                <a:ea typeface="微软雅黑" pitchFamily="34" charset="-122"/>
              </a:rPr>
              <a:t>根据不同的职责和身份，应该有收集审计数据的功能和措施。</a:t>
            </a:r>
            <a:endParaRPr lang="en-US" altLang="zh-CN" sz="1400" dirty="0">
              <a:latin typeface="微软雅黑" pitchFamily="34" charset="-122"/>
              <a:ea typeface="微软雅黑" pitchFamily="34" charset="-122"/>
            </a:endParaRPr>
          </a:p>
          <a:p>
            <a:pPr marL="1952348" lvl="1" indent="-342851">
              <a:spcAft>
                <a:spcPts val="600"/>
              </a:spcAft>
              <a:buFont typeface="+mj-lt"/>
              <a:buAutoNum type="alphaLcParenR"/>
            </a:pPr>
            <a:r>
              <a:rPr lang="zh-CN" altLang="en-US" sz="1400" dirty="0">
                <a:latin typeface="微软雅黑" pitchFamily="34" charset="-122"/>
                <a:ea typeface="微软雅黑" pitchFamily="34" charset="-122"/>
              </a:rPr>
              <a:t>能有明显的界面显示云操作方对云租户进行数据和系统相关的任何操作行为的记录。</a:t>
            </a:r>
            <a:endParaRPr lang="en-US" altLang="zh-CN" sz="1400" dirty="0">
              <a:latin typeface="微软雅黑" pitchFamily="34" charset="-122"/>
              <a:ea typeface="微软雅黑" pitchFamily="34" charset="-122"/>
            </a:endParaRPr>
          </a:p>
          <a:p>
            <a:pPr marL="1952348" lvl="1" indent="-342851">
              <a:spcAft>
                <a:spcPts val="600"/>
              </a:spcAft>
              <a:buFont typeface="+mj-lt"/>
              <a:buAutoNum type="alphaLcParenR"/>
            </a:pPr>
            <a:r>
              <a:rPr lang="zh-CN" altLang="en-US" sz="1400" dirty="0">
                <a:latin typeface="微软雅黑" pitchFamily="34" charset="-122"/>
                <a:ea typeface="微软雅黑" pitchFamily="34" charset="-122"/>
              </a:rPr>
              <a:t>保证一切审计数据不会被删除不会被篡改。</a:t>
            </a:r>
            <a:endParaRPr lang="en-US" altLang="zh-CN" sz="1400" dirty="0">
              <a:latin typeface="微软雅黑" pitchFamily="34" charset="-122"/>
              <a:ea typeface="微软雅黑" pitchFamily="34" charset="-122"/>
            </a:endParaRPr>
          </a:p>
          <a:p>
            <a:pPr marL="1952348" lvl="1" indent="-342851">
              <a:spcAft>
                <a:spcPts val="600"/>
              </a:spcAft>
              <a:buFont typeface="+mj-lt"/>
              <a:buAutoNum type="alphaLcParenR"/>
            </a:pPr>
            <a:r>
              <a:rPr lang="zh-CN" altLang="en-US" sz="1400" dirty="0">
                <a:latin typeface="微软雅黑" pitchFamily="34" charset="-122"/>
                <a:ea typeface="微软雅黑" pitchFamily="34" charset="-122"/>
              </a:rPr>
              <a:t>应该具有开放数据接口的能力，可以允许第三方审计产品完整顺利的获取所有安全审计数据。</a:t>
            </a:r>
            <a:endParaRPr lang="en-US" altLang="zh-CN" sz="1400" dirty="0">
              <a:latin typeface="微软雅黑" pitchFamily="34" charset="-122"/>
              <a:ea typeface="微软雅黑" pitchFamily="34" charset="-122"/>
            </a:endParaRPr>
          </a:p>
          <a:p>
            <a:pPr marL="1952348" lvl="1" indent="-342851">
              <a:spcAft>
                <a:spcPts val="600"/>
              </a:spcAft>
              <a:buFont typeface="+mj-lt"/>
              <a:buAutoNum type="alphaLcParenR"/>
            </a:pPr>
            <a:r>
              <a:rPr lang="zh-CN" altLang="en-US" sz="1400" dirty="0">
                <a:latin typeface="微软雅黑" pitchFamily="34" charset="-122"/>
                <a:ea typeface="微软雅黑" pitchFamily="34" charset="-122"/>
              </a:rPr>
              <a:t>保证云服务方对云租户系统和数据的操作可被云租户审计；</a:t>
            </a:r>
            <a:endParaRPr lang="en-US" altLang="zh-CN" sz="1400" dirty="0">
              <a:latin typeface="微软雅黑" pitchFamily="34" charset="-122"/>
              <a:ea typeface="微软雅黑" pitchFamily="34" charset="-122"/>
            </a:endParaRPr>
          </a:p>
        </p:txBody>
      </p:sp>
      <p:sp>
        <p:nvSpPr>
          <p:cNvPr id="74" name="圆角矩形 9">
            <a:extLst>
              <a:ext uri="{FF2B5EF4-FFF2-40B4-BE49-F238E27FC236}">
                <a16:creationId xmlns:a16="http://schemas.microsoft.com/office/drawing/2014/main" id="{0450712B-ECB7-455E-9CD3-B5588336A9E8}"/>
              </a:ext>
            </a:extLst>
          </p:cNvPr>
          <p:cNvSpPr/>
          <p:nvPr/>
        </p:nvSpPr>
        <p:spPr bwMode="auto">
          <a:xfrm>
            <a:off x="444367" y="2644775"/>
            <a:ext cx="752475" cy="390525"/>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bodyPr>
          <a:lstStyle/>
          <a:p>
            <a:pPr defTabSz="914270">
              <a:buClr>
                <a:srgbClr val="CC9900"/>
              </a:buClr>
            </a:pPr>
            <a:r>
              <a:rPr lang="zh-CN" altLang="en-US" b="1" dirty="0">
                <a:solidFill>
                  <a:schemeClr val="tx1"/>
                </a:solidFill>
                <a:latin typeface="Arial" charset="0"/>
                <a:ea typeface="宋体" charset="-122"/>
              </a:rPr>
              <a:t>解读</a:t>
            </a:r>
          </a:p>
        </p:txBody>
      </p:sp>
      <p:sp>
        <p:nvSpPr>
          <p:cNvPr id="76" name="矩形 75">
            <a:extLst>
              <a:ext uri="{FF2B5EF4-FFF2-40B4-BE49-F238E27FC236}">
                <a16:creationId xmlns:a16="http://schemas.microsoft.com/office/drawing/2014/main" id="{CC52CBA2-504E-44B1-8BF0-D0B8B1EC8F06}"/>
              </a:ext>
            </a:extLst>
          </p:cNvPr>
          <p:cNvSpPr/>
          <p:nvPr/>
        </p:nvSpPr>
        <p:spPr>
          <a:xfrm>
            <a:off x="446745" y="811154"/>
            <a:ext cx="8087655" cy="1661993"/>
          </a:xfrm>
          <a:prstGeom prst="rect">
            <a:avLst/>
          </a:prstGeom>
        </p:spPr>
        <p:txBody>
          <a:bodyPr wrap="square">
            <a:spAutoFit/>
          </a:bodyPr>
          <a:lstStyle/>
          <a:p>
            <a:r>
              <a:rPr lang="zh-CN" altLang="en-US" sz="1400" b="1" dirty="0">
                <a:solidFill>
                  <a:schemeClr val="bg1"/>
                </a:solidFill>
                <a:latin typeface="微软雅黑" pitchFamily="34" charset="-122"/>
                <a:ea typeface="微软雅黑" pitchFamily="34" charset="-122"/>
                <a:cs typeface="Arial" pitchFamily="34" charset="0"/>
              </a:rPr>
              <a:t>标准条款</a:t>
            </a:r>
            <a:r>
              <a:rPr lang="en-US" altLang="zh-CN" sz="1400" b="1" dirty="0">
                <a:solidFill>
                  <a:schemeClr val="bg1"/>
                </a:solidFill>
                <a:latin typeface="微软雅黑" pitchFamily="34" charset="-122"/>
                <a:ea typeface="微软雅黑" pitchFamily="34" charset="-122"/>
                <a:cs typeface="Arial" pitchFamily="34" charset="0"/>
              </a:rPr>
              <a:t>: </a:t>
            </a:r>
            <a:r>
              <a:rPr lang="zh-CN" altLang="en-US" sz="1400" dirty="0">
                <a:solidFill>
                  <a:schemeClr val="bg1"/>
                </a:solidFill>
                <a:latin typeface="微软雅黑" pitchFamily="34" charset="-122"/>
                <a:ea typeface="微软雅黑" pitchFamily="34" charset="-122"/>
                <a:cs typeface="Arial" pitchFamily="34" charset="0"/>
              </a:rPr>
              <a:t>（三级）</a:t>
            </a:r>
            <a:r>
              <a:rPr lang="en-US" altLang="zh-CN" sz="1400" dirty="0">
                <a:solidFill>
                  <a:schemeClr val="bg1"/>
                </a:solidFill>
                <a:latin typeface="微软雅黑" pitchFamily="34" charset="-122"/>
                <a:ea typeface="微软雅黑" pitchFamily="34" charset="-122"/>
                <a:cs typeface="Arial" pitchFamily="34" charset="0"/>
              </a:rPr>
              <a:t>6.1.3.3</a:t>
            </a:r>
          </a:p>
          <a:p>
            <a:r>
              <a:rPr lang="zh-CN" altLang="en-US" dirty="0">
                <a:solidFill>
                  <a:schemeClr val="bg1"/>
                </a:solidFill>
                <a:latin typeface="微软雅黑" pitchFamily="34" charset="-122"/>
                <a:ea typeface="微软雅黑" pitchFamily="34" charset="-122"/>
                <a:cs typeface="Arial" pitchFamily="34" charset="0"/>
              </a:rPr>
              <a:t>安全审计应符合以下要求：</a:t>
            </a:r>
            <a:endParaRPr lang="en-US" altLang="zh-CN" dirty="0">
              <a:solidFill>
                <a:schemeClr val="bg1"/>
              </a:solidFill>
              <a:latin typeface="微软雅黑" pitchFamily="34" charset="-122"/>
              <a:ea typeface="微软雅黑" pitchFamily="34" charset="-122"/>
              <a:cs typeface="Arial" pitchFamily="34" charset="0"/>
            </a:endParaRPr>
          </a:p>
          <a:p>
            <a:pPr marL="342851" indent="-342851">
              <a:buFont typeface="+mj-lt"/>
              <a:buAutoNum type="alphaLcParenR"/>
            </a:pPr>
            <a:r>
              <a:rPr lang="zh-CN" altLang="en-US" sz="1400" dirty="0">
                <a:solidFill>
                  <a:schemeClr val="bg1"/>
                </a:solidFill>
                <a:latin typeface="微软雅黑" pitchFamily="34" charset="-122"/>
                <a:ea typeface="微软雅黑" pitchFamily="34" charset="-122"/>
                <a:cs typeface="Arial" pitchFamily="34" charset="0"/>
              </a:rPr>
              <a:t>根据云服务方和云租户的职责划分，收集各自控制部分的审计数据；</a:t>
            </a:r>
            <a:endParaRPr lang="en-US" altLang="zh-CN" sz="1400" dirty="0">
              <a:solidFill>
                <a:schemeClr val="bg1"/>
              </a:solidFill>
              <a:latin typeface="微软雅黑" pitchFamily="34" charset="-122"/>
              <a:ea typeface="微软雅黑" pitchFamily="34" charset="-122"/>
              <a:cs typeface="Arial" pitchFamily="34" charset="0"/>
            </a:endParaRPr>
          </a:p>
          <a:p>
            <a:pPr marL="342851" indent="-342851">
              <a:buFont typeface="+mj-lt"/>
              <a:buAutoNum type="alphaLcParenR"/>
            </a:pPr>
            <a:r>
              <a:rPr lang="zh-CN" altLang="en-US" sz="1400" dirty="0">
                <a:solidFill>
                  <a:schemeClr val="bg1"/>
                </a:solidFill>
                <a:latin typeface="微软雅黑" pitchFamily="34" charset="-122"/>
                <a:ea typeface="微软雅黑" pitchFamily="34" charset="-122"/>
                <a:cs typeface="Arial" pitchFamily="34" charset="0"/>
              </a:rPr>
              <a:t>保证云服务方对云租户系统和数据的操作可被云租户审计；</a:t>
            </a:r>
            <a:endParaRPr lang="en-US" altLang="zh-CN" sz="1400" dirty="0">
              <a:solidFill>
                <a:schemeClr val="bg1"/>
              </a:solidFill>
              <a:latin typeface="微软雅黑" pitchFamily="34" charset="-122"/>
              <a:ea typeface="微软雅黑" pitchFamily="34" charset="-122"/>
              <a:cs typeface="Arial" pitchFamily="34" charset="0"/>
            </a:endParaRPr>
          </a:p>
          <a:p>
            <a:pPr marL="342851" indent="-342851">
              <a:buFont typeface="+mj-lt"/>
              <a:buAutoNum type="alphaLcParenR"/>
            </a:pPr>
            <a:r>
              <a:rPr lang="zh-CN" altLang="en-US" sz="1400" dirty="0">
                <a:solidFill>
                  <a:schemeClr val="bg1"/>
                </a:solidFill>
                <a:latin typeface="微软雅黑" pitchFamily="34" charset="-122"/>
                <a:ea typeface="微软雅黑" pitchFamily="34" charset="-122"/>
                <a:cs typeface="Arial" pitchFamily="34" charset="0"/>
              </a:rPr>
              <a:t>保证审计数据的真实性和完整性；</a:t>
            </a:r>
            <a:endParaRPr lang="en-US" altLang="zh-CN" sz="1400" dirty="0">
              <a:solidFill>
                <a:schemeClr val="bg1"/>
              </a:solidFill>
              <a:latin typeface="微软雅黑" pitchFamily="34" charset="-122"/>
              <a:ea typeface="微软雅黑" pitchFamily="34" charset="-122"/>
              <a:cs typeface="Arial" pitchFamily="34" charset="0"/>
            </a:endParaRPr>
          </a:p>
          <a:p>
            <a:pPr marL="342851" indent="-342851">
              <a:buFont typeface="+mj-lt"/>
              <a:buAutoNum type="alphaLcParenR"/>
            </a:pPr>
            <a:r>
              <a:rPr lang="zh-CN" altLang="en-US" sz="1400" dirty="0">
                <a:solidFill>
                  <a:schemeClr val="bg1"/>
                </a:solidFill>
                <a:latin typeface="微软雅黑" pitchFamily="34" charset="-122"/>
                <a:ea typeface="微软雅黑" pitchFamily="34" charset="-122"/>
                <a:cs typeface="Arial" pitchFamily="34" charset="0"/>
              </a:rPr>
              <a:t>为安全审计数据的汇集提供接口，并可供第三方审计；</a:t>
            </a:r>
            <a:endParaRPr lang="en-US" altLang="zh-CN" sz="1400" dirty="0">
              <a:solidFill>
                <a:schemeClr val="bg1"/>
              </a:solidFill>
              <a:latin typeface="微软雅黑" pitchFamily="34" charset="-122"/>
              <a:ea typeface="微软雅黑" pitchFamily="34" charset="-122"/>
              <a:cs typeface="Arial" pitchFamily="34" charset="0"/>
            </a:endParaRPr>
          </a:p>
          <a:p>
            <a:pPr marL="342851" indent="-342851">
              <a:buFont typeface="+mj-lt"/>
              <a:buAutoNum type="alphaLcParenR"/>
            </a:pPr>
            <a:r>
              <a:rPr lang="zh-CN" altLang="en-US" sz="1400" dirty="0">
                <a:solidFill>
                  <a:schemeClr val="bg1"/>
                </a:solidFill>
                <a:latin typeface="微软雅黑" pitchFamily="34" charset="-122"/>
                <a:ea typeface="微软雅黑" pitchFamily="34" charset="-122"/>
                <a:cs typeface="Arial" pitchFamily="34" charset="0"/>
              </a:rPr>
              <a:t>根据云服务方和云租户的职责划分，实现各自控制部分的集中审计。</a:t>
            </a:r>
            <a:endParaRPr lang="en-US" altLang="zh-CN" sz="1400" dirty="0">
              <a:solidFill>
                <a:schemeClr val="bg1"/>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17976330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5563414"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云平台</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设备和计算安全</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资源控制</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69" name="组合 68">
            <a:extLst>
              <a:ext uri="{FF2B5EF4-FFF2-40B4-BE49-F238E27FC236}">
                <a16:creationId xmlns:a16="http://schemas.microsoft.com/office/drawing/2014/main" id="{297C2635-A819-4023-B6C3-DAEE55681016}"/>
              </a:ext>
            </a:extLst>
          </p:cNvPr>
          <p:cNvGrpSpPr/>
          <p:nvPr/>
        </p:nvGrpSpPr>
        <p:grpSpPr>
          <a:xfrm>
            <a:off x="76200" y="3009184"/>
            <a:ext cx="9067800" cy="2159716"/>
            <a:chOff x="76200" y="2607912"/>
            <a:chExt cx="8915400" cy="2159716"/>
          </a:xfrm>
        </p:grpSpPr>
        <p:sp>
          <p:nvSpPr>
            <p:cNvPr id="41" name="菱形 40">
              <a:extLst>
                <a:ext uri="{FF2B5EF4-FFF2-40B4-BE49-F238E27FC236}">
                  <a16:creationId xmlns:a16="http://schemas.microsoft.com/office/drawing/2014/main" id="{0EF55D2A-9729-4524-BF27-E3DECA94A9FB}"/>
                </a:ext>
              </a:extLst>
            </p:cNvPr>
            <p:cNvSpPr/>
            <p:nvPr/>
          </p:nvSpPr>
          <p:spPr>
            <a:xfrm>
              <a:off x="7627667" y="3051616"/>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7" name="直角三角形 56">
              <a:extLst>
                <a:ext uri="{FF2B5EF4-FFF2-40B4-BE49-F238E27FC236}">
                  <a16:creationId xmlns:a16="http://schemas.microsoft.com/office/drawing/2014/main" id="{FC765428-F1F7-44A2-A0E3-65CEC80B1C68}"/>
                </a:ext>
              </a:extLst>
            </p:cNvPr>
            <p:cNvSpPr/>
            <p:nvPr/>
          </p:nvSpPr>
          <p:spPr>
            <a:xfrm>
              <a:off x="76200" y="4293875"/>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A5C214DF-C276-447E-95CF-32FE2F56CB71}"/>
                </a:ext>
              </a:extLst>
            </p:cNvPr>
            <p:cNvSpPr/>
            <p:nvPr/>
          </p:nvSpPr>
          <p:spPr>
            <a:xfrm flipH="1">
              <a:off x="6640140" y="4293875"/>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3C176F58-8E0D-4969-9991-65167E8915DA}"/>
                </a:ext>
              </a:extLst>
            </p:cNvPr>
            <p:cNvSpPr/>
            <p:nvPr/>
          </p:nvSpPr>
          <p:spPr>
            <a:xfrm>
              <a:off x="572111" y="3047003"/>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64" name="菱形 63">
              <a:extLst>
                <a:ext uri="{FF2B5EF4-FFF2-40B4-BE49-F238E27FC236}">
                  <a16:creationId xmlns:a16="http://schemas.microsoft.com/office/drawing/2014/main" id="{CBE8BC91-5B8C-4AC1-8B4F-0EA399433B34}"/>
                </a:ext>
              </a:extLst>
            </p:cNvPr>
            <p:cNvSpPr/>
            <p:nvPr/>
          </p:nvSpPr>
          <p:spPr>
            <a:xfrm>
              <a:off x="140611" y="3486264"/>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28165D5-2695-4960-AD8D-C7EEAAAEA773}"/>
                </a:ext>
              </a:extLst>
            </p:cNvPr>
            <p:cNvSpPr/>
            <p:nvPr/>
          </p:nvSpPr>
          <p:spPr>
            <a:xfrm>
              <a:off x="137172" y="2611609"/>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a:extLst>
                <a:ext uri="{FF2B5EF4-FFF2-40B4-BE49-F238E27FC236}">
                  <a16:creationId xmlns:a16="http://schemas.microsoft.com/office/drawing/2014/main" id="{825AB7B4-4D08-4346-B31E-B42FFB16174C}"/>
                </a:ext>
              </a:extLst>
            </p:cNvPr>
            <p:cNvSpPr/>
            <p:nvPr/>
          </p:nvSpPr>
          <p:spPr>
            <a:xfrm>
              <a:off x="8088946" y="3484202"/>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a:extLst>
                <a:ext uri="{FF2B5EF4-FFF2-40B4-BE49-F238E27FC236}">
                  <a16:creationId xmlns:a16="http://schemas.microsoft.com/office/drawing/2014/main" id="{31EB50AB-B236-4C4B-8DCB-D80E66D6DC38}"/>
                </a:ext>
              </a:extLst>
            </p:cNvPr>
            <p:cNvSpPr/>
            <p:nvPr/>
          </p:nvSpPr>
          <p:spPr>
            <a:xfrm>
              <a:off x="8081833" y="2607912"/>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AutoShape 12">
            <a:extLst>
              <a:ext uri="{FF2B5EF4-FFF2-40B4-BE49-F238E27FC236}">
                <a16:creationId xmlns:a16="http://schemas.microsoft.com/office/drawing/2014/main" id="{5FE8FCA0-91DA-4C1E-A702-21506DB6F584}"/>
              </a:ext>
            </a:extLst>
          </p:cNvPr>
          <p:cNvSpPr>
            <a:spLocks noChangeArrowheads="1"/>
          </p:cNvSpPr>
          <p:nvPr/>
        </p:nvSpPr>
        <p:spPr bwMode="auto">
          <a:xfrm>
            <a:off x="345827" y="673100"/>
            <a:ext cx="8397571" cy="4088138"/>
          </a:xfrm>
          <a:prstGeom prst="roundRect">
            <a:avLst>
              <a:gd name="adj" fmla="val 5444"/>
            </a:avLst>
          </a:prstGeom>
          <a:no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square" lIns="91427" tIns="45714" rIns="91427" bIns="45714" numCol="1" anchor="ctr" anchorCtr="0" compatLnSpc="1">
            <a:prstTxWarp prst="textNoShape">
              <a:avLst/>
            </a:prstTxWarp>
          </a:bodyPr>
          <a:lstStyle/>
          <a:p>
            <a:pPr marL="1330136" indent="-177775">
              <a:spcAft>
                <a:spcPts val="600"/>
              </a:spcAft>
            </a:pPr>
            <a:endParaRPr lang="en-US" altLang="zh-CN" sz="1200" dirty="0">
              <a:latin typeface="微软雅黑" pitchFamily="34" charset="-122"/>
              <a:ea typeface="微软雅黑" pitchFamily="34" charset="-122"/>
            </a:endParaRPr>
          </a:p>
        </p:txBody>
      </p:sp>
      <p:sp>
        <p:nvSpPr>
          <p:cNvPr id="72" name="AutoShape 13">
            <a:extLst>
              <a:ext uri="{FF2B5EF4-FFF2-40B4-BE49-F238E27FC236}">
                <a16:creationId xmlns:a16="http://schemas.microsoft.com/office/drawing/2014/main" id="{32FFA145-5D0B-41E4-962E-35EA285248A5}"/>
              </a:ext>
            </a:extLst>
          </p:cNvPr>
          <p:cNvSpPr>
            <a:spLocks noChangeArrowheads="1"/>
          </p:cNvSpPr>
          <p:nvPr/>
        </p:nvSpPr>
        <p:spPr bwMode="auto">
          <a:xfrm>
            <a:off x="443683" y="741983"/>
            <a:ext cx="8201857" cy="1607518"/>
          </a:xfrm>
          <a:prstGeom prst="roundRect">
            <a:avLst>
              <a:gd name="adj" fmla="val 5444"/>
            </a:avLst>
          </a:prstGeom>
          <a:solidFill>
            <a:schemeClr val="tx2"/>
          </a:solidFill>
          <a:ln w="6350" algn="ctr">
            <a:no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none" lIns="91427" tIns="45714" rIns="91427" bIns="45714" numCol="1" anchor="ctr" anchorCtr="0" compatLnSpc="1">
            <a:prstTxWarp prst="textNoShape">
              <a:avLst/>
            </a:prstTxWarp>
            <a:noAutofit/>
          </a:bodyPr>
          <a:lstStyle/>
          <a:p>
            <a:endParaRPr lang="en-US" dirty="0">
              <a:solidFill>
                <a:schemeClr val="bg1"/>
              </a:solidFill>
              <a:latin typeface="微软雅黑" pitchFamily="34" charset="-122"/>
              <a:ea typeface="微软雅黑" pitchFamily="34" charset="-122"/>
              <a:cs typeface="Arial" pitchFamily="34" charset="0"/>
            </a:endParaRPr>
          </a:p>
        </p:txBody>
      </p:sp>
      <p:sp>
        <p:nvSpPr>
          <p:cNvPr id="73" name="矩形 72">
            <a:extLst>
              <a:ext uri="{FF2B5EF4-FFF2-40B4-BE49-F238E27FC236}">
                <a16:creationId xmlns:a16="http://schemas.microsoft.com/office/drawing/2014/main" id="{59AE70FD-B1A7-43D0-BF5D-A6D5BB37304B}"/>
              </a:ext>
            </a:extLst>
          </p:cNvPr>
          <p:cNvSpPr/>
          <p:nvPr/>
        </p:nvSpPr>
        <p:spPr>
          <a:xfrm>
            <a:off x="-76200" y="2488386"/>
            <a:ext cx="7682202" cy="2147114"/>
          </a:xfrm>
          <a:prstGeom prst="rect">
            <a:avLst/>
          </a:prstGeom>
        </p:spPr>
        <p:txBody>
          <a:bodyPr wrap="square" lIns="91427" tIns="45714" rIns="91427" bIns="45714">
            <a:spAutoFit/>
          </a:bodyPr>
          <a:lstStyle/>
          <a:p>
            <a:pPr marL="1787272" lvl="1" indent="-177775">
              <a:lnSpc>
                <a:spcPct val="150000"/>
              </a:lnSpc>
              <a:spcAft>
                <a:spcPts val="600"/>
              </a:spcAft>
              <a:buFont typeface="Arial" pitchFamily="34" charset="0"/>
              <a:buChar char="•"/>
            </a:pPr>
            <a:r>
              <a:rPr lang="zh-CN" altLang="en-US" sz="1400" b="1" dirty="0">
                <a:latin typeface="微软雅黑" pitchFamily="34" charset="-122"/>
                <a:ea typeface="微软雅黑" pitchFamily="34" charset="-122"/>
              </a:rPr>
              <a:t>虚拟机的迁移只能在同级别的资源池内迁移，二级业务系统只能在二级资源池内迁移，三级业务系统只能在三级资源池内迁移</a:t>
            </a:r>
            <a:endParaRPr lang="en-US" altLang="zh-CN" sz="1400" b="1" dirty="0">
              <a:latin typeface="微软雅黑" pitchFamily="34" charset="-122"/>
              <a:ea typeface="微软雅黑" pitchFamily="34" charset="-122"/>
            </a:endParaRPr>
          </a:p>
          <a:p>
            <a:pPr marL="1787272" lvl="1" indent="-177775">
              <a:lnSpc>
                <a:spcPct val="150000"/>
              </a:lnSpc>
              <a:spcAft>
                <a:spcPts val="600"/>
              </a:spcAft>
              <a:buFont typeface="Arial" pitchFamily="34" charset="0"/>
              <a:buChar char="•"/>
            </a:pPr>
            <a:r>
              <a:rPr lang="zh-CN" altLang="en-US" sz="1400" b="1" dirty="0">
                <a:latin typeface="微软雅黑" pitchFamily="34" charset="-122"/>
                <a:ea typeface="微软雅黑" pitchFamily="34" charset="-122"/>
              </a:rPr>
              <a:t>二级业务系统迁到三级资源池：</a:t>
            </a:r>
            <a:r>
              <a:rPr lang="zh-CN" altLang="en-US" sz="1400" dirty="0">
                <a:latin typeface="微软雅黑" pitchFamily="34" charset="-122"/>
                <a:ea typeface="微软雅黑" pitchFamily="34" charset="-122"/>
              </a:rPr>
              <a:t>二级业务系统本身安全防护比较弱，可能会对三级资源池带来新的风险</a:t>
            </a:r>
            <a:endParaRPr lang="en-US" altLang="zh-CN" sz="1400" dirty="0">
              <a:latin typeface="微软雅黑" pitchFamily="34" charset="-122"/>
              <a:ea typeface="微软雅黑" pitchFamily="34" charset="-122"/>
            </a:endParaRPr>
          </a:p>
          <a:p>
            <a:pPr marL="1787272" lvl="1" indent="-177775">
              <a:lnSpc>
                <a:spcPct val="150000"/>
              </a:lnSpc>
              <a:spcAft>
                <a:spcPts val="600"/>
              </a:spcAft>
              <a:buFont typeface="Arial" pitchFamily="34" charset="0"/>
              <a:buChar char="•"/>
            </a:pPr>
            <a:r>
              <a:rPr lang="zh-CN" altLang="en-US" sz="1400" b="1" dirty="0">
                <a:latin typeface="微软雅黑" pitchFamily="34" charset="-122"/>
                <a:ea typeface="微软雅黑" pitchFamily="34" charset="-122"/>
              </a:rPr>
              <a:t>三级业务系统迁到二级资源池：</a:t>
            </a:r>
            <a:r>
              <a:rPr lang="zh-CN" altLang="en-US" sz="1400" dirty="0">
                <a:latin typeface="微软雅黑" pitchFamily="34" charset="-122"/>
                <a:ea typeface="微软雅黑" pitchFamily="34" charset="-122"/>
              </a:rPr>
              <a:t>三级业务系统本身的数据重要性，二级资源池无法达到三级防护要求</a:t>
            </a:r>
            <a:endParaRPr lang="en-US" altLang="zh-CN" sz="1400" dirty="0">
              <a:latin typeface="微软雅黑" pitchFamily="34" charset="-122"/>
              <a:ea typeface="微软雅黑" pitchFamily="34" charset="-122"/>
            </a:endParaRPr>
          </a:p>
        </p:txBody>
      </p:sp>
      <p:sp>
        <p:nvSpPr>
          <p:cNvPr id="74" name="圆角矩形 9">
            <a:extLst>
              <a:ext uri="{FF2B5EF4-FFF2-40B4-BE49-F238E27FC236}">
                <a16:creationId xmlns:a16="http://schemas.microsoft.com/office/drawing/2014/main" id="{0450712B-ECB7-455E-9CD3-B5588336A9E8}"/>
              </a:ext>
            </a:extLst>
          </p:cNvPr>
          <p:cNvSpPr/>
          <p:nvPr/>
        </p:nvSpPr>
        <p:spPr bwMode="auto">
          <a:xfrm>
            <a:off x="444367" y="2425700"/>
            <a:ext cx="752475" cy="390525"/>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bodyPr>
          <a:lstStyle/>
          <a:p>
            <a:pPr defTabSz="914270">
              <a:buClr>
                <a:srgbClr val="CC9900"/>
              </a:buClr>
            </a:pPr>
            <a:r>
              <a:rPr lang="zh-CN" altLang="en-US" b="1" dirty="0">
                <a:solidFill>
                  <a:schemeClr val="tx1"/>
                </a:solidFill>
                <a:latin typeface="Arial" charset="0"/>
                <a:ea typeface="宋体" charset="-122"/>
              </a:rPr>
              <a:t>解读</a:t>
            </a:r>
          </a:p>
        </p:txBody>
      </p:sp>
      <p:sp>
        <p:nvSpPr>
          <p:cNvPr id="76" name="矩形 75">
            <a:extLst>
              <a:ext uri="{FF2B5EF4-FFF2-40B4-BE49-F238E27FC236}">
                <a16:creationId xmlns:a16="http://schemas.microsoft.com/office/drawing/2014/main" id="{CC52CBA2-504E-44B1-8BF0-D0B8B1EC8F06}"/>
              </a:ext>
            </a:extLst>
          </p:cNvPr>
          <p:cNvSpPr/>
          <p:nvPr/>
        </p:nvSpPr>
        <p:spPr>
          <a:xfrm>
            <a:off x="443683" y="1054100"/>
            <a:ext cx="8087655" cy="892552"/>
          </a:xfrm>
          <a:prstGeom prst="rect">
            <a:avLst/>
          </a:prstGeom>
        </p:spPr>
        <p:txBody>
          <a:bodyPr wrap="square">
            <a:spAutoFit/>
          </a:bodyPr>
          <a:lstStyle/>
          <a:p>
            <a:r>
              <a:rPr lang="zh-CN" altLang="en-US" b="1" dirty="0">
                <a:solidFill>
                  <a:schemeClr val="bg1"/>
                </a:solidFill>
                <a:latin typeface="微软雅黑" pitchFamily="34" charset="-122"/>
                <a:ea typeface="微软雅黑" pitchFamily="34" charset="-122"/>
                <a:cs typeface="Arial" pitchFamily="34" charset="0"/>
              </a:rPr>
              <a:t>标准条款</a:t>
            </a:r>
            <a:r>
              <a:rPr lang="en-US" altLang="zh-CN" b="1" dirty="0">
                <a:solidFill>
                  <a:schemeClr val="bg1"/>
                </a:solidFill>
                <a:latin typeface="微软雅黑" pitchFamily="34" charset="-122"/>
                <a:ea typeface="微软雅黑" pitchFamily="34" charset="-122"/>
                <a:cs typeface="Arial" pitchFamily="34" charset="0"/>
              </a:rPr>
              <a:t>(</a:t>
            </a:r>
            <a:r>
              <a:rPr lang="zh-CN" altLang="en-US" b="1" dirty="0">
                <a:solidFill>
                  <a:schemeClr val="bg1"/>
                </a:solidFill>
                <a:latin typeface="微软雅黑" pitchFamily="34" charset="-122"/>
                <a:ea typeface="微软雅黑" pitchFamily="34" charset="-122"/>
                <a:cs typeface="Arial" pitchFamily="34" charset="0"/>
              </a:rPr>
              <a:t>三级、四级</a:t>
            </a:r>
            <a:r>
              <a:rPr lang="en-US" altLang="zh-CN" b="1" dirty="0">
                <a:solidFill>
                  <a:schemeClr val="bg1"/>
                </a:solidFill>
                <a:latin typeface="微软雅黑" pitchFamily="34" charset="-122"/>
                <a:ea typeface="微软雅黑" pitchFamily="34" charset="-122"/>
                <a:cs typeface="Arial" pitchFamily="34" charset="0"/>
              </a:rPr>
              <a:t>): 6.1.3.6 </a:t>
            </a:r>
            <a:r>
              <a:rPr lang="en-US" altLang="zh-CN" dirty="0">
                <a:solidFill>
                  <a:schemeClr val="bg1"/>
                </a:solidFill>
                <a:latin typeface="微软雅黑" pitchFamily="34" charset="-122"/>
                <a:ea typeface="微软雅黑" pitchFamily="34" charset="-122"/>
                <a:cs typeface="Arial" pitchFamily="34" charset="0"/>
              </a:rPr>
              <a:t>d)   </a:t>
            </a:r>
          </a:p>
          <a:p>
            <a:r>
              <a:rPr lang="zh-CN" altLang="en-US" dirty="0">
                <a:solidFill>
                  <a:schemeClr val="bg1"/>
                </a:solidFill>
                <a:latin typeface="微软雅黑" pitchFamily="34" charset="-122"/>
                <a:ea typeface="微软雅黑" pitchFamily="34" charset="-122"/>
                <a:cs typeface="Arial" pitchFamily="34" charset="0"/>
              </a:rPr>
              <a:t>   </a:t>
            </a:r>
            <a:endParaRPr lang="en-US" altLang="zh-CN" dirty="0">
              <a:solidFill>
                <a:schemeClr val="bg1"/>
              </a:solidFill>
              <a:latin typeface="微软雅黑" pitchFamily="34" charset="-122"/>
              <a:ea typeface="微软雅黑" pitchFamily="34" charset="-122"/>
              <a:cs typeface="Arial" pitchFamily="34" charset="0"/>
            </a:endParaRPr>
          </a:p>
          <a:p>
            <a:r>
              <a:rPr lang="zh-CN" altLang="en-US" sz="1600" dirty="0">
                <a:solidFill>
                  <a:schemeClr val="bg1"/>
                </a:solidFill>
                <a:latin typeface="微软雅黑" pitchFamily="34" charset="-122"/>
                <a:ea typeface="微软雅黑" pitchFamily="34" charset="-122"/>
                <a:cs typeface="Arial" pitchFamily="34" charset="0"/>
              </a:rPr>
              <a:t>保证虚拟机仅能迁移至相同安全等级的资源池。 </a:t>
            </a:r>
            <a:endParaRPr lang="en-US" altLang="zh-CN" dirty="0">
              <a:solidFill>
                <a:schemeClr val="bg1"/>
              </a:solidFill>
              <a:latin typeface="微软雅黑" pitchFamily="34" charset="-122"/>
              <a:ea typeface="微软雅黑" pitchFamily="34" charset="-122"/>
              <a:cs typeface="Arial" pitchFamily="34" charset="0"/>
            </a:endParaRPr>
          </a:p>
        </p:txBody>
      </p:sp>
    </p:spTree>
    <p:extLst>
      <p:ext uri="{BB962C8B-B14F-4D97-AF65-F5344CB8AC3E}">
        <p14:creationId xmlns:p14="http://schemas.microsoft.com/office/powerpoint/2010/main" val="35958253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5563414"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云平台</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设备和计算安全</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资源控制</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69" name="组合 68">
            <a:extLst>
              <a:ext uri="{FF2B5EF4-FFF2-40B4-BE49-F238E27FC236}">
                <a16:creationId xmlns:a16="http://schemas.microsoft.com/office/drawing/2014/main" id="{297C2635-A819-4023-B6C3-DAEE55681016}"/>
              </a:ext>
            </a:extLst>
          </p:cNvPr>
          <p:cNvGrpSpPr/>
          <p:nvPr/>
        </p:nvGrpSpPr>
        <p:grpSpPr>
          <a:xfrm>
            <a:off x="76200" y="3009184"/>
            <a:ext cx="9067800" cy="2159716"/>
            <a:chOff x="76200" y="2607912"/>
            <a:chExt cx="8915400" cy="2159716"/>
          </a:xfrm>
        </p:grpSpPr>
        <p:sp>
          <p:nvSpPr>
            <p:cNvPr id="41" name="菱形 40">
              <a:extLst>
                <a:ext uri="{FF2B5EF4-FFF2-40B4-BE49-F238E27FC236}">
                  <a16:creationId xmlns:a16="http://schemas.microsoft.com/office/drawing/2014/main" id="{0EF55D2A-9729-4524-BF27-E3DECA94A9FB}"/>
                </a:ext>
              </a:extLst>
            </p:cNvPr>
            <p:cNvSpPr/>
            <p:nvPr/>
          </p:nvSpPr>
          <p:spPr>
            <a:xfrm>
              <a:off x="7627667" y="3051616"/>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7" name="直角三角形 56">
              <a:extLst>
                <a:ext uri="{FF2B5EF4-FFF2-40B4-BE49-F238E27FC236}">
                  <a16:creationId xmlns:a16="http://schemas.microsoft.com/office/drawing/2014/main" id="{FC765428-F1F7-44A2-A0E3-65CEC80B1C68}"/>
                </a:ext>
              </a:extLst>
            </p:cNvPr>
            <p:cNvSpPr/>
            <p:nvPr/>
          </p:nvSpPr>
          <p:spPr>
            <a:xfrm>
              <a:off x="76200" y="4293875"/>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A5C214DF-C276-447E-95CF-32FE2F56CB71}"/>
                </a:ext>
              </a:extLst>
            </p:cNvPr>
            <p:cNvSpPr/>
            <p:nvPr/>
          </p:nvSpPr>
          <p:spPr>
            <a:xfrm flipH="1">
              <a:off x="6640140" y="4293875"/>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3C176F58-8E0D-4969-9991-65167E8915DA}"/>
                </a:ext>
              </a:extLst>
            </p:cNvPr>
            <p:cNvSpPr/>
            <p:nvPr/>
          </p:nvSpPr>
          <p:spPr>
            <a:xfrm>
              <a:off x="572111" y="3047003"/>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64" name="菱形 63">
              <a:extLst>
                <a:ext uri="{FF2B5EF4-FFF2-40B4-BE49-F238E27FC236}">
                  <a16:creationId xmlns:a16="http://schemas.microsoft.com/office/drawing/2014/main" id="{CBE8BC91-5B8C-4AC1-8B4F-0EA399433B34}"/>
                </a:ext>
              </a:extLst>
            </p:cNvPr>
            <p:cNvSpPr/>
            <p:nvPr/>
          </p:nvSpPr>
          <p:spPr>
            <a:xfrm>
              <a:off x="140611" y="3486264"/>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28165D5-2695-4960-AD8D-C7EEAAAEA773}"/>
                </a:ext>
              </a:extLst>
            </p:cNvPr>
            <p:cNvSpPr/>
            <p:nvPr/>
          </p:nvSpPr>
          <p:spPr>
            <a:xfrm>
              <a:off x="137172" y="2611609"/>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a:extLst>
                <a:ext uri="{FF2B5EF4-FFF2-40B4-BE49-F238E27FC236}">
                  <a16:creationId xmlns:a16="http://schemas.microsoft.com/office/drawing/2014/main" id="{825AB7B4-4D08-4346-B31E-B42FFB16174C}"/>
                </a:ext>
              </a:extLst>
            </p:cNvPr>
            <p:cNvSpPr/>
            <p:nvPr/>
          </p:nvSpPr>
          <p:spPr>
            <a:xfrm>
              <a:off x="8088946" y="3484202"/>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a:extLst>
                <a:ext uri="{FF2B5EF4-FFF2-40B4-BE49-F238E27FC236}">
                  <a16:creationId xmlns:a16="http://schemas.microsoft.com/office/drawing/2014/main" id="{31EB50AB-B236-4C4B-8DCB-D80E66D6DC38}"/>
                </a:ext>
              </a:extLst>
            </p:cNvPr>
            <p:cNvSpPr/>
            <p:nvPr/>
          </p:nvSpPr>
          <p:spPr>
            <a:xfrm>
              <a:off x="8081833" y="2607912"/>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AutoShape 12">
            <a:extLst>
              <a:ext uri="{FF2B5EF4-FFF2-40B4-BE49-F238E27FC236}">
                <a16:creationId xmlns:a16="http://schemas.microsoft.com/office/drawing/2014/main" id="{5FE8FCA0-91DA-4C1E-A702-21506DB6F584}"/>
              </a:ext>
            </a:extLst>
          </p:cNvPr>
          <p:cNvSpPr>
            <a:spLocks noChangeArrowheads="1"/>
          </p:cNvSpPr>
          <p:nvPr/>
        </p:nvSpPr>
        <p:spPr bwMode="auto">
          <a:xfrm>
            <a:off x="345827" y="673100"/>
            <a:ext cx="8397571" cy="4088138"/>
          </a:xfrm>
          <a:prstGeom prst="roundRect">
            <a:avLst>
              <a:gd name="adj" fmla="val 5444"/>
            </a:avLst>
          </a:prstGeom>
          <a:no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square" lIns="91427" tIns="45714" rIns="91427" bIns="45714" numCol="1" anchor="ctr" anchorCtr="0" compatLnSpc="1">
            <a:prstTxWarp prst="textNoShape">
              <a:avLst/>
            </a:prstTxWarp>
          </a:bodyPr>
          <a:lstStyle/>
          <a:p>
            <a:pPr marL="1330136" indent="-177775">
              <a:spcAft>
                <a:spcPts val="600"/>
              </a:spcAft>
            </a:pPr>
            <a:endParaRPr lang="en-US" altLang="zh-CN" sz="1200" dirty="0">
              <a:latin typeface="微软雅黑" pitchFamily="34" charset="-122"/>
              <a:ea typeface="微软雅黑" pitchFamily="34" charset="-122"/>
            </a:endParaRPr>
          </a:p>
        </p:txBody>
      </p:sp>
      <p:sp>
        <p:nvSpPr>
          <p:cNvPr id="72" name="AutoShape 13">
            <a:extLst>
              <a:ext uri="{FF2B5EF4-FFF2-40B4-BE49-F238E27FC236}">
                <a16:creationId xmlns:a16="http://schemas.microsoft.com/office/drawing/2014/main" id="{32FFA145-5D0B-41E4-962E-35EA285248A5}"/>
              </a:ext>
            </a:extLst>
          </p:cNvPr>
          <p:cNvSpPr>
            <a:spLocks noChangeArrowheads="1"/>
          </p:cNvSpPr>
          <p:nvPr/>
        </p:nvSpPr>
        <p:spPr bwMode="auto">
          <a:xfrm>
            <a:off x="443683" y="741983"/>
            <a:ext cx="8201857" cy="1607518"/>
          </a:xfrm>
          <a:prstGeom prst="roundRect">
            <a:avLst>
              <a:gd name="adj" fmla="val 5444"/>
            </a:avLst>
          </a:prstGeom>
          <a:solidFill>
            <a:schemeClr val="tx2"/>
          </a:solidFill>
          <a:ln w="6350" algn="ctr">
            <a:no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none" lIns="91427" tIns="45714" rIns="91427" bIns="45714" numCol="1" anchor="ctr" anchorCtr="0" compatLnSpc="1">
            <a:prstTxWarp prst="textNoShape">
              <a:avLst/>
            </a:prstTxWarp>
            <a:noAutofit/>
          </a:bodyPr>
          <a:lstStyle/>
          <a:p>
            <a:endParaRPr lang="en-US" dirty="0">
              <a:solidFill>
                <a:schemeClr val="bg1"/>
              </a:solidFill>
              <a:latin typeface="微软雅黑" pitchFamily="34" charset="-122"/>
              <a:ea typeface="微软雅黑" pitchFamily="34" charset="-122"/>
              <a:cs typeface="Arial" pitchFamily="34" charset="0"/>
            </a:endParaRPr>
          </a:p>
        </p:txBody>
      </p:sp>
      <p:sp>
        <p:nvSpPr>
          <p:cNvPr id="73" name="矩形 72">
            <a:extLst>
              <a:ext uri="{FF2B5EF4-FFF2-40B4-BE49-F238E27FC236}">
                <a16:creationId xmlns:a16="http://schemas.microsoft.com/office/drawing/2014/main" id="{59AE70FD-B1A7-43D0-BF5D-A6D5BB37304B}"/>
              </a:ext>
            </a:extLst>
          </p:cNvPr>
          <p:cNvSpPr/>
          <p:nvPr/>
        </p:nvSpPr>
        <p:spPr>
          <a:xfrm>
            <a:off x="13998" y="2848282"/>
            <a:ext cx="7682202" cy="1177618"/>
          </a:xfrm>
          <a:prstGeom prst="rect">
            <a:avLst/>
          </a:prstGeom>
        </p:spPr>
        <p:txBody>
          <a:bodyPr wrap="square" lIns="91427" tIns="45714" rIns="91427" bIns="45714">
            <a:spAutoFit/>
          </a:bodyPr>
          <a:lstStyle/>
          <a:p>
            <a:pPr marL="1787272" lvl="1" indent="-177775">
              <a:lnSpc>
                <a:spcPct val="150000"/>
              </a:lnSpc>
              <a:spcAft>
                <a:spcPts val="600"/>
              </a:spcAft>
              <a:buFont typeface="Arial" pitchFamily="34" charset="0"/>
              <a:buChar char="•"/>
            </a:pPr>
            <a:r>
              <a:rPr lang="zh-CN" altLang="en-US" sz="1400" dirty="0">
                <a:latin typeface="微软雅黑" pitchFamily="34" charset="-122"/>
                <a:ea typeface="微软雅黑" pitchFamily="34" charset="-122"/>
              </a:rPr>
              <a:t>可以统一对物理主机、网络、存储和虚拟资源进行资源控制</a:t>
            </a:r>
          </a:p>
          <a:p>
            <a:pPr marL="1787272" lvl="1" indent="-177775">
              <a:lnSpc>
                <a:spcPct val="150000"/>
              </a:lnSpc>
              <a:spcAft>
                <a:spcPts val="600"/>
              </a:spcAft>
              <a:buFont typeface="Arial" pitchFamily="34" charset="0"/>
              <a:buChar char="•"/>
            </a:pPr>
            <a:r>
              <a:rPr lang="zh-CN" altLang="en-US" sz="1400" dirty="0">
                <a:latin typeface="微软雅黑" pitchFamily="34" charset="-122"/>
                <a:ea typeface="微软雅黑" pitchFamily="34" charset="-122"/>
              </a:rPr>
              <a:t>全标准中几个概念“虚拟机”、“物理机”、“宿主机”、“主机”</a:t>
            </a:r>
          </a:p>
          <a:p>
            <a:pPr marL="1787272" lvl="1" indent="-177775">
              <a:lnSpc>
                <a:spcPct val="150000"/>
              </a:lnSpc>
              <a:spcAft>
                <a:spcPts val="600"/>
              </a:spcAft>
              <a:buFont typeface="Arial" pitchFamily="34" charset="0"/>
              <a:buChar char="•"/>
            </a:pPr>
            <a:r>
              <a:rPr lang="zh-CN" altLang="en-US" sz="1400" dirty="0">
                <a:latin typeface="微软雅黑" pitchFamily="34" charset="-122"/>
                <a:ea typeface="微软雅黑" pitchFamily="34" charset="-122"/>
              </a:rPr>
              <a:t>物理机就是指独立的物理主机，比如安装数据库的物理机</a:t>
            </a:r>
          </a:p>
        </p:txBody>
      </p:sp>
      <p:sp>
        <p:nvSpPr>
          <p:cNvPr id="74" name="圆角矩形 9">
            <a:extLst>
              <a:ext uri="{FF2B5EF4-FFF2-40B4-BE49-F238E27FC236}">
                <a16:creationId xmlns:a16="http://schemas.microsoft.com/office/drawing/2014/main" id="{0450712B-ECB7-455E-9CD3-B5588336A9E8}"/>
              </a:ext>
            </a:extLst>
          </p:cNvPr>
          <p:cNvSpPr/>
          <p:nvPr/>
        </p:nvSpPr>
        <p:spPr bwMode="auto">
          <a:xfrm>
            <a:off x="444367" y="2425700"/>
            <a:ext cx="752475" cy="390525"/>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bodyPr>
          <a:lstStyle/>
          <a:p>
            <a:pPr defTabSz="914270">
              <a:buClr>
                <a:srgbClr val="CC9900"/>
              </a:buClr>
            </a:pPr>
            <a:r>
              <a:rPr lang="zh-CN" altLang="en-US" b="1" dirty="0">
                <a:solidFill>
                  <a:schemeClr val="tx1"/>
                </a:solidFill>
                <a:latin typeface="Arial" charset="0"/>
                <a:ea typeface="宋体" charset="-122"/>
              </a:rPr>
              <a:t>解读</a:t>
            </a:r>
          </a:p>
        </p:txBody>
      </p:sp>
      <p:sp>
        <p:nvSpPr>
          <p:cNvPr id="76" name="矩形 75">
            <a:extLst>
              <a:ext uri="{FF2B5EF4-FFF2-40B4-BE49-F238E27FC236}">
                <a16:creationId xmlns:a16="http://schemas.microsoft.com/office/drawing/2014/main" id="{CC52CBA2-504E-44B1-8BF0-D0B8B1EC8F06}"/>
              </a:ext>
            </a:extLst>
          </p:cNvPr>
          <p:cNvSpPr/>
          <p:nvPr/>
        </p:nvSpPr>
        <p:spPr>
          <a:xfrm>
            <a:off x="443683" y="1054100"/>
            <a:ext cx="8087655" cy="874407"/>
          </a:xfrm>
          <a:prstGeom prst="rect">
            <a:avLst/>
          </a:prstGeom>
        </p:spPr>
        <p:txBody>
          <a:bodyPr wrap="square">
            <a:spAutoFit/>
          </a:bodyPr>
          <a:lstStyle/>
          <a:p>
            <a:pPr>
              <a:lnSpc>
                <a:spcPct val="150000"/>
              </a:lnSpc>
            </a:pPr>
            <a:r>
              <a:rPr lang="zh-CN" altLang="en-US" b="1" dirty="0">
                <a:solidFill>
                  <a:schemeClr val="bg1"/>
                </a:solidFill>
                <a:latin typeface="微软雅黑" pitchFamily="34" charset="-122"/>
                <a:ea typeface="微软雅黑" pitchFamily="34" charset="-122"/>
                <a:cs typeface="Arial" pitchFamily="34" charset="0"/>
              </a:rPr>
              <a:t>标准条款</a:t>
            </a:r>
            <a:r>
              <a:rPr lang="en-US" altLang="zh-CN" b="1" dirty="0">
                <a:solidFill>
                  <a:schemeClr val="bg1"/>
                </a:solidFill>
                <a:latin typeface="微软雅黑" pitchFamily="34" charset="-122"/>
                <a:ea typeface="微软雅黑" pitchFamily="34" charset="-122"/>
                <a:cs typeface="Arial" pitchFamily="34" charset="0"/>
              </a:rPr>
              <a:t>(</a:t>
            </a:r>
            <a:r>
              <a:rPr lang="zh-CN" altLang="en-US" b="1" dirty="0">
                <a:solidFill>
                  <a:schemeClr val="bg1"/>
                </a:solidFill>
                <a:latin typeface="微软雅黑" pitchFamily="34" charset="-122"/>
                <a:ea typeface="微软雅黑" pitchFamily="34" charset="-122"/>
                <a:cs typeface="Arial" pitchFamily="34" charset="0"/>
              </a:rPr>
              <a:t>二级、三级、四级</a:t>
            </a:r>
            <a:r>
              <a:rPr lang="en-US" altLang="zh-CN" b="1" dirty="0">
                <a:solidFill>
                  <a:schemeClr val="bg1"/>
                </a:solidFill>
                <a:latin typeface="微软雅黑" pitchFamily="34" charset="-122"/>
                <a:ea typeface="微软雅黑" pitchFamily="34" charset="-122"/>
                <a:cs typeface="Arial" pitchFamily="34" charset="0"/>
              </a:rPr>
              <a:t>): 6.1.3.6 </a:t>
            </a:r>
            <a:r>
              <a:rPr lang="en-US" altLang="zh-CN" dirty="0">
                <a:solidFill>
                  <a:schemeClr val="bg1"/>
                </a:solidFill>
                <a:latin typeface="微软雅黑" pitchFamily="34" charset="-122"/>
                <a:ea typeface="微软雅黑" pitchFamily="34" charset="-122"/>
                <a:cs typeface="Arial" pitchFamily="34" charset="0"/>
              </a:rPr>
              <a:t>b</a:t>
            </a:r>
            <a:r>
              <a:rPr lang="en-US" altLang="zh-CN" sz="1600" dirty="0">
                <a:solidFill>
                  <a:schemeClr val="bg1"/>
                </a:solidFill>
                <a:latin typeface="微软雅黑" pitchFamily="34" charset="-122"/>
                <a:ea typeface="微软雅黑" pitchFamily="34" charset="-122"/>
                <a:cs typeface="Arial" pitchFamily="34" charset="0"/>
              </a:rPr>
              <a:t>)</a:t>
            </a:r>
            <a:r>
              <a:rPr lang="en-US" altLang="zh-CN" dirty="0">
                <a:solidFill>
                  <a:schemeClr val="bg1"/>
                </a:solidFill>
                <a:latin typeface="微软雅黑" pitchFamily="34" charset="-122"/>
                <a:ea typeface="微软雅黑" pitchFamily="34" charset="-122"/>
                <a:cs typeface="Arial" pitchFamily="34" charset="0"/>
              </a:rPr>
              <a:t>   </a:t>
            </a:r>
            <a:r>
              <a:rPr lang="zh-CN" altLang="en-US" dirty="0">
                <a:solidFill>
                  <a:schemeClr val="bg1"/>
                </a:solidFill>
                <a:latin typeface="微软雅黑" pitchFamily="34" charset="-122"/>
                <a:ea typeface="微软雅黑" pitchFamily="34" charset="-122"/>
                <a:cs typeface="Arial" pitchFamily="34" charset="0"/>
              </a:rPr>
              <a:t>应对物理资源和虚拟资源按照策略做统一管理调度与分配；</a:t>
            </a:r>
          </a:p>
        </p:txBody>
      </p:sp>
    </p:spTree>
    <p:extLst>
      <p:ext uri="{BB962C8B-B14F-4D97-AF65-F5344CB8AC3E}">
        <p14:creationId xmlns:p14="http://schemas.microsoft.com/office/powerpoint/2010/main" val="24016995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5563414"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云平台</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设备和计算安全</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访问控制</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69" name="组合 68">
            <a:extLst>
              <a:ext uri="{FF2B5EF4-FFF2-40B4-BE49-F238E27FC236}">
                <a16:creationId xmlns:a16="http://schemas.microsoft.com/office/drawing/2014/main" id="{297C2635-A819-4023-B6C3-DAEE55681016}"/>
              </a:ext>
            </a:extLst>
          </p:cNvPr>
          <p:cNvGrpSpPr/>
          <p:nvPr/>
        </p:nvGrpSpPr>
        <p:grpSpPr>
          <a:xfrm>
            <a:off x="76200" y="3009184"/>
            <a:ext cx="9067800" cy="2159716"/>
            <a:chOff x="76200" y="2607912"/>
            <a:chExt cx="8915400" cy="2159716"/>
          </a:xfrm>
        </p:grpSpPr>
        <p:sp>
          <p:nvSpPr>
            <p:cNvPr id="41" name="菱形 40">
              <a:extLst>
                <a:ext uri="{FF2B5EF4-FFF2-40B4-BE49-F238E27FC236}">
                  <a16:creationId xmlns:a16="http://schemas.microsoft.com/office/drawing/2014/main" id="{0EF55D2A-9729-4524-BF27-E3DECA94A9FB}"/>
                </a:ext>
              </a:extLst>
            </p:cNvPr>
            <p:cNvSpPr/>
            <p:nvPr/>
          </p:nvSpPr>
          <p:spPr>
            <a:xfrm>
              <a:off x="7627667" y="3051616"/>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7" name="直角三角形 56">
              <a:extLst>
                <a:ext uri="{FF2B5EF4-FFF2-40B4-BE49-F238E27FC236}">
                  <a16:creationId xmlns:a16="http://schemas.microsoft.com/office/drawing/2014/main" id="{FC765428-F1F7-44A2-A0E3-65CEC80B1C68}"/>
                </a:ext>
              </a:extLst>
            </p:cNvPr>
            <p:cNvSpPr/>
            <p:nvPr/>
          </p:nvSpPr>
          <p:spPr>
            <a:xfrm>
              <a:off x="76200" y="4293875"/>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A5C214DF-C276-447E-95CF-32FE2F56CB71}"/>
                </a:ext>
              </a:extLst>
            </p:cNvPr>
            <p:cNvSpPr/>
            <p:nvPr/>
          </p:nvSpPr>
          <p:spPr>
            <a:xfrm flipH="1">
              <a:off x="6640140" y="4293875"/>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3C176F58-8E0D-4969-9991-65167E8915DA}"/>
                </a:ext>
              </a:extLst>
            </p:cNvPr>
            <p:cNvSpPr/>
            <p:nvPr/>
          </p:nvSpPr>
          <p:spPr>
            <a:xfrm>
              <a:off x="572111" y="3047003"/>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64" name="菱形 63">
              <a:extLst>
                <a:ext uri="{FF2B5EF4-FFF2-40B4-BE49-F238E27FC236}">
                  <a16:creationId xmlns:a16="http://schemas.microsoft.com/office/drawing/2014/main" id="{CBE8BC91-5B8C-4AC1-8B4F-0EA399433B34}"/>
                </a:ext>
              </a:extLst>
            </p:cNvPr>
            <p:cNvSpPr/>
            <p:nvPr/>
          </p:nvSpPr>
          <p:spPr>
            <a:xfrm>
              <a:off x="140611" y="3486264"/>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28165D5-2695-4960-AD8D-C7EEAAAEA773}"/>
                </a:ext>
              </a:extLst>
            </p:cNvPr>
            <p:cNvSpPr/>
            <p:nvPr/>
          </p:nvSpPr>
          <p:spPr>
            <a:xfrm>
              <a:off x="137172" y="2611609"/>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a:extLst>
                <a:ext uri="{FF2B5EF4-FFF2-40B4-BE49-F238E27FC236}">
                  <a16:creationId xmlns:a16="http://schemas.microsoft.com/office/drawing/2014/main" id="{825AB7B4-4D08-4346-B31E-B42FFB16174C}"/>
                </a:ext>
              </a:extLst>
            </p:cNvPr>
            <p:cNvSpPr/>
            <p:nvPr/>
          </p:nvSpPr>
          <p:spPr>
            <a:xfrm>
              <a:off x="8088946" y="3484202"/>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a:extLst>
                <a:ext uri="{FF2B5EF4-FFF2-40B4-BE49-F238E27FC236}">
                  <a16:creationId xmlns:a16="http://schemas.microsoft.com/office/drawing/2014/main" id="{31EB50AB-B236-4C4B-8DCB-D80E66D6DC38}"/>
                </a:ext>
              </a:extLst>
            </p:cNvPr>
            <p:cNvSpPr/>
            <p:nvPr/>
          </p:nvSpPr>
          <p:spPr>
            <a:xfrm>
              <a:off x="8081833" y="2607912"/>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AutoShape 12">
            <a:extLst>
              <a:ext uri="{FF2B5EF4-FFF2-40B4-BE49-F238E27FC236}">
                <a16:creationId xmlns:a16="http://schemas.microsoft.com/office/drawing/2014/main" id="{5FE8FCA0-91DA-4C1E-A702-21506DB6F584}"/>
              </a:ext>
            </a:extLst>
          </p:cNvPr>
          <p:cNvSpPr>
            <a:spLocks noChangeArrowheads="1"/>
          </p:cNvSpPr>
          <p:nvPr/>
        </p:nvSpPr>
        <p:spPr bwMode="auto">
          <a:xfrm>
            <a:off x="345827" y="673100"/>
            <a:ext cx="8397571" cy="4088138"/>
          </a:xfrm>
          <a:prstGeom prst="roundRect">
            <a:avLst>
              <a:gd name="adj" fmla="val 5444"/>
            </a:avLst>
          </a:prstGeom>
          <a:no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square" lIns="91427" tIns="45714" rIns="91427" bIns="45714" numCol="1" anchor="ctr" anchorCtr="0" compatLnSpc="1">
            <a:prstTxWarp prst="textNoShape">
              <a:avLst/>
            </a:prstTxWarp>
          </a:bodyPr>
          <a:lstStyle/>
          <a:p>
            <a:pPr marL="1330136" indent="-177775">
              <a:spcAft>
                <a:spcPts val="600"/>
              </a:spcAft>
            </a:pPr>
            <a:endParaRPr lang="en-US" altLang="zh-CN" sz="1200" dirty="0">
              <a:latin typeface="微软雅黑" pitchFamily="34" charset="-122"/>
              <a:ea typeface="微软雅黑" pitchFamily="34" charset="-122"/>
            </a:endParaRPr>
          </a:p>
        </p:txBody>
      </p:sp>
      <p:sp>
        <p:nvSpPr>
          <p:cNvPr id="72" name="AutoShape 13">
            <a:extLst>
              <a:ext uri="{FF2B5EF4-FFF2-40B4-BE49-F238E27FC236}">
                <a16:creationId xmlns:a16="http://schemas.microsoft.com/office/drawing/2014/main" id="{32FFA145-5D0B-41E4-962E-35EA285248A5}"/>
              </a:ext>
            </a:extLst>
          </p:cNvPr>
          <p:cNvSpPr>
            <a:spLocks noChangeArrowheads="1"/>
          </p:cNvSpPr>
          <p:nvPr/>
        </p:nvSpPr>
        <p:spPr bwMode="auto">
          <a:xfrm>
            <a:off x="443683" y="741983"/>
            <a:ext cx="8201857" cy="1607518"/>
          </a:xfrm>
          <a:prstGeom prst="roundRect">
            <a:avLst>
              <a:gd name="adj" fmla="val 5444"/>
            </a:avLst>
          </a:prstGeom>
          <a:solidFill>
            <a:schemeClr val="tx2"/>
          </a:solidFill>
          <a:ln w="6350" algn="ctr">
            <a:no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none" lIns="91427" tIns="45714" rIns="91427" bIns="45714" numCol="1" anchor="ctr" anchorCtr="0" compatLnSpc="1">
            <a:prstTxWarp prst="textNoShape">
              <a:avLst/>
            </a:prstTxWarp>
            <a:noAutofit/>
          </a:bodyPr>
          <a:lstStyle/>
          <a:p>
            <a:endParaRPr lang="en-US" dirty="0">
              <a:solidFill>
                <a:schemeClr val="bg1"/>
              </a:solidFill>
              <a:latin typeface="微软雅黑" pitchFamily="34" charset="-122"/>
              <a:ea typeface="微软雅黑" pitchFamily="34" charset="-122"/>
              <a:cs typeface="Arial" pitchFamily="34" charset="0"/>
            </a:endParaRPr>
          </a:p>
        </p:txBody>
      </p:sp>
      <p:sp>
        <p:nvSpPr>
          <p:cNvPr id="73" name="矩形 72">
            <a:extLst>
              <a:ext uri="{FF2B5EF4-FFF2-40B4-BE49-F238E27FC236}">
                <a16:creationId xmlns:a16="http://schemas.microsoft.com/office/drawing/2014/main" id="{59AE70FD-B1A7-43D0-BF5D-A6D5BB37304B}"/>
              </a:ext>
            </a:extLst>
          </p:cNvPr>
          <p:cNvSpPr/>
          <p:nvPr/>
        </p:nvSpPr>
        <p:spPr>
          <a:xfrm>
            <a:off x="13998" y="2848282"/>
            <a:ext cx="7682202" cy="1500783"/>
          </a:xfrm>
          <a:prstGeom prst="rect">
            <a:avLst/>
          </a:prstGeom>
        </p:spPr>
        <p:txBody>
          <a:bodyPr wrap="square" lIns="91427" tIns="45714" rIns="91427" bIns="45714">
            <a:spAutoFit/>
          </a:bodyPr>
          <a:lstStyle/>
          <a:p>
            <a:pPr marL="1787272" lvl="1" indent="-177775">
              <a:lnSpc>
                <a:spcPct val="150000"/>
              </a:lnSpc>
              <a:spcAft>
                <a:spcPts val="600"/>
              </a:spcAft>
              <a:buFont typeface="Arial" pitchFamily="34" charset="0"/>
              <a:buChar char="•"/>
            </a:pPr>
            <a:r>
              <a:rPr lang="zh-CN" altLang="en-US" sz="1400" b="1" dirty="0">
                <a:solidFill>
                  <a:srgbClr val="FF0000"/>
                </a:solidFill>
                <a:latin typeface="微软雅黑" pitchFamily="34" charset="-122"/>
                <a:ea typeface="微软雅黑" pitchFamily="34" charset="-122"/>
              </a:rPr>
              <a:t>参考现在互联网公有云方式，</a:t>
            </a:r>
            <a:r>
              <a:rPr lang="zh-CN" altLang="en-US" sz="1400" dirty="0">
                <a:latin typeface="微软雅黑" pitchFamily="34" charset="-122"/>
                <a:ea typeface="微软雅黑" pitchFamily="34" charset="-122"/>
              </a:rPr>
              <a:t>数据库是给租户分配数据库实例的方式，只可以给租户数据库实例的管理员权限，数据库的最高权限在云服务方手中</a:t>
            </a:r>
          </a:p>
          <a:p>
            <a:pPr marL="1787272" lvl="1" indent="-177775">
              <a:lnSpc>
                <a:spcPct val="150000"/>
              </a:lnSpc>
              <a:spcAft>
                <a:spcPts val="600"/>
              </a:spcAft>
              <a:buFont typeface="Arial" pitchFamily="34" charset="0"/>
              <a:buChar char="•"/>
            </a:pPr>
            <a:r>
              <a:rPr lang="zh-CN" altLang="en-US" sz="1400" dirty="0">
                <a:latin typeface="微软雅黑" pitchFamily="34" charset="-122"/>
                <a:ea typeface="微软雅黑" pitchFamily="34" charset="-122"/>
              </a:rPr>
              <a:t>授权可以是技术手段也可以是管理手段</a:t>
            </a:r>
          </a:p>
          <a:p>
            <a:pPr marL="1787272" lvl="1" indent="-177775">
              <a:lnSpc>
                <a:spcPct val="150000"/>
              </a:lnSpc>
              <a:spcAft>
                <a:spcPts val="600"/>
              </a:spcAft>
              <a:buFont typeface="Arial" pitchFamily="34" charset="0"/>
              <a:buChar char="•"/>
            </a:pPr>
            <a:r>
              <a:rPr lang="zh-CN" altLang="en-US" sz="1400" b="1" dirty="0">
                <a:solidFill>
                  <a:srgbClr val="FF0000"/>
                </a:solidFill>
                <a:latin typeface="微软雅黑" pitchFamily="34" charset="-122"/>
                <a:ea typeface="微软雅黑" pitchFamily="34" charset="-122"/>
              </a:rPr>
              <a:t>数据存在安全隐患</a:t>
            </a:r>
          </a:p>
        </p:txBody>
      </p:sp>
      <p:sp>
        <p:nvSpPr>
          <p:cNvPr id="74" name="圆角矩形 9">
            <a:extLst>
              <a:ext uri="{FF2B5EF4-FFF2-40B4-BE49-F238E27FC236}">
                <a16:creationId xmlns:a16="http://schemas.microsoft.com/office/drawing/2014/main" id="{0450712B-ECB7-455E-9CD3-B5588336A9E8}"/>
              </a:ext>
            </a:extLst>
          </p:cNvPr>
          <p:cNvSpPr/>
          <p:nvPr/>
        </p:nvSpPr>
        <p:spPr bwMode="auto">
          <a:xfrm>
            <a:off x="444367" y="2425700"/>
            <a:ext cx="752475" cy="390525"/>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bodyPr>
          <a:lstStyle/>
          <a:p>
            <a:pPr defTabSz="914270">
              <a:buClr>
                <a:srgbClr val="CC9900"/>
              </a:buClr>
            </a:pPr>
            <a:r>
              <a:rPr lang="zh-CN" altLang="en-US" b="1" dirty="0">
                <a:solidFill>
                  <a:schemeClr val="tx1"/>
                </a:solidFill>
                <a:latin typeface="Arial" charset="0"/>
                <a:ea typeface="宋体" charset="-122"/>
              </a:rPr>
              <a:t>解读</a:t>
            </a:r>
          </a:p>
        </p:txBody>
      </p:sp>
      <p:sp>
        <p:nvSpPr>
          <p:cNvPr id="76" name="矩形 75">
            <a:extLst>
              <a:ext uri="{FF2B5EF4-FFF2-40B4-BE49-F238E27FC236}">
                <a16:creationId xmlns:a16="http://schemas.microsoft.com/office/drawing/2014/main" id="{CC52CBA2-504E-44B1-8BF0-D0B8B1EC8F06}"/>
              </a:ext>
            </a:extLst>
          </p:cNvPr>
          <p:cNvSpPr/>
          <p:nvPr/>
        </p:nvSpPr>
        <p:spPr>
          <a:xfrm>
            <a:off x="443683" y="1054100"/>
            <a:ext cx="8087655" cy="874407"/>
          </a:xfrm>
          <a:prstGeom prst="rect">
            <a:avLst/>
          </a:prstGeom>
        </p:spPr>
        <p:txBody>
          <a:bodyPr wrap="square">
            <a:spAutoFit/>
          </a:bodyPr>
          <a:lstStyle/>
          <a:p>
            <a:pPr>
              <a:lnSpc>
                <a:spcPct val="150000"/>
              </a:lnSpc>
            </a:pPr>
            <a:r>
              <a:rPr lang="zh-CN" altLang="en-US" b="1" dirty="0">
                <a:solidFill>
                  <a:schemeClr val="bg1"/>
                </a:solidFill>
                <a:latin typeface="微软雅黑" pitchFamily="34" charset="-122"/>
                <a:ea typeface="微软雅黑" pitchFamily="34" charset="-122"/>
                <a:cs typeface="Arial" pitchFamily="34" charset="0"/>
              </a:rPr>
              <a:t>标准条款</a:t>
            </a:r>
            <a:r>
              <a:rPr lang="en-US" altLang="zh-CN" b="1" dirty="0">
                <a:solidFill>
                  <a:schemeClr val="bg1"/>
                </a:solidFill>
                <a:latin typeface="微软雅黑" pitchFamily="34" charset="-122"/>
                <a:ea typeface="微软雅黑" pitchFamily="34" charset="-122"/>
                <a:cs typeface="Arial" pitchFamily="34" charset="0"/>
              </a:rPr>
              <a:t>(</a:t>
            </a:r>
            <a:r>
              <a:rPr lang="zh-CN" altLang="en-US" b="1" dirty="0">
                <a:solidFill>
                  <a:schemeClr val="bg1"/>
                </a:solidFill>
                <a:latin typeface="微软雅黑" pitchFamily="34" charset="-122"/>
                <a:ea typeface="微软雅黑" pitchFamily="34" charset="-122"/>
                <a:cs typeface="Arial" pitchFamily="34" charset="0"/>
              </a:rPr>
              <a:t>三级、四级</a:t>
            </a:r>
            <a:r>
              <a:rPr lang="en-US" altLang="zh-CN" b="1" dirty="0">
                <a:solidFill>
                  <a:schemeClr val="bg1"/>
                </a:solidFill>
                <a:latin typeface="微软雅黑" pitchFamily="34" charset="-122"/>
                <a:ea typeface="微软雅黑" pitchFamily="34" charset="-122"/>
                <a:cs typeface="Arial" pitchFamily="34" charset="0"/>
              </a:rPr>
              <a:t>): 6.1.3.2 b) </a:t>
            </a:r>
            <a:r>
              <a:rPr lang="zh-CN" altLang="en-US" dirty="0">
                <a:solidFill>
                  <a:schemeClr val="bg1"/>
                </a:solidFill>
                <a:latin typeface="微软雅黑" pitchFamily="34" charset="-122"/>
                <a:ea typeface="微软雅黑" pitchFamily="34" charset="-122"/>
                <a:cs typeface="Arial" pitchFamily="34" charset="0"/>
              </a:rPr>
              <a:t>确保云服务方或第三方只有在云租户授权下</a:t>
            </a:r>
          </a:p>
          <a:p>
            <a:pPr>
              <a:lnSpc>
                <a:spcPct val="150000"/>
              </a:lnSpc>
            </a:pPr>
            <a:r>
              <a:rPr lang="zh-CN" altLang="en-US" dirty="0">
                <a:solidFill>
                  <a:schemeClr val="bg1"/>
                </a:solidFill>
                <a:latin typeface="微软雅黑" pitchFamily="34" charset="-122"/>
                <a:ea typeface="微软雅黑" pitchFamily="34" charset="-122"/>
                <a:cs typeface="Arial" pitchFamily="34" charset="0"/>
              </a:rPr>
              <a:t>才可以对云租户数据库资源进行访问、使用和管理；</a:t>
            </a:r>
          </a:p>
        </p:txBody>
      </p:sp>
    </p:spTree>
    <p:extLst>
      <p:ext uri="{BB962C8B-B14F-4D97-AF65-F5344CB8AC3E}">
        <p14:creationId xmlns:p14="http://schemas.microsoft.com/office/powerpoint/2010/main" val="54860180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6067358"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云平台</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应用和数据安全</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剩余信息保护</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69" name="组合 68">
            <a:extLst>
              <a:ext uri="{FF2B5EF4-FFF2-40B4-BE49-F238E27FC236}">
                <a16:creationId xmlns:a16="http://schemas.microsoft.com/office/drawing/2014/main" id="{297C2635-A819-4023-B6C3-DAEE55681016}"/>
              </a:ext>
            </a:extLst>
          </p:cNvPr>
          <p:cNvGrpSpPr/>
          <p:nvPr/>
        </p:nvGrpSpPr>
        <p:grpSpPr>
          <a:xfrm>
            <a:off x="76200" y="3009184"/>
            <a:ext cx="9067800" cy="2159716"/>
            <a:chOff x="76200" y="2607912"/>
            <a:chExt cx="8915400" cy="2159716"/>
          </a:xfrm>
        </p:grpSpPr>
        <p:sp>
          <p:nvSpPr>
            <p:cNvPr id="41" name="菱形 40">
              <a:extLst>
                <a:ext uri="{FF2B5EF4-FFF2-40B4-BE49-F238E27FC236}">
                  <a16:creationId xmlns:a16="http://schemas.microsoft.com/office/drawing/2014/main" id="{0EF55D2A-9729-4524-BF27-E3DECA94A9FB}"/>
                </a:ext>
              </a:extLst>
            </p:cNvPr>
            <p:cNvSpPr/>
            <p:nvPr/>
          </p:nvSpPr>
          <p:spPr>
            <a:xfrm>
              <a:off x="7627667" y="3051616"/>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7" name="直角三角形 56">
              <a:extLst>
                <a:ext uri="{FF2B5EF4-FFF2-40B4-BE49-F238E27FC236}">
                  <a16:creationId xmlns:a16="http://schemas.microsoft.com/office/drawing/2014/main" id="{FC765428-F1F7-44A2-A0E3-65CEC80B1C68}"/>
                </a:ext>
              </a:extLst>
            </p:cNvPr>
            <p:cNvSpPr/>
            <p:nvPr/>
          </p:nvSpPr>
          <p:spPr>
            <a:xfrm>
              <a:off x="76200" y="4293875"/>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A5C214DF-C276-447E-95CF-32FE2F56CB71}"/>
                </a:ext>
              </a:extLst>
            </p:cNvPr>
            <p:cNvSpPr/>
            <p:nvPr/>
          </p:nvSpPr>
          <p:spPr>
            <a:xfrm flipH="1">
              <a:off x="6640140" y="4293875"/>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3C176F58-8E0D-4969-9991-65167E8915DA}"/>
                </a:ext>
              </a:extLst>
            </p:cNvPr>
            <p:cNvSpPr/>
            <p:nvPr/>
          </p:nvSpPr>
          <p:spPr>
            <a:xfrm>
              <a:off x="572111" y="3047003"/>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64" name="菱形 63">
              <a:extLst>
                <a:ext uri="{FF2B5EF4-FFF2-40B4-BE49-F238E27FC236}">
                  <a16:creationId xmlns:a16="http://schemas.microsoft.com/office/drawing/2014/main" id="{CBE8BC91-5B8C-4AC1-8B4F-0EA399433B34}"/>
                </a:ext>
              </a:extLst>
            </p:cNvPr>
            <p:cNvSpPr/>
            <p:nvPr/>
          </p:nvSpPr>
          <p:spPr>
            <a:xfrm>
              <a:off x="140611" y="3486264"/>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28165D5-2695-4960-AD8D-C7EEAAAEA773}"/>
                </a:ext>
              </a:extLst>
            </p:cNvPr>
            <p:cNvSpPr/>
            <p:nvPr/>
          </p:nvSpPr>
          <p:spPr>
            <a:xfrm>
              <a:off x="137172" y="2611609"/>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a:extLst>
                <a:ext uri="{FF2B5EF4-FFF2-40B4-BE49-F238E27FC236}">
                  <a16:creationId xmlns:a16="http://schemas.microsoft.com/office/drawing/2014/main" id="{825AB7B4-4D08-4346-B31E-B42FFB16174C}"/>
                </a:ext>
              </a:extLst>
            </p:cNvPr>
            <p:cNvSpPr/>
            <p:nvPr/>
          </p:nvSpPr>
          <p:spPr>
            <a:xfrm>
              <a:off x="8088946" y="3484202"/>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a:extLst>
                <a:ext uri="{FF2B5EF4-FFF2-40B4-BE49-F238E27FC236}">
                  <a16:creationId xmlns:a16="http://schemas.microsoft.com/office/drawing/2014/main" id="{31EB50AB-B236-4C4B-8DCB-D80E66D6DC38}"/>
                </a:ext>
              </a:extLst>
            </p:cNvPr>
            <p:cNvSpPr/>
            <p:nvPr/>
          </p:nvSpPr>
          <p:spPr>
            <a:xfrm>
              <a:off x="8081833" y="2607912"/>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AutoShape 12">
            <a:extLst>
              <a:ext uri="{FF2B5EF4-FFF2-40B4-BE49-F238E27FC236}">
                <a16:creationId xmlns:a16="http://schemas.microsoft.com/office/drawing/2014/main" id="{5FE8FCA0-91DA-4C1E-A702-21506DB6F584}"/>
              </a:ext>
            </a:extLst>
          </p:cNvPr>
          <p:cNvSpPr>
            <a:spLocks noChangeArrowheads="1"/>
          </p:cNvSpPr>
          <p:nvPr/>
        </p:nvSpPr>
        <p:spPr bwMode="auto">
          <a:xfrm>
            <a:off x="345827" y="673100"/>
            <a:ext cx="8397571" cy="4088138"/>
          </a:xfrm>
          <a:prstGeom prst="roundRect">
            <a:avLst>
              <a:gd name="adj" fmla="val 5444"/>
            </a:avLst>
          </a:prstGeom>
          <a:no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square" lIns="91427" tIns="45714" rIns="91427" bIns="45714" numCol="1" anchor="ctr" anchorCtr="0" compatLnSpc="1">
            <a:prstTxWarp prst="textNoShape">
              <a:avLst/>
            </a:prstTxWarp>
          </a:bodyPr>
          <a:lstStyle/>
          <a:p>
            <a:pPr marL="1330136" indent="-177775">
              <a:spcAft>
                <a:spcPts val="600"/>
              </a:spcAft>
            </a:pPr>
            <a:endParaRPr lang="en-US" altLang="zh-CN" sz="1200" dirty="0">
              <a:latin typeface="微软雅黑" pitchFamily="34" charset="-122"/>
              <a:ea typeface="微软雅黑" pitchFamily="34" charset="-122"/>
            </a:endParaRPr>
          </a:p>
        </p:txBody>
      </p:sp>
      <p:sp>
        <p:nvSpPr>
          <p:cNvPr id="72" name="AutoShape 13">
            <a:extLst>
              <a:ext uri="{FF2B5EF4-FFF2-40B4-BE49-F238E27FC236}">
                <a16:creationId xmlns:a16="http://schemas.microsoft.com/office/drawing/2014/main" id="{32FFA145-5D0B-41E4-962E-35EA285248A5}"/>
              </a:ext>
            </a:extLst>
          </p:cNvPr>
          <p:cNvSpPr>
            <a:spLocks noChangeArrowheads="1"/>
          </p:cNvSpPr>
          <p:nvPr/>
        </p:nvSpPr>
        <p:spPr bwMode="auto">
          <a:xfrm>
            <a:off x="443683" y="741983"/>
            <a:ext cx="8201857" cy="1607518"/>
          </a:xfrm>
          <a:prstGeom prst="roundRect">
            <a:avLst>
              <a:gd name="adj" fmla="val 5444"/>
            </a:avLst>
          </a:prstGeom>
          <a:solidFill>
            <a:schemeClr val="tx2"/>
          </a:solidFill>
          <a:ln w="6350" algn="ctr">
            <a:no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none" lIns="91427" tIns="45714" rIns="91427" bIns="45714" numCol="1" anchor="ctr" anchorCtr="0" compatLnSpc="1">
            <a:prstTxWarp prst="textNoShape">
              <a:avLst/>
            </a:prstTxWarp>
            <a:noAutofit/>
          </a:bodyPr>
          <a:lstStyle/>
          <a:p>
            <a:endParaRPr lang="en-US" dirty="0">
              <a:solidFill>
                <a:schemeClr val="bg1"/>
              </a:solidFill>
              <a:latin typeface="微软雅黑" pitchFamily="34" charset="-122"/>
              <a:ea typeface="微软雅黑" pitchFamily="34" charset="-122"/>
              <a:cs typeface="Arial" pitchFamily="34" charset="0"/>
            </a:endParaRPr>
          </a:p>
        </p:txBody>
      </p:sp>
      <p:sp>
        <p:nvSpPr>
          <p:cNvPr id="73" name="矩形 72">
            <a:extLst>
              <a:ext uri="{FF2B5EF4-FFF2-40B4-BE49-F238E27FC236}">
                <a16:creationId xmlns:a16="http://schemas.microsoft.com/office/drawing/2014/main" id="{59AE70FD-B1A7-43D0-BF5D-A6D5BB37304B}"/>
              </a:ext>
            </a:extLst>
          </p:cNvPr>
          <p:cNvSpPr/>
          <p:nvPr/>
        </p:nvSpPr>
        <p:spPr>
          <a:xfrm>
            <a:off x="13998" y="2848282"/>
            <a:ext cx="7682202" cy="777508"/>
          </a:xfrm>
          <a:prstGeom prst="rect">
            <a:avLst/>
          </a:prstGeom>
        </p:spPr>
        <p:txBody>
          <a:bodyPr wrap="square" lIns="91427" tIns="45714" rIns="91427" bIns="45714">
            <a:spAutoFit/>
          </a:bodyPr>
          <a:lstStyle/>
          <a:p>
            <a:pPr marL="1787272" lvl="1" indent="-177775">
              <a:lnSpc>
                <a:spcPct val="150000"/>
              </a:lnSpc>
              <a:spcAft>
                <a:spcPts val="600"/>
              </a:spcAft>
              <a:buFont typeface="Arial" pitchFamily="34" charset="0"/>
              <a:buChar char="•"/>
            </a:pPr>
            <a:r>
              <a:rPr lang="zh-CN" altLang="en-US" sz="1400" dirty="0">
                <a:latin typeface="微软雅黑" pitchFamily="34" charset="-122"/>
                <a:ea typeface="微软雅黑" pitchFamily="34" charset="-122"/>
              </a:rPr>
              <a:t>剩余信息保护</a:t>
            </a:r>
          </a:p>
          <a:p>
            <a:pPr marL="1787272" lvl="1" indent="-177775">
              <a:lnSpc>
                <a:spcPct val="150000"/>
              </a:lnSpc>
              <a:spcAft>
                <a:spcPts val="600"/>
              </a:spcAft>
              <a:buFont typeface="Arial" pitchFamily="34" charset="0"/>
              <a:buChar char="•"/>
            </a:pPr>
            <a:r>
              <a:rPr lang="zh-CN" altLang="en-US" sz="1400" dirty="0">
                <a:latin typeface="微软雅黑" pitchFamily="34" charset="-122"/>
                <a:ea typeface="微软雅黑" pitchFamily="34" charset="-122"/>
              </a:rPr>
              <a:t>做到对内存和存储设备的清除，并且完全重置写零</a:t>
            </a:r>
          </a:p>
        </p:txBody>
      </p:sp>
      <p:sp>
        <p:nvSpPr>
          <p:cNvPr id="74" name="圆角矩形 9">
            <a:extLst>
              <a:ext uri="{FF2B5EF4-FFF2-40B4-BE49-F238E27FC236}">
                <a16:creationId xmlns:a16="http://schemas.microsoft.com/office/drawing/2014/main" id="{0450712B-ECB7-455E-9CD3-B5588336A9E8}"/>
              </a:ext>
            </a:extLst>
          </p:cNvPr>
          <p:cNvSpPr/>
          <p:nvPr/>
        </p:nvSpPr>
        <p:spPr bwMode="auto">
          <a:xfrm>
            <a:off x="444367" y="2425700"/>
            <a:ext cx="752475" cy="390525"/>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bodyPr>
          <a:lstStyle/>
          <a:p>
            <a:pPr defTabSz="914270">
              <a:buClr>
                <a:srgbClr val="CC9900"/>
              </a:buClr>
            </a:pPr>
            <a:r>
              <a:rPr lang="zh-CN" altLang="en-US" b="1" dirty="0">
                <a:solidFill>
                  <a:schemeClr val="tx1"/>
                </a:solidFill>
                <a:latin typeface="Arial" charset="0"/>
                <a:ea typeface="宋体" charset="-122"/>
              </a:rPr>
              <a:t>解读</a:t>
            </a:r>
          </a:p>
        </p:txBody>
      </p:sp>
      <p:sp>
        <p:nvSpPr>
          <p:cNvPr id="76" name="矩形 75">
            <a:extLst>
              <a:ext uri="{FF2B5EF4-FFF2-40B4-BE49-F238E27FC236}">
                <a16:creationId xmlns:a16="http://schemas.microsoft.com/office/drawing/2014/main" id="{CC52CBA2-504E-44B1-8BF0-D0B8B1EC8F06}"/>
              </a:ext>
            </a:extLst>
          </p:cNvPr>
          <p:cNvSpPr/>
          <p:nvPr/>
        </p:nvSpPr>
        <p:spPr>
          <a:xfrm>
            <a:off x="443683" y="1054100"/>
            <a:ext cx="8087655" cy="874407"/>
          </a:xfrm>
          <a:prstGeom prst="rect">
            <a:avLst/>
          </a:prstGeom>
        </p:spPr>
        <p:txBody>
          <a:bodyPr wrap="square">
            <a:spAutoFit/>
          </a:bodyPr>
          <a:lstStyle/>
          <a:p>
            <a:pPr>
              <a:lnSpc>
                <a:spcPct val="150000"/>
              </a:lnSpc>
            </a:pPr>
            <a:r>
              <a:rPr lang="zh-CN" altLang="en-US" b="1" dirty="0">
                <a:solidFill>
                  <a:schemeClr val="bg1"/>
                </a:solidFill>
                <a:latin typeface="微软雅黑" pitchFamily="34" charset="-122"/>
                <a:ea typeface="微软雅黑" pitchFamily="34" charset="-122"/>
                <a:cs typeface="Arial" pitchFamily="34" charset="0"/>
              </a:rPr>
              <a:t>标准条款</a:t>
            </a:r>
            <a:r>
              <a:rPr lang="en-US" altLang="zh-CN" b="1" dirty="0">
                <a:solidFill>
                  <a:schemeClr val="bg1"/>
                </a:solidFill>
                <a:latin typeface="微软雅黑" pitchFamily="34" charset="-122"/>
                <a:ea typeface="微软雅黑" pitchFamily="34" charset="-122"/>
                <a:cs typeface="Arial" pitchFamily="34" charset="0"/>
              </a:rPr>
              <a:t>(</a:t>
            </a:r>
            <a:r>
              <a:rPr lang="zh-CN" altLang="en-US" b="1" dirty="0">
                <a:solidFill>
                  <a:schemeClr val="bg1"/>
                </a:solidFill>
                <a:latin typeface="微软雅黑" pitchFamily="34" charset="-122"/>
                <a:ea typeface="微软雅黑" pitchFamily="34" charset="-122"/>
                <a:cs typeface="Arial" pitchFamily="34" charset="0"/>
              </a:rPr>
              <a:t>三级、四级</a:t>
            </a:r>
            <a:r>
              <a:rPr lang="en-US" altLang="zh-CN" b="1" dirty="0">
                <a:solidFill>
                  <a:schemeClr val="bg1"/>
                </a:solidFill>
                <a:latin typeface="微软雅黑" pitchFamily="34" charset="-122"/>
                <a:ea typeface="微软雅黑" pitchFamily="34" charset="-122"/>
                <a:cs typeface="Arial" pitchFamily="34" charset="0"/>
              </a:rPr>
              <a:t>): 6.1.4.7   </a:t>
            </a:r>
            <a:r>
              <a:rPr lang="zh-CN" altLang="en-US" dirty="0">
                <a:solidFill>
                  <a:schemeClr val="bg1"/>
                </a:solidFill>
                <a:latin typeface="微软雅黑" pitchFamily="34" charset="-122"/>
                <a:ea typeface="微软雅黑" pitchFamily="34" charset="-122"/>
                <a:cs typeface="Arial" pitchFamily="34" charset="0"/>
              </a:rPr>
              <a:t>应保证虚拟机所使用的内存和存储空间回收</a:t>
            </a:r>
          </a:p>
          <a:p>
            <a:pPr>
              <a:lnSpc>
                <a:spcPct val="150000"/>
              </a:lnSpc>
            </a:pPr>
            <a:r>
              <a:rPr lang="zh-CN" altLang="en-US" dirty="0">
                <a:solidFill>
                  <a:schemeClr val="bg1"/>
                </a:solidFill>
                <a:latin typeface="微软雅黑" pitchFamily="34" charset="-122"/>
                <a:ea typeface="微软雅黑" pitchFamily="34" charset="-122"/>
                <a:cs typeface="Arial" pitchFamily="34" charset="0"/>
              </a:rPr>
              <a:t>时得到完全清除； </a:t>
            </a:r>
          </a:p>
        </p:txBody>
      </p:sp>
    </p:spTree>
    <p:extLst>
      <p:ext uri="{BB962C8B-B14F-4D97-AF65-F5344CB8AC3E}">
        <p14:creationId xmlns:p14="http://schemas.microsoft.com/office/powerpoint/2010/main" val="4030143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6067358" cy="439420"/>
          </a:xfrm>
          <a:prstGeom prst="rect">
            <a:avLst/>
          </a:prstGeom>
        </p:spPr>
        <p:txBody>
          <a:bodyPr vert="horz" wrap="square" lIns="0" tIns="0" rIns="0" bIns="0" rtlCol="0">
            <a:noAutofit/>
          </a:bodyPr>
          <a:lstStyle/>
          <a:p>
            <a:pPr marL="12700">
              <a:lnSpc>
                <a:spcPct val="100000"/>
              </a:lnSpc>
            </a:pPr>
            <a:r>
              <a:rPr lang="zh-CN" altLang="en-US" sz="2800" b="1" dirty="0">
                <a:solidFill>
                  <a:schemeClr val="bg1"/>
                </a:solidFill>
                <a:latin typeface="微软雅黑" panose="020B0503020204020204" pitchFamily="34" charset="-122"/>
                <a:ea typeface="微软雅黑" panose="020B0503020204020204" pitchFamily="34" charset="-122"/>
              </a:rPr>
              <a:t>云平台</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应用和数据安全</a:t>
            </a:r>
            <a:r>
              <a:rPr lang="en-US" altLang="zh-CN" sz="2800" b="1" dirty="0">
                <a:solidFill>
                  <a:schemeClr val="bg1"/>
                </a:solidFill>
                <a:latin typeface="微软雅黑" panose="020B0503020204020204" pitchFamily="34" charset="-122"/>
                <a:ea typeface="微软雅黑" panose="020B0503020204020204" pitchFamily="34" charset="-122"/>
              </a:rPr>
              <a:t>\</a:t>
            </a:r>
            <a:r>
              <a:rPr lang="zh-CN" altLang="en-US" sz="2800" b="1" dirty="0">
                <a:solidFill>
                  <a:schemeClr val="bg1"/>
                </a:solidFill>
                <a:latin typeface="微软雅黑" panose="020B0503020204020204" pitchFamily="34" charset="-122"/>
                <a:ea typeface="微软雅黑" panose="020B0503020204020204" pitchFamily="34" charset="-122"/>
              </a:rPr>
              <a:t>数据备份恢复</a:t>
            </a:r>
            <a:endParaRPr sz="2800" b="1" dirty="0">
              <a:solidFill>
                <a:schemeClr val="bg1"/>
              </a:solidFill>
              <a:latin typeface="微软雅黑" panose="020B0503020204020204" pitchFamily="34" charset="-122"/>
              <a:ea typeface="微软雅黑" panose="020B0503020204020204" pitchFamily="34" charset="-122"/>
              <a:cs typeface="微软雅黑"/>
            </a:endParaRPr>
          </a:p>
        </p:txBody>
      </p:sp>
      <p:grpSp>
        <p:nvGrpSpPr>
          <p:cNvPr id="69" name="组合 68">
            <a:extLst>
              <a:ext uri="{FF2B5EF4-FFF2-40B4-BE49-F238E27FC236}">
                <a16:creationId xmlns:a16="http://schemas.microsoft.com/office/drawing/2014/main" id="{297C2635-A819-4023-B6C3-DAEE55681016}"/>
              </a:ext>
            </a:extLst>
          </p:cNvPr>
          <p:cNvGrpSpPr/>
          <p:nvPr/>
        </p:nvGrpSpPr>
        <p:grpSpPr>
          <a:xfrm>
            <a:off x="76200" y="3009184"/>
            <a:ext cx="9067800" cy="2159716"/>
            <a:chOff x="76200" y="2607912"/>
            <a:chExt cx="8915400" cy="2159716"/>
          </a:xfrm>
        </p:grpSpPr>
        <p:sp>
          <p:nvSpPr>
            <p:cNvPr id="41" name="菱形 40">
              <a:extLst>
                <a:ext uri="{FF2B5EF4-FFF2-40B4-BE49-F238E27FC236}">
                  <a16:creationId xmlns:a16="http://schemas.microsoft.com/office/drawing/2014/main" id="{0EF55D2A-9729-4524-BF27-E3DECA94A9FB}"/>
                </a:ext>
              </a:extLst>
            </p:cNvPr>
            <p:cNvSpPr/>
            <p:nvPr/>
          </p:nvSpPr>
          <p:spPr>
            <a:xfrm>
              <a:off x="7627667" y="3051616"/>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57" name="直角三角形 56">
              <a:extLst>
                <a:ext uri="{FF2B5EF4-FFF2-40B4-BE49-F238E27FC236}">
                  <a16:creationId xmlns:a16="http://schemas.microsoft.com/office/drawing/2014/main" id="{FC765428-F1F7-44A2-A0E3-65CEC80B1C68}"/>
                </a:ext>
              </a:extLst>
            </p:cNvPr>
            <p:cNvSpPr/>
            <p:nvPr/>
          </p:nvSpPr>
          <p:spPr>
            <a:xfrm>
              <a:off x="76200" y="4293875"/>
              <a:ext cx="2364456" cy="473138"/>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直角三角形 57">
              <a:extLst>
                <a:ext uri="{FF2B5EF4-FFF2-40B4-BE49-F238E27FC236}">
                  <a16:creationId xmlns:a16="http://schemas.microsoft.com/office/drawing/2014/main" id="{A5C214DF-C276-447E-95CF-32FE2F56CB71}"/>
                </a:ext>
              </a:extLst>
            </p:cNvPr>
            <p:cNvSpPr/>
            <p:nvPr/>
          </p:nvSpPr>
          <p:spPr>
            <a:xfrm flipH="1">
              <a:off x="6640140" y="4293875"/>
              <a:ext cx="2351460" cy="473753"/>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菱形 62">
              <a:extLst>
                <a:ext uri="{FF2B5EF4-FFF2-40B4-BE49-F238E27FC236}">
                  <a16:creationId xmlns:a16="http://schemas.microsoft.com/office/drawing/2014/main" id="{3C176F58-8E0D-4969-9991-65167E8915DA}"/>
                </a:ext>
              </a:extLst>
            </p:cNvPr>
            <p:cNvSpPr/>
            <p:nvPr/>
          </p:nvSpPr>
          <p:spPr>
            <a:xfrm>
              <a:off x="572111" y="3047003"/>
              <a:ext cx="869694" cy="875764"/>
            </a:xfrm>
            <a:prstGeom prst="diamond">
              <a:avLst/>
            </a:prstGeom>
            <a:solidFill>
              <a:schemeClr val="bg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4800" dirty="0"/>
            </a:p>
          </p:txBody>
        </p:sp>
        <p:sp>
          <p:nvSpPr>
            <p:cNvPr id="64" name="菱形 63">
              <a:extLst>
                <a:ext uri="{FF2B5EF4-FFF2-40B4-BE49-F238E27FC236}">
                  <a16:creationId xmlns:a16="http://schemas.microsoft.com/office/drawing/2014/main" id="{CBE8BC91-5B8C-4AC1-8B4F-0EA399433B34}"/>
                </a:ext>
              </a:extLst>
            </p:cNvPr>
            <p:cNvSpPr/>
            <p:nvPr/>
          </p:nvSpPr>
          <p:spPr>
            <a:xfrm>
              <a:off x="140611" y="3486264"/>
              <a:ext cx="869694" cy="875764"/>
            </a:xfrm>
            <a:prstGeom prst="diamond">
              <a:avLst/>
            </a:prstGeom>
            <a:blipFill>
              <a:blip r:embed="rId2"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菱形 64">
              <a:extLst>
                <a:ext uri="{FF2B5EF4-FFF2-40B4-BE49-F238E27FC236}">
                  <a16:creationId xmlns:a16="http://schemas.microsoft.com/office/drawing/2014/main" id="{728165D5-2695-4960-AD8D-C7EEAAAEA773}"/>
                </a:ext>
              </a:extLst>
            </p:cNvPr>
            <p:cNvSpPr/>
            <p:nvPr/>
          </p:nvSpPr>
          <p:spPr>
            <a:xfrm>
              <a:off x="137172" y="2611609"/>
              <a:ext cx="869694" cy="875764"/>
            </a:xfrm>
            <a:prstGeom prst="diamond">
              <a:avLst/>
            </a:prstGeom>
            <a:blipFill>
              <a:blip r:embed="rId3"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菱形 65">
              <a:extLst>
                <a:ext uri="{FF2B5EF4-FFF2-40B4-BE49-F238E27FC236}">
                  <a16:creationId xmlns:a16="http://schemas.microsoft.com/office/drawing/2014/main" id="{825AB7B4-4D08-4346-B31E-B42FFB16174C}"/>
                </a:ext>
              </a:extLst>
            </p:cNvPr>
            <p:cNvSpPr/>
            <p:nvPr/>
          </p:nvSpPr>
          <p:spPr>
            <a:xfrm>
              <a:off x="8088946" y="3484202"/>
              <a:ext cx="869694" cy="875764"/>
            </a:xfrm>
            <a:prstGeom prst="diamond">
              <a:avLst/>
            </a:prstGeom>
            <a:blipFill>
              <a:blip r:embed="rId4" cstate="email">
                <a:extLst>
                  <a:ext uri="{28A0092B-C50C-407E-A947-70E740481C1C}">
                    <a14:useLocalDpi xmlns:a14="http://schemas.microsoft.com/office/drawing/2010/main"/>
                  </a:ext>
                </a:extLst>
              </a:blip>
              <a:stretch>
                <a:fillRect/>
              </a:stretch>
            </a:blipFill>
            <a:ln>
              <a:solidFill>
                <a:schemeClr val="bg1"/>
              </a:solidFill>
            </a:ln>
            <a:effectLst>
              <a:reflection blurRad="88900" stA="82000" endPos="28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菱形 66">
              <a:extLst>
                <a:ext uri="{FF2B5EF4-FFF2-40B4-BE49-F238E27FC236}">
                  <a16:creationId xmlns:a16="http://schemas.microsoft.com/office/drawing/2014/main" id="{31EB50AB-B236-4C4B-8DCB-D80E66D6DC38}"/>
                </a:ext>
              </a:extLst>
            </p:cNvPr>
            <p:cNvSpPr/>
            <p:nvPr/>
          </p:nvSpPr>
          <p:spPr>
            <a:xfrm>
              <a:off x="8081833" y="2607912"/>
              <a:ext cx="869694" cy="875764"/>
            </a:xfrm>
            <a:prstGeom prst="diamond">
              <a:avLst/>
            </a:prstGeom>
            <a:blipFill>
              <a:blip r:embed="rId5" cstate="email">
                <a:extLst>
                  <a:ext uri="{28A0092B-C50C-407E-A947-70E740481C1C}">
                    <a14:useLocalDpi xmlns:a14="http://schemas.microsoft.com/office/drawing/2010/main"/>
                  </a:ext>
                </a:extLst>
              </a:blip>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AutoShape 12">
            <a:extLst>
              <a:ext uri="{FF2B5EF4-FFF2-40B4-BE49-F238E27FC236}">
                <a16:creationId xmlns:a16="http://schemas.microsoft.com/office/drawing/2014/main" id="{5FE8FCA0-91DA-4C1E-A702-21506DB6F584}"/>
              </a:ext>
            </a:extLst>
          </p:cNvPr>
          <p:cNvSpPr>
            <a:spLocks noChangeArrowheads="1"/>
          </p:cNvSpPr>
          <p:nvPr/>
        </p:nvSpPr>
        <p:spPr bwMode="auto">
          <a:xfrm>
            <a:off x="345827" y="673100"/>
            <a:ext cx="8397571" cy="4088138"/>
          </a:xfrm>
          <a:prstGeom prst="roundRect">
            <a:avLst>
              <a:gd name="adj" fmla="val 5444"/>
            </a:avLst>
          </a:prstGeom>
          <a:noFill/>
          <a:ln w="6350" algn="ctr">
            <a:solidFill>
              <a:srgbClr val="808080"/>
            </a:solid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square" lIns="91427" tIns="45714" rIns="91427" bIns="45714" numCol="1" anchor="ctr" anchorCtr="0" compatLnSpc="1">
            <a:prstTxWarp prst="textNoShape">
              <a:avLst/>
            </a:prstTxWarp>
          </a:bodyPr>
          <a:lstStyle/>
          <a:p>
            <a:pPr marL="1330136" indent="-177775">
              <a:spcAft>
                <a:spcPts val="600"/>
              </a:spcAft>
            </a:pPr>
            <a:endParaRPr lang="en-US" altLang="zh-CN" sz="1200" dirty="0">
              <a:latin typeface="微软雅黑" pitchFamily="34" charset="-122"/>
              <a:ea typeface="微软雅黑" pitchFamily="34" charset="-122"/>
            </a:endParaRPr>
          </a:p>
        </p:txBody>
      </p:sp>
      <p:sp>
        <p:nvSpPr>
          <p:cNvPr id="72" name="AutoShape 13">
            <a:extLst>
              <a:ext uri="{FF2B5EF4-FFF2-40B4-BE49-F238E27FC236}">
                <a16:creationId xmlns:a16="http://schemas.microsoft.com/office/drawing/2014/main" id="{32FFA145-5D0B-41E4-962E-35EA285248A5}"/>
              </a:ext>
            </a:extLst>
          </p:cNvPr>
          <p:cNvSpPr>
            <a:spLocks noChangeArrowheads="1"/>
          </p:cNvSpPr>
          <p:nvPr/>
        </p:nvSpPr>
        <p:spPr bwMode="auto">
          <a:xfrm>
            <a:off x="443683" y="741983"/>
            <a:ext cx="8201857" cy="1607518"/>
          </a:xfrm>
          <a:prstGeom prst="roundRect">
            <a:avLst>
              <a:gd name="adj" fmla="val 5444"/>
            </a:avLst>
          </a:prstGeom>
          <a:solidFill>
            <a:schemeClr val="tx2"/>
          </a:solidFill>
          <a:ln w="6350" algn="ctr">
            <a:noFill/>
            <a:round/>
            <a:headEnd/>
            <a:tailEnd/>
          </a:ln>
          <a:effectLst/>
          <a:extLst>
            <a:ext uri="{AF507438-7753-43E0-B8FC-AC1667EBCBE1}">
              <a14:hiddenEffects xmlns:a14="http://schemas.microsoft.com/office/drawing/2010/main">
                <a:effectLst>
                  <a:outerShdw dist="17961" dir="13500000" algn="ctr" rotWithShape="0">
                    <a:srgbClr val="808080">
                      <a:gamma/>
                      <a:shade val="60000"/>
                      <a:invGamma/>
                    </a:srgbClr>
                  </a:outerShdw>
                </a:effectLst>
              </a14:hiddenEffects>
            </a:ext>
          </a:extLst>
        </p:spPr>
        <p:txBody>
          <a:bodyPr vert="horz" wrap="none" lIns="91427" tIns="45714" rIns="91427" bIns="45714" numCol="1" anchor="ctr" anchorCtr="0" compatLnSpc="1">
            <a:prstTxWarp prst="textNoShape">
              <a:avLst/>
            </a:prstTxWarp>
            <a:noAutofit/>
          </a:bodyPr>
          <a:lstStyle/>
          <a:p>
            <a:endParaRPr lang="en-US" dirty="0">
              <a:solidFill>
                <a:schemeClr val="bg1"/>
              </a:solidFill>
              <a:latin typeface="微软雅黑" pitchFamily="34" charset="-122"/>
              <a:ea typeface="微软雅黑" pitchFamily="34" charset="-122"/>
              <a:cs typeface="Arial" pitchFamily="34" charset="0"/>
            </a:endParaRPr>
          </a:p>
        </p:txBody>
      </p:sp>
      <p:sp>
        <p:nvSpPr>
          <p:cNvPr id="73" name="矩形 72">
            <a:extLst>
              <a:ext uri="{FF2B5EF4-FFF2-40B4-BE49-F238E27FC236}">
                <a16:creationId xmlns:a16="http://schemas.microsoft.com/office/drawing/2014/main" id="{59AE70FD-B1A7-43D0-BF5D-A6D5BB37304B}"/>
              </a:ext>
            </a:extLst>
          </p:cNvPr>
          <p:cNvSpPr/>
          <p:nvPr/>
        </p:nvSpPr>
        <p:spPr>
          <a:xfrm>
            <a:off x="13998" y="2848282"/>
            <a:ext cx="7682202" cy="1423839"/>
          </a:xfrm>
          <a:prstGeom prst="rect">
            <a:avLst/>
          </a:prstGeom>
        </p:spPr>
        <p:txBody>
          <a:bodyPr wrap="square" lIns="91427" tIns="45714" rIns="91427" bIns="45714">
            <a:spAutoFit/>
          </a:bodyPr>
          <a:lstStyle/>
          <a:p>
            <a:pPr marL="1787272" lvl="1" indent="-177775">
              <a:lnSpc>
                <a:spcPct val="150000"/>
              </a:lnSpc>
              <a:spcAft>
                <a:spcPts val="600"/>
              </a:spcAft>
              <a:buFont typeface="Arial" pitchFamily="34" charset="0"/>
              <a:buChar char="•"/>
            </a:pPr>
            <a:r>
              <a:rPr lang="zh-CN" altLang="en-US" sz="1400" dirty="0">
                <a:latin typeface="微软雅黑" pitchFamily="34" charset="-122"/>
                <a:ea typeface="微软雅黑" pitchFamily="34" charset="-122"/>
              </a:rPr>
              <a:t>云租户要对业务数据在本地保持一份备份，没有要求方式和频度</a:t>
            </a:r>
          </a:p>
          <a:p>
            <a:pPr marL="1787272" lvl="1" indent="-177775">
              <a:lnSpc>
                <a:spcPct val="150000"/>
              </a:lnSpc>
              <a:spcAft>
                <a:spcPts val="600"/>
              </a:spcAft>
              <a:buFont typeface="Arial" pitchFamily="34" charset="0"/>
              <a:buChar char="•"/>
            </a:pPr>
            <a:r>
              <a:rPr lang="zh-CN" altLang="en-US" sz="1400" dirty="0">
                <a:latin typeface="微软雅黑" pitchFamily="34" charset="-122"/>
                <a:ea typeface="微软雅黑" pitchFamily="34" charset="-122"/>
              </a:rPr>
              <a:t>能查到云租户数据和备份数据存储在哪个机房哪个机架上，方式不限，可以包含一些手工方式，出于对数据控制的考虑，数据不能超出控制范围，比如出境</a:t>
            </a:r>
          </a:p>
        </p:txBody>
      </p:sp>
      <p:sp>
        <p:nvSpPr>
          <p:cNvPr id="74" name="圆角矩形 9">
            <a:extLst>
              <a:ext uri="{FF2B5EF4-FFF2-40B4-BE49-F238E27FC236}">
                <a16:creationId xmlns:a16="http://schemas.microsoft.com/office/drawing/2014/main" id="{0450712B-ECB7-455E-9CD3-B5588336A9E8}"/>
              </a:ext>
            </a:extLst>
          </p:cNvPr>
          <p:cNvSpPr/>
          <p:nvPr/>
        </p:nvSpPr>
        <p:spPr bwMode="auto">
          <a:xfrm>
            <a:off x="444367" y="2425700"/>
            <a:ext cx="752475" cy="390525"/>
          </a:xfrm>
          <a:prstGeom prst="round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0">
            <a:schemeClr val="accent2"/>
          </a:lnRef>
          <a:fillRef idx="3">
            <a:schemeClr val="accent2"/>
          </a:fillRef>
          <a:effectRef idx="3">
            <a:schemeClr val="accent2"/>
          </a:effectRef>
          <a:fontRef idx="minor">
            <a:schemeClr val="lt1"/>
          </a:fontRef>
        </p:style>
        <p:txBody>
          <a:bodyPr vert="horz" wrap="square" lIns="91427" tIns="45714" rIns="91427" bIns="45714" numCol="1" rtlCol="0" anchor="t" anchorCtr="0" compatLnSpc="1">
            <a:prstTxWarp prst="textNoShape">
              <a:avLst/>
            </a:prstTxWarp>
          </a:bodyPr>
          <a:lstStyle/>
          <a:p>
            <a:pPr defTabSz="914270">
              <a:buClr>
                <a:srgbClr val="CC9900"/>
              </a:buClr>
            </a:pPr>
            <a:r>
              <a:rPr lang="zh-CN" altLang="en-US" b="1" dirty="0">
                <a:solidFill>
                  <a:schemeClr val="tx1"/>
                </a:solidFill>
                <a:latin typeface="Arial" charset="0"/>
                <a:ea typeface="宋体" charset="-122"/>
              </a:rPr>
              <a:t>解读</a:t>
            </a:r>
          </a:p>
        </p:txBody>
      </p:sp>
      <p:sp>
        <p:nvSpPr>
          <p:cNvPr id="76" name="矩形 75">
            <a:extLst>
              <a:ext uri="{FF2B5EF4-FFF2-40B4-BE49-F238E27FC236}">
                <a16:creationId xmlns:a16="http://schemas.microsoft.com/office/drawing/2014/main" id="{CC52CBA2-504E-44B1-8BF0-D0B8B1EC8F06}"/>
              </a:ext>
            </a:extLst>
          </p:cNvPr>
          <p:cNvSpPr/>
          <p:nvPr/>
        </p:nvSpPr>
        <p:spPr>
          <a:xfrm>
            <a:off x="443683" y="1054100"/>
            <a:ext cx="8087655" cy="874407"/>
          </a:xfrm>
          <a:prstGeom prst="rect">
            <a:avLst/>
          </a:prstGeom>
        </p:spPr>
        <p:txBody>
          <a:bodyPr wrap="square">
            <a:spAutoFit/>
          </a:bodyPr>
          <a:lstStyle/>
          <a:p>
            <a:pPr>
              <a:lnSpc>
                <a:spcPct val="150000"/>
              </a:lnSpc>
            </a:pPr>
            <a:r>
              <a:rPr lang="zh-CN" altLang="en-US" b="1" dirty="0">
                <a:solidFill>
                  <a:schemeClr val="bg1"/>
                </a:solidFill>
                <a:latin typeface="微软雅黑" pitchFamily="34" charset="-122"/>
                <a:ea typeface="微软雅黑" pitchFamily="34" charset="-122"/>
                <a:cs typeface="Arial" pitchFamily="34" charset="0"/>
              </a:rPr>
              <a:t>标准条款</a:t>
            </a:r>
            <a:r>
              <a:rPr lang="en-US" altLang="zh-CN" b="1" dirty="0">
                <a:solidFill>
                  <a:schemeClr val="bg1"/>
                </a:solidFill>
                <a:latin typeface="微软雅黑" pitchFamily="34" charset="-122"/>
                <a:ea typeface="微软雅黑" pitchFamily="34" charset="-122"/>
                <a:cs typeface="Arial" pitchFamily="34" charset="0"/>
              </a:rPr>
              <a:t>(</a:t>
            </a:r>
            <a:r>
              <a:rPr lang="zh-CN" altLang="en-US" b="1" dirty="0">
                <a:solidFill>
                  <a:schemeClr val="bg1"/>
                </a:solidFill>
                <a:latin typeface="微软雅黑" pitchFamily="34" charset="-122"/>
                <a:ea typeface="微软雅黑" pitchFamily="34" charset="-122"/>
                <a:cs typeface="Arial" pitchFamily="34" charset="0"/>
              </a:rPr>
              <a:t>三级</a:t>
            </a:r>
            <a:r>
              <a:rPr lang="en-US" altLang="zh-CN" b="1" dirty="0">
                <a:solidFill>
                  <a:schemeClr val="bg1"/>
                </a:solidFill>
                <a:latin typeface="微软雅黑" pitchFamily="34" charset="-122"/>
                <a:ea typeface="微软雅黑" pitchFamily="34" charset="-122"/>
                <a:cs typeface="Arial" pitchFamily="34" charset="0"/>
              </a:rPr>
              <a:t>): 6.1.4.6 </a:t>
            </a:r>
            <a:r>
              <a:rPr lang="en-US" altLang="zh-CN" dirty="0">
                <a:solidFill>
                  <a:schemeClr val="bg1"/>
                </a:solidFill>
                <a:latin typeface="微软雅黑" pitchFamily="34" charset="-122"/>
                <a:ea typeface="微软雅黑" pitchFamily="34" charset="-122"/>
                <a:cs typeface="Arial" pitchFamily="34" charset="0"/>
              </a:rPr>
              <a:t>a)     </a:t>
            </a:r>
            <a:r>
              <a:rPr lang="zh-CN" altLang="en-US" dirty="0">
                <a:solidFill>
                  <a:schemeClr val="bg1"/>
                </a:solidFill>
                <a:latin typeface="微软雅黑" pitchFamily="34" charset="-122"/>
                <a:ea typeface="微软雅黑" pitchFamily="34" charset="-122"/>
                <a:cs typeface="Arial" pitchFamily="34" charset="0"/>
              </a:rPr>
              <a:t>云租户应在本地保存其业务数据的备份；</a:t>
            </a:r>
          </a:p>
          <a:p>
            <a:pPr>
              <a:lnSpc>
                <a:spcPct val="150000"/>
              </a:lnSpc>
            </a:pPr>
            <a:r>
              <a:rPr lang="zh-CN" altLang="en-US" dirty="0">
                <a:solidFill>
                  <a:schemeClr val="bg1"/>
                </a:solidFill>
                <a:latin typeface="微软雅黑" pitchFamily="34" charset="-122"/>
                <a:ea typeface="微软雅黑" pitchFamily="34" charset="-122"/>
                <a:cs typeface="Arial" pitchFamily="34" charset="0"/>
              </a:rPr>
              <a:t>                                    </a:t>
            </a:r>
            <a:r>
              <a:rPr lang="en-US" altLang="zh-CN" dirty="0">
                <a:solidFill>
                  <a:schemeClr val="bg1"/>
                </a:solidFill>
                <a:latin typeface="微软雅黑" pitchFamily="34" charset="-122"/>
                <a:ea typeface="微软雅黑" pitchFamily="34" charset="-122"/>
                <a:cs typeface="Arial" pitchFamily="34" charset="0"/>
              </a:rPr>
              <a:t>b)     </a:t>
            </a:r>
            <a:r>
              <a:rPr lang="zh-CN" altLang="en-US" dirty="0">
                <a:solidFill>
                  <a:schemeClr val="bg1"/>
                </a:solidFill>
                <a:latin typeface="微软雅黑" pitchFamily="34" charset="-122"/>
                <a:ea typeface="微软雅黑" pitchFamily="34" charset="-122"/>
                <a:cs typeface="Arial" pitchFamily="34" charset="0"/>
              </a:rPr>
              <a:t>提供查询云租户数据及备份存储位置的方式；</a:t>
            </a:r>
          </a:p>
        </p:txBody>
      </p:sp>
    </p:spTree>
    <p:extLst>
      <p:ext uri="{BB962C8B-B14F-4D97-AF65-F5344CB8AC3E}">
        <p14:creationId xmlns:p14="http://schemas.microsoft.com/office/powerpoint/2010/main" val="8913424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514502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p:nvPr/>
        </p:nvSpPr>
        <p:spPr>
          <a:xfrm>
            <a:off x="0" y="1682495"/>
            <a:ext cx="9144000" cy="3462526"/>
          </a:xfrm>
          <a:prstGeom prst="rect">
            <a:avLst/>
          </a:prstGeom>
          <a:blipFill>
            <a:blip r:embed="rId3" cstate="print"/>
            <a:stretch>
              <a:fillRect/>
            </a:stretch>
          </a:blipFill>
        </p:spPr>
        <p:txBody>
          <a:bodyPr wrap="square" lIns="0" tIns="0" rIns="0" bIns="0" rtlCol="0">
            <a:noAutofit/>
          </a:bodyPr>
          <a:lstStyle/>
          <a:p>
            <a:endParaRPr/>
          </a:p>
        </p:txBody>
      </p:sp>
      <p:sp>
        <p:nvSpPr>
          <p:cNvPr id="4" name="object 4"/>
          <p:cNvSpPr txBox="1"/>
          <p:nvPr/>
        </p:nvSpPr>
        <p:spPr>
          <a:xfrm>
            <a:off x="3701541" y="2269410"/>
            <a:ext cx="1744980" cy="698500"/>
          </a:xfrm>
          <a:prstGeom prst="rect">
            <a:avLst/>
          </a:prstGeom>
        </p:spPr>
        <p:txBody>
          <a:bodyPr vert="horz" wrap="square" lIns="0" tIns="0" rIns="0" bIns="0" rtlCol="0">
            <a:noAutofit/>
          </a:bodyPr>
          <a:lstStyle/>
          <a:p>
            <a:pPr marL="12700">
              <a:lnSpc>
                <a:spcPct val="100000"/>
              </a:lnSpc>
            </a:pPr>
            <a:r>
              <a:rPr sz="4500" b="1" spc="-5" dirty="0">
                <a:solidFill>
                  <a:srgbClr val="FFFFFF"/>
                </a:solidFill>
                <a:latin typeface="微软雅黑"/>
                <a:cs typeface="微软雅黑"/>
              </a:rPr>
              <a:t>谢谢！</a:t>
            </a:r>
            <a:endParaRPr sz="4500" dirty="0">
              <a:latin typeface="微软雅黑"/>
              <a:cs typeface="微软雅黑"/>
            </a:endParaRPr>
          </a:p>
        </p:txBody>
      </p:sp>
      <p:sp>
        <p:nvSpPr>
          <p:cNvPr id="5" name="object 5"/>
          <p:cNvSpPr/>
          <p:nvPr/>
        </p:nvSpPr>
        <p:spPr>
          <a:xfrm>
            <a:off x="0" y="3319271"/>
            <a:ext cx="9144000" cy="0"/>
          </a:xfrm>
          <a:custGeom>
            <a:avLst/>
            <a:gdLst/>
            <a:ahLst/>
            <a:cxnLst/>
            <a:rect l="l" t="t" r="r" b="b"/>
            <a:pathLst>
              <a:path w="9144000">
                <a:moveTo>
                  <a:pt x="0" y="0"/>
                </a:moveTo>
                <a:lnTo>
                  <a:pt x="9144000" y="0"/>
                </a:lnTo>
              </a:path>
            </a:pathLst>
          </a:custGeom>
          <a:ln w="37845">
            <a:solidFill>
              <a:srgbClr val="2CB1A3"/>
            </a:solidFill>
          </a:ln>
        </p:spPr>
        <p:txBody>
          <a:bodyPr wrap="square" lIns="0" tIns="0" rIns="0" bIns="0" rtlCol="0">
            <a:noAutofit/>
          </a:bodyPr>
          <a:lstStyle/>
          <a:p>
            <a:endParaRPr/>
          </a:p>
        </p:txBody>
      </p:sp>
      <p:sp>
        <p:nvSpPr>
          <p:cNvPr id="6" name="object 6"/>
          <p:cNvSpPr/>
          <p:nvPr/>
        </p:nvSpPr>
        <p:spPr>
          <a:xfrm>
            <a:off x="0" y="3319271"/>
            <a:ext cx="3819144" cy="0"/>
          </a:xfrm>
          <a:custGeom>
            <a:avLst/>
            <a:gdLst/>
            <a:ahLst/>
            <a:cxnLst/>
            <a:rect l="l" t="t" r="r" b="b"/>
            <a:pathLst>
              <a:path w="3819144">
                <a:moveTo>
                  <a:pt x="0" y="0"/>
                </a:moveTo>
                <a:lnTo>
                  <a:pt x="3819144" y="0"/>
                </a:lnTo>
              </a:path>
            </a:pathLst>
          </a:custGeom>
          <a:ln w="37845">
            <a:solidFill>
              <a:srgbClr val="0D637B"/>
            </a:solidFill>
          </a:ln>
        </p:spPr>
        <p:txBody>
          <a:bodyPr wrap="square" lIns="0" tIns="0" rIns="0" bIns="0" rtlCol="0">
            <a:noAutofit/>
          </a:bodyPr>
          <a:lstStyle/>
          <a:p>
            <a:endParaRPr/>
          </a:p>
        </p:txBody>
      </p:sp>
      <p:sp>
        <p:nvSpPr>
          <p:cNvPr id="9" name="矩形 8">
            <a:extLst>
              <a:ext uri="{FF2B5EF4-FFF2-40B4-BE49-F238E27FC236}">
                <a16:creationId xmlns:a16="http://schemas.microsoft.com/office/drawing/2014/main" id="{D7670A62-EC68-4524-B40E-F4591099905F}"/>
              </a:ext>
            </a:extLst>
          </p:cNvPr>
          <p:cNvSpPr/>
          <p:nvPr/>
        </p:nvSpPr>
        <p:spPr>
          <a:xfrm>
            <a:off x="1856710" y="822485"/>
            <a:ext cx="5430580" cy="692497"/>
          </a:xfrm>
          <a:prstGeom prst="rect">
            <a:avLst/>
          </a:prstGeom>
        </p:spPr>
        <p:txBody>
          <a:bodyPr wrap="square">
            <a:spAutoFit/>
          </a:bodyPr>
          <a:lstStyle/>
          <a:p>
            <a:r>
              <a:rPr lang="zh-CN" altLang="en-US" sz="3900" b="1" dirty="0">
                <a:solidFill>
                  <a:schemeClr val="accent5">
                    <a:lumMod val="20000"/>
                    <a:lumOff val="80000"/>
                  </a:schemeClr>
                </a:solidFill>
                <a:latin typeface="微软雅黑" panose="020B0503020204020204" pitchFamily="34" charset="-122"/>
                <a:ea typeface="微软雅黑" panose="020B0503020204020204" pitchFamily="34" charset="-122"/>
                <a:cs typeface="Arial" panose="020B0604020202020204" pitchFamily="34" charset="0"/>
              </a:rPr>
              <a:t>夯实安全</a:t>
            </a:r>
            <a:r>
              <a:rPr lang="en-US" altLang="zh-CN" sz="3900" b="1" dirty="0">
                <a:solidFill>
                  <a:schemeClr val="accent5">
                    <a:lumMod val="20000"/>
                    <a:lumOff val="80000"/>
                  </a:schemeClr>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3900" b="1" dirty="0">
                <a:solidFill>
                  <a:schemeClr val="accent5">
                    <a:lumMod val="20000"/>
                    <a:lumOff val="80000"/>
                  </a:schemeClr>
                </a:solidFill>
                <a:latin typeface="微软雅黑" panose="020B0503020204020204" pitchFamily="34" charset="-122"/>
                <a:ea typeface="微软雅黑" panose="020B0503020204020204" pitchFamily="34" charset="-122"/>
                <a:cs typeface="Arial" panose="020B0604020202020204" pitchFamily="34" charset="0"/>
              </a:rPr>
              <a:t>有备无患</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84986" y="34797"/>
            <a:ext cx="4782402" cy="426720"/>
          </a:xfrm>
          <a:prstGeom prst="rect">
            <a:avLst/>
          </a:prstGeom>
        </p:spPr>
        <p:txBody>
          <a:bodyPr vert="horz" wrap="square" lIns="0" tIns="0" rIns="0" bIns="0" rtlCol="0">
            <a:noAutofit/>
          </a:bodyPr>
          <a:lstStyle/>
          <a:p>
            <a:pPr marL="12700">
              <a:lnSpc>
                <a:spcPts val="3354"/>
              </a:lnSpc>
            </a:pPr>
            <a:r>
              <a:rPr lang="zh-CN" altLang="en-US" sz="2800" b="1" dirty="0">
                <a:solidFill>
                  <a:srgbClr val="FFFFFF"/>
                </a:solidFill>
                <a:latin typeface="微软雅黑" panose="020B0503020204020204" pitchFamily="34" charset="-122"/>
                <a:ea typeface="微软雅黑" panose="020B0503020204020204" pitchFamily="34" charset="-122"/>
              </a:rPr>
              <a:t>网络安全法的意义和作用（续）</a:t>
            </a:r>
            <a:endParaRPr sz="2800" dirty="0">
              <a:latin typeface="微软雅黑"/>
              <a:cs typeface="微软雅黑"/>
            </a:endParaRPr>
          </a:p>
        </p:txBody>
      </p:sp>
      <p:sp>
        <p:nvSpPr>
          <p:cNvPr id="4" name="object 4"/>
          <p:cNvSpPr txBox="1"/>
          <p:nvPr/>
        </p:nvSpPr>
        <p:spPr>
          <a:xfrm>
            <a:off x="2481833" y="664717"/>
            <a:ext cx="4140200" cy="274320"/>
          </a:xfrm>
          <a:prstGeom prst="rect">
            <a:avLst/>
          </a:prstGeom>
        </p:spPr>
        <p:txBody>
          <a:bodyPr vert="horz" wrap="square" lIns="0" tIns="0" rIns="0" bIns="0" rtlCol="0">
            <a:noAutofit/>
          </a:bodyPr>
          <a:lstStyle/>
          <a:p>
            <a:pPr marL="12700">
              <a:lnSpc>
                <a:spcPts val="2155"/>
              </a:lnSpc>
            </a:pPr>
            <a:r>
              <a:rPr sz="1800" b="1" dirty="0">
                <a:latin typeface="微软雅黑"/>
                <a:cs typeface="微软雅黑"/>
              </a:rPr>
              <a:t>中国网络安全法是网络安全领域的基本法</a:t>
            </a:r>
            <a:endParaRPr sz="1800">
              <a:latin typeface="微软雅黑"/>
              <a:cs typeface="微软雅黑"/>
            </a:endParaRPr>
          </a:p>
        </p:txBody>
      </p:sp>
      <p:grpSp>
        <p:nvGrpSpPr>
          <p:cNvPr id="5" name="组合 4">
            <a:extLst>
              <a:ext uri="{FF2B5EF4-FFF2-40B4-BE49-F238E27FC236}">
                <a16:creationId xmlns:a16="http://schemas.microsoft.com/office/drawing/2014/main" id="{B968644E-9B63-4216-8BE2-CCDB0132B9A9}"/>
              </a:ext>
            </a:extLst>
          </p:cNvPr>
          <p:cNvGrpSpPr/>
          <p:nvPr/>
        </p:nvGrpSpPr>
        <p:grpSpPr>
          <a:xfrm>
            <a:off x="117542" y="1142238"/>
            <a:ext cx="8950258" cy="3798062"/>
            <a:chOff x="873097" y="1172336"/>
            <a:chExt cx="7748299" cy="3454770"/>
          </a:xfrm>
        </p:grpSpPr>
        <p:sp>
          <p:nvSpPr>
            <p:cNvPr id="6" name="Line Callout 2 5">
              <a:extLst>
                <a:ext uri="{FF2B5EF4-FFF2-40B4-BE49-F238E27FC236}">
                  <a16:creationId xmlns:a16="http://schemas.microsoft.com/office/drawing/2014/main" id="{A0BBED43-84A4-4D28-AFA3-34EA2532DBEF}"/>
                </a:ext>
              </a:extLst>
            </p:cNvPr>
            <p:cNvSpPr/>
            <p:nvPr/>
          </p:nvSpPr>
          <p:spPr>
            <a:xfrm>
              <a:off x="6515710" y="1172336"/>
              <a:ext cx="2105686" cy="1403790"/>
            </a:xfrm>
            <a:prstGeom prst="borderCallout2">
              <a:avLst>
                <a:gd name="adj1" fmla="val 51624"/>
                <a:gd name="adj2" fmla="val -639"/>
                <a:gd name="adj3" fmla="val 51517"/>
                <a:gd name="adj4" fmla="val -16644"/>
                <a:gd name="adj5" fmla="val 51398"/>
                <a:gd name="adj6" fmla="val -21700"/>
              </a:avLst>
            </a:prstGeom>
            <a:solidFill>
              <a:srgbClr val="E7B98A">
                <a:lumMod val="20000"/>
                <a:lumOff val="80000"/>
              </a:srgbClr>
            </a:solidFill>
            <a:ln w="9525" cap="flat" cmpd="sng" algn="ctr">
              <a:solidFill>
                <a:srgbClr val="FFFFFF">
                  <a:lumMod val="85000"/>
                </a:srgbClr>
              </a:solidFill>
              <a:prstDash val="solid"/>
            </a:ln>
            <a:effectLst>
              <a:outerShdw blurRad="40000" dist="23000" dir="5400000" rotWithShape="0">
                <a:srgbClr val="000000">
                  <a:alpha val="35000"/>
                </a:srgbClr>
              </a:outerShdw>
            </a:effectLst>
          </p:spPr>
          <p:txBody>
            <a:bodyPr anchor="ctr"/>
            <a:lstStyle/>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宪法、刑法（部分条款）</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国家安全法（部分条款）</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保守国家秘密法</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en-US" sz="1200" kern="0" dirty="0">
                  <a:solidFill>
                    <a:srgbClr val="000000"/>
                  </a:solidFill>
                  <a:latin typeface="微软雅黑" panose="020B0503020204020204" pitchFamily="34" charset="-122"/>
                  <a:ea typeface="微软雅黑" panose="020B0503020204020204" pitchFamily="34" charset="-122"/>
                </a:rPr>
                <a:t>电子签名法</a:t>
              </a:r>
            </a:p>
            <a:p>
              <a:pPr marL="96389" indent="-96389" defTabSz="685617">
                <a:buFont typeface="Arial" panose="020B0604020202020204" pitchFamily="34" charset="0"/>
                <a:buChar char="•"/>
                <a:defRPr/>
              </a:pPr>
              <a:r>
                <a:rPr lang="zh-CN" altLang="en-US" sz="1200" b="1" kern="0" dirty="0">
                  <a:solidFill>
                    <a:srgbClr val="FF0000"/>
                  </a:solidFill>
                  <a:latin typeface="微软雅黑" panose="020B0503020204020204" pitchFamily="34" charset="-122"/>
                  <a:ea typeface="微软雅黑" panose="020B0503020204020204" pitchFamily="34" charset="-122"/>
                </a:rPr>
                <a:t>网络安全法</a:t>
              </a:r>
              <a:endParaRPr lang="en-US" altLang="zh-CN" sz="1200" b="1" kern="0" dirty="0">
                <a:solidFill>
                  <a:srgbClr val="FF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反恐法</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关于加强网络信息保护的决定</a:t>
              </a:r>
              <a:endParaRPr lang="en-US"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en-US" altLang="zh-CN" sz="1200" kern="0" dirty="0">
                  <a:solidFill>
                    <a:srgbClr val="000000"/>
                  </a:solidFill>
                  <a:latin typeface="微软雅黑" panose="020B0503020204020204" pitchFamily="34" charset="-122"/>
                  <a:ea typeface="微软雅黑" panose="020B0503020204020204" pitchFamily="34" charset="-122"/>
                </a:rPr>
                <a:t>……</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7" name="Line Callout 2 6">
              <a:extLst>
                <a:ext uri="{FF2B5EF4-FFF2-40B4-BE49-F238E27FC236}">
                  <a16:creationId xmlns:a16="http://schemas.microsoft.com/office/drawing/2014/main" id="{12C88FFB-4A64-45C8-887D-B2820B67BD2D}"/>
                </a:ext>
              </a:extLst>
            </p:cNvPr>
            <p:cNvSpPr/>
            <p:nvPr/>
          </p:nvSpPr>
          <p:spPr>
            <a:xfrm>
              <a:off x="6515710" y="2684110"/>
              <a:ext cx="2105686" cy="776916"/>
            </a:xfrm>
            <a:prstGeom prst="borderCallout2">
              <a:avLst>
                <a:gd name="adj1" fmla="val 48696"/>
                <a:gd name="adj2" fmla="val -396"/>
                <a:gd name="adj3" fmla="val 25349"/>
                <a:gd name="adj4" fmla="val -18152"/>
                <a:gd name="adj5" fmla="val 12571"/>
                <a:gd name="adj6" fmla="val -25104"/>
              </a:avLst>
            </a:prstGeom>
            <a:solidFill>
              <a:srgbClr val="E7B98A">
                <a:lumMod val="20000"/>
                <a:lumOff val="80000"/>
              </a:srgbClr>
            </a:solidFill>
            <a:ln w="9525" cap="flat" cmpd="sng" algn="ctr">
              <a:solidFill>
                <a:srgbClr val="FFFFFF">
                  <a:lumMod val="85000"/>
                </a:srgbClr>
              </a:solidFill>
              <a:prstDash val="solid"/>
            </a:ln>
            <a:effectLst>
              <a:outerShdw blurRad="40000" dist="23000" dir="5400000" rotWithShape="0">
                <a:srgbClr val="000000">
                  <a:alpha val="35000"/>
                </a:srgbClr>
              </a:outerShdw>
            </a:effectLst>
          </p:spPr>
          <p:txBody>
            <a:bodyPr anchor="ctr"/>
            <a:lstStyle/>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计算机信息系统安全保护条例</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互联网信息服务管理办法</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商用密码管理条例</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en-US" altLang="zh-CN" sz="1200" kern="0" dirty="0">
                  <a:solidFill>
                    <a:srgbClr val="000000"/>
                  </a:solidFill>
                  <a:latin typeface="微软雅黑" panose="020B0503020204020204" pitchFamily="34" charset="-122"/>
                  <a:ea typeface="微软雅黑" panose="020B0503020204020204" pitchFamily="34" charset="-122"/>
                </a:rPr>
                <a:t>……</a:t>
              </a:r>
              <a:endParaRPr lang="en-US" sz="1200" kern="0" dirty="0">
                <a:solidFill>
                  <a:srgbClr val="000000"/>
                </a:solidFill>
                <a:latin typeface="微软雅黑" panose="020B0503020204020204" pitchFamily="34" charset="-122"/>
                <a:ea typeface="微软雅黑" panose="020B0503020204020204" pitchFamily="34" charset="-122"/>
              </a:endParaRPr>
            </a:p>
          </p:txBody>
        </p:sp>
        <p:sp>
          <p:nvSpPr>
            <p:cNvPr id="8" name="Line Callout 2 7">
              <a:extLst>
                <a:ext uri="{FF2B5EF4-FFF2-40B4-BE49-F238E27FC236}">
                  <a16:creationId xmlns:a16="http://schemas.microsoft.com/office/drawing/2014/main" id="{D2C71B8E-1581-43F2-A62D-90B0B19C1A6E}"/>
                </a:ext>
              </a:extLst>
            </p:cNvPr>
            <p:cNvSpPr/>
            <p:nvPr/>
          </p:nvSpPr>
          <p:spPr>
            <a:xfrm>
              <a:off x="6515710" y="3588572"/>
              <a:ext cx="2105685" cy="999799"/>
            </a:xfrm>
            <a:prstGeom prst="borderCallout2">
              <a:avLst>
                <a:gd name="adj1" fmla="val 51763"/>
                <a:gd name="adj2" fmla="val -20"/>
                <a:gd name="adj3" fmla="val 50191"/>
                <a:gd name="adj4" fmla="val -9839"/>
                <a:gd name="adj5" fmla="val 21163"/>
                <a:gd name="adj6" fmla="val -25871"/>
              </a:avLst>
            </a:prstGeom>
            <a:solidFill>
              <a:srgbClr val="E7B98A">
                <a:lumMod val="20000"/>
                <a:lumOff val="80000"/>
              </a:srgbClr>
            </a:solidFill>
            <a:ln w="9525" cap="flat" cmpd="sng" algn="ctr">
              <a:solidFill>
                <a:srgbClr val="FFFFFF">
                  <a:lumMod val="85000"/>
                </a:srgbClr>
              </a:solidFill>
              <a:prstDash val="solid"/>
            </a:ln>
            <a:effectLst>
              <a:outerShdw blurRad="40000" dist="23000" dir="5400000" rotWithShape="0">
                <a:srgbClr val="000000">
                  <a:alpha val="35000"/>
                </a:srgbClr>
              </a:outerShdw>
            </a:effectLst>
          </p:spPr>
          <p:txBody>
            <a:bodyPr anchor="ctr"/>
            <a:lstStyle/>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公安部（安全专用产品等）</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原信产部（互联网域名等）</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国新办（互联网新闻信息服务）</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zh-CN" altLang="en-US" sz="1200" kern="0" dirty="0">
                  <a:solidFill>
                    <a:srgbClr val="000000"/>
                  </a:solidFill>
                  <a:latin typeface="微软雅黑" panose="020B0503020204020204" pitchFamily="34" charset="-122"/>
                  <a:ea typeface="微软雅黑" panose="020B0503020204020204" pitchFamily="34" charset="-122"/>
                </a:rPr>
                <a:t>保密局（保密等）</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en-US" altLang="zh-CN" sz="1200" kern="0" dirty="0">
                  <a:solidFill>
                    <a:srgbClr val="000000"/>
                  </a:solidFill>
                  <a:latin typeface="微软雅黑" panose="020B0503020204020204" pitchFamily="34" charset="-122"/>
                  <a:ea typeface="微软雅黑" panose="020B0503020204020204" pitchFamily="34" charset="-122"/>
                </a:rPr>
                <a:t>……</a:t>
              </a:r>
              <a:endParaRPr lang="en-US" sz="1200" kern="0" dirty="0">
                <a:solidFill>
                  <a:srgbClr val="000000"/>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D8C65347-6853-4ED9-AEAF-6759CD6B67ED}"/>
                </a:ext>
              </a:extLst>
            </p:cNvPr>
            <p:cNvGrpSpPr/>
            <p:nvPr/>
          </p:nvGrpSpPr>
          <p:grpSpPr>
            <a:xfrm>
              <a:off x="3006234" y="3936328"/>
              <a:ext cx="3164405" cy="690778"/>
              <a:chOff x="1618016" y="3044950"/>
              <a:chExt cx="2247923" cy="842978"/>
            </a:xfrm>
          </p:grpSpPr>
          <p:sp>
            <p:nvSpPr>
              <p:cNvPr id="42" name="圆角矩形 80">
                <a:extLst>
                  <a:ext uri="{FF2B5EF4-FFF2-40B4-BE49-F238E27FC236}">
                    <a16:creationId xmlns:a16="http://schemas.microsoft.com/office/drawing/2014/main" id="{7B4ACAC0-A312-4FFB-B465-29A87C5329E7}"/>
                  </a:ext>
                </a:extLst>
              </p:cNvPr>
              <p:cNvSpPr/>
              <p:nvPr/>
            </p:nvSpPr>
            <p:spPr>
              <a:xfrm>
                <a:off x="1618016" y="3044950"/>
                <a:ext cx="2247923" cy="842978"/>
              </a:xfrm>
              <a:prstGeom prst="roundRect">
                <a:avLst>
                  <a:gd name="adj" fmla="val 10000"/>
                </a:avLst>
              </a:prstGeom>
              <a:solidFill>
                <a:srgbClr val="FFCC66">
                  <a:tint val="40000"/>
                  <a:hueOff val="0"/>
                  <a:satOff val="0"/>
                  <a:lumOff val="0"/>
                  <a:alphaOff val="0"/>
                </a:srgbClr>
              </a:solidFill>
              <a:ln>
                <a:noFill/>
              </a:ln>
              <a:effectLst>
                <a:outerShdw blurRad="40000" dist="23000" dir="5400000" rotWithShape="0">
                  <a:srgbClr val="000000">
                    <a:alpha val="35000"/>
                  </a:srgbClr>
                </a:outerShdw>
              </a:effectLst>
            </p:spPr>
          </p:sp>
          <p:sp>
            <p:nvSpPr>
              <p:cNvPr id="43" name="圆角矩形 4">
                <a:extLst>
                  <a:ext uri="{FF2B5EF4-FFF2-40B4-BE49-F238E27FC236}">
                    <a16:creationId xmlns:a16="http://schemas.microsoft.com/office/drawing/2014/main" id="{7774D5B4-F24C-4242-B6B5-E5D430E21413}"/>
                  </a:ext>
                </a:extLst>
              </p:cNvPr>
              <p:cNvSpPr/>
              <p:nvPr/>
            </p:nvSpPr>
            <p:spPr>
              <a:xfrm>
                <a:off x="1618016" y="3044950"/>
                <a:ext cx="674377" cy="842978"/>
              </a:xfrm>
              <a:prstGeom prst="rect">
                <a:avLst/>
              </a:prstGeom>
              <a:noFill/>
              <a:ln>
                <a:noFill/>
              </a:ln>
              <a:effectLst/>
            </p:spPr>
            <p:txBody>
              <a:bodyPr spcFirstLastPara="0" vert="horz" wrap="square" lIns="74657" tIns="74657" rIns="74657" bIns="74657" numCol="1" spcCol="1270" anchor="ctr" anchorCtr="0">
                <a:noAutofit/>
              </a:bodyPr>
              <a:lstStyle/>
              <a:p>
                <a:pPr algn="ctr" defTabSz="349857">
                  <a:lnSpc>
                    <a:spcPct val="90000"/>
                  </a:lnSpc>
                  <a:spcAft>
                    <a:spcPct val="35000"/>
                  </a:spcAft>
                  <a:defRPr/>
                </a:pPr>
                <a:r>
                  <a:rPr lang="zh-CN" altLang="en-US" sz="16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地方人民政府</a:t>
                </a:r>
                <a:endParaRPr lang="en-US" sz="16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p:txBody>
          </p:sp>
        </p:grpSp>
        <p:grpSp>
          <p:nvGrpSpPr>
            <p:cNvPr id="10" name="组合 9">
              <a:extLst>
                <a:ext uri="{FF2B5EF4-FFF2-40B4-BE49-F238E27FC236}">
                  <a16:creationId xmlns:a16="http://schemas.microsoft.com/office/drawing/2014/main" id="{F141D880-A654-410C-9F98-35CE534DFC67}"/>
                </a:ext>
              </a:extLst>
            </p:cNvPr>
            <p:cNvGrpSpPr/>
            <p:nvPr/>
          </p:nvGrpSpPr>
          <p:grpSpPr>
            <a:xfrm>
              <a:off x="3009448" y="3128010"/>
              <a:ext cx="3157977" cy="690778"/>
              <a:chOff x="1620299" y="2058533"/>
              <a:chExt cx="2243357" cy="842978"/>
            </a:xfrm>
          </p:grpSpPr>
          <p:sp>
            <p:nvSpPr>
              <p:cNvPr id="40" name="圆角矩形 78">
                <a:extLst>
                  <a:ext uri="{FF2B5EF4-FFF2-40B4-BE49-F238E27FC236}">
                    <a16:creationId xmlns:a16="http://schemas.microsoft.com/office/drawing/2014/main" id="{BA5C5E74-4150-4FC9-87BB-1BB6D487A79D}"/>
                  </a:ext>
                </a:extLst>
              </p:cNvPr>
              <p:cNvSpPr/>
              <p:nvPr/>
            </p:nvSpPr>
            <p:spPr>
              <a:xfrm>
                <a:off x="1620299" y="2058533"/>
                <a:ext cx="2243357" cy="842978"/>
              </a:xfrm>
              <a:prstGeom prst="roundRect">
                <a:avLst>
                  <a:gd name="adj" fmla="val 10000"/>
                </a:avLst>
              </a:prstGeom>
              <a:solidFill>
                <a:srgbClr val="FFCC66">
                  <a:tint val="40000"/>
                  <a:hueOff val="0"/>
                  <a:satOff val="0"/>
                  <a:lumOff val="0"/>
                  <a:alphaOff val="0"/>
                </a:srgbClr>
              </a:solidFill>
              <a:ln>
                <a:noFill/>
              </a:ln>
              <a:effectLst>
                <a:outerShdw blurRad="40000" dist="23000" dir="5400000" rotWithShape="0">
                  <a:srgbClr val="000000">
                    <a:alpha val="35000"/>
                  </a:srgbClr>
                </a:outerShdw>
              </a:effectLst>
            </p:spPr>
          </p:sp>
          <p:sp>
            <p:nvSpPr>
              <p:cNvPr id="41" name="圆角矩形 6">
                <a:extLst>
                  <a:ext uri="{FF2B5EF4-FFF2-40B4-BE49-F238E27FC236}">
                    <a16:creationId xmlns:a16="http://schemas.microsoft.com/office/drawing/2014/main" id="{71667C54-E576-4C56-A96A-315221135F46}"/>
                  </a:ext>
                </a:extLst>
              </p:cNvPr>
              <p:cNvSpPr/>
              <p:nvPr/>
            </p:nvSpPr>
            <p:spPr>
              <a:xfrm>
                <a:off x="1620299" y="2058533"/>
                <a:ext cx="673007" cy="842978"/>
              </a:xfrm>
              <a:prstGeom prst="rect">
                <a:avLst/>
              </a:prstGeom>
              <a:noFill/>
              <a:ln>
                <a:noFill/>
              </a:ln>
              <a:effectLst/>
            </p:spPr>
            <p:txBody>
              <a:bodyPr spcFirstLastPara="0" vert="horz" wrap="square" lIns="74657" tIns="74657" rIns="74657" bIns="74657" numCol="1" spcCol="1270" anchor="ctr" anchorCtr="0">
                <a:noAutofit/>
              </a:bodyPr>
              <a:lstStyle/>
              <a:p>
                <a:pPr algn="ctr" defTabSz="349857">
                  <a:lnSpc>
                    <a:spcPct val="90000"/>
                  </a:lnSpc>
                  <a:spcAft>
                    <a:spcPct val="35000"/>
                  </a:spcAft>
                  <a:defRPr/>
                </a:pPr>
                <a:r>
                  <a:rPr lang="zh-CN" altLang="en-US" sz="16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地方人大及常委会</a:t>
                </a:r>
                <a:endParaRPr lang="en-US" sz="16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p:txBody>
          </p:sp>
        </p:grpSp>
        <p:grpSp>
          <p:nvGrpSpPr>
            <p:cNvPr id="11" name="组合 10">
              <a:extLst>
                <a:ext uri="{FF2B5EF4-FFF2-40B4-BE49-F238E27FC236}">
                  <a16:creationId xmlns:a16="http://schemas.microsoft.com/office/drawing/2014/main" id="{0A0A8F6D-8419-4FB4-82A1-B7E084A2C9B9}"/>
                </a:ext>
              </a:extLst>
            </p:cNvPr>
            <p:cNvGrpSpPr/>
            <p:nvPr/>
          </p:nvGrpSpPr>
          <p:grpSpPr>
            <a:xfrm>
              <a:off x="3015907" y="2250614"/>
              <a:ext cx="3145061" cy="759855"/>
              <a:chOff x="1624887" y="987819"/>
              <a:chExt cx="2234182" cy="927276"/>
            </a:xfrm>
          </p:grpSpPr>
          <p:sp>
            <p:nvSpPr>
              <p:cNvPr id="38" name="圆角矩形 76">
                <a:extLst>
                  <a:ext uri="{FF2B5EF4-FFF2-40B4-BE49-F238E27FC236}">
                    <a16:creationId xmlns:a16="http://schemas.microsoft.com/office/drawing/2014/main" id="{81969424-462E-432E-95E8-9BFDDDC472B6}"/>
                  </a:ext>
                </a:extLst>
              </p:cNvPr>
              <p:cNvSpPr/>
              <p:nvPr/>
            </p:nvSpPr>
            <p:spPr>
              <a:xfrm>
                <a:off x="1624887" y="987819"/>
                <a:ext cx="2234182" cy="927276"/>
              </a:xfrm>
              <a:prstGeom prst="roundRect">
                <a:avLst>
                  <a:gd name="adj" fmla="val 10000"/>
                </a:avLst>
              </a:prstGeom>
              <a:solidFill>
                <a:srgbClr val="FFCC66">
                  <a:tint val="40000"/>
                  <a:hueOff val="0"/>
                  <a:satOff val="0"/>
                  <a:lumOff val="0"/>
                  <a:alphaOff val="0"/>
                </a:srgbClr>
              </a:solidFill>
              <a:ln>
                <a:noFill/>
              </a:ln>
              <a:effectLst>
                <a:outerShdw blurRad="40000" dist="23000" dir="5400000" rotWithShape="0">
                  <a:srgbClr val="000000">
                    <a:alpha val="35000"/>
                  </a:srgbClr>
                </a:outerShdw>
              </a:effectLst>
            </p:spPr>
          </p:sp>
          <p:sp>
            <p:nvSpPr>
              <p:cNvPr id="39" name="圆角矩形 8">
                <a:extLst>
                  <a:ext uri="{FF2B5EF4-FFF2-40B4-BE49-F238E27FC236}">
                    <a16:creationId xmlns:a16="http://schemas.microsoft.com/office/drawing/2014/main" id="{D4FCC26B-99AA-416E-B7E1-1690D03AEA4C}"/>
                  </a:ext>
                </a:extLst>
              </p:cNvPr>
              <p:cNvSpPr/>
              <p:nvPr/>
            </p:nvSpPr>
            <p:spPr>
              <a:xfrm>
                <a:off x="1624887" y="987819"/>
                <a:ext cx="670254" cy="927276"/>
              </a:xfrm>
              <a:prstGeom prst="rect">
                <a:avLst/>
              </a:prstGeom>
              <a:noFill/>
              <a:ln>
                <a:noFill/>
              </a:ln>
              <a:effectLst/>
            </p:spPr>
            <p:txBody>
              <a:bodyPr spcFirstLastPara="0" vert="horz" wrap="square" lIns="74657" tIns="74657" rIns="74657" bIns="74657" numCol="1" spcCol="1270" anchor="ctr" anchorCtr="0">
                <a:noAutofit/>
              </a:bodyPr>
              <a:lstStyle/>
              <a:p>
                <a:pPr algn="ctr" defTabSz="349857">
                  <a:lnSpc>
                    <a:spcPct val="90000"/>
                  </a:lnSpc>
                  <a:spcAft>
                    <a:spcPct val="35000"/>
                  </a:spcAft>
                  <a:defRPr/>
                </a:pPr>
                <a:r>
                  <a:rPr lang="zh-CN" altLang="en-US" sz="16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国务院</a:t>
                </a:r>
                <a:endParaRPr lang="en-US" sz="16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46AC482B-840C-43F5-A7FB-59D367A759C3}"/>
                </a:ext>
              </a:extLst>
            </p:cNvPr>
            <p:cNvGrpSpPr/>
            <p:nvPr/>
          </p:nvGrpSpPr>
          <p:grpSpPr>
            <a:xfrm>
              <a:off x="3028048" y="1442296"/>
              <a:ext cx="3084808" cy="690778"/>
              <a:chOff x="1633513" y="1402"/>
              <a:chExt cx="2191379" cy="842978"/>
            </a:xfrm>
          </p:grpSpPr>
          <p:sp>
            <p:nvSpPr>
              <p:cNvPr id="36" name="圆角矩形 74">
                <a:extLst>
                  <a:ext uri="{FF2B5EF4-FFF2-40B4-BE49-F238E27FC236}">
                    <a16:creationId xmlns:a16="http://schemas.microsoft.com/office/drawing/2014/main" id="{D2A3170F-7FDD-45C1-B146-4551962E361B}"/>
                  </a:ext>
                </a:extLst>
              </p:cNvPr>
              <p:cNvSpPr/>
              <p:nvPr/>
            </p:nvSpPr>
            <p:spPr>
              <a:xfrm>
                <a:off x="1633513" y="1402"/>
                <a:ext cx="2191379" cy="842978"/>
              </a:xfrm>
              <a:prstGeom prst="roundRect">
                <a:avLst>
                  <a:gd name="adj" fmla="val 10000"/>
                </a:avLst>
              </a:prstGeom>
              <a:solidFill>
                <a:srgbClr val="FFCC66">
                  <a:tint val="40000"/>
                  <a:hueOff val="0"/>
                  <a:satOff val="0"/>
                  <a:lumOff val="0"/>
                  <a:alphaOff val="0"/>
                </a:srgbClr>
              </a:solidFill>
              <a:ln>
                <a:noFill/>
              </a:ln>
              <a:effectLst>
                <a:outerShdw blurRad="40000" dist="23000" dir="5400000" rotWithShape="0">
                  <a:srgbClr val="000000">
                    <a:alpha val="35000"/>
                  </a:srgbClr>
                </a:outerShdw>
              </a:effectLst>
            </p:spPr>
          </p:sp>
          <p:sp>
            <p:nvSpPr>
              <p:cNvPr id="37" name="圆角矩形 10">
                <a:extLst>
                  <a:ext uri="{FF2B5EF4-FFF2-40B4-BE49-F238E27FC236}">
                    <a16:creationId xmlns:a16="http://schemas.microsoft.com/office/drawing/2014/main" id="{72D66713-07B9-4ED2-AF11-7598344F882D}"/>
                  </a:ext>
                </a:extLst>
              </p:cNvPr>
              <p:cNvSpPr/>
              <p:nvPr/>
            </p:nvSpPr>
            <p:spPr>
              <a:xfrm>
                <a:off x="1633513" y="1402"/>
                <a:ext cx="657413" cy="842978"/>
              </a:xfrm>
              <a:prstGeom prst="rect">
                <a:avLst/>
              </a:prstGeom>
              <a:noFill/>
              <a:ln>
                <a:noFill/>
              </a:ln>
              <a:effectLst/>
            </p:spPr>
            <p:txBody>
              <a:bodyPr spcFirstLastPara="0" vert="horz" wrap="square" lIns="74657" tIns="74657" rIns="74657" bIns="74657" numCol="1" spcCol="1270" anchor="ctr" anchorCtr="0">
                <a:noAutofit/>
              </a:bodyPr>
              <a:lstStyle/>
              <a:p>
                <a:pPr algn="ctr" defTabSz="349857">
                  <a:lnSpc>
                    <a:spcPct val="90000"/>
                  </a:lnSpc>
                  <a:spcAft>
                    <a:spcPct val="35000"/>
                  </a:spcAft>
                  <a:defRPr/>
                </a:pPr>
                <a:r>
                  <a:rPr lang="zh-CN" altLang="en-US" sz="14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rPr>
                  <a:t>全国人大及其常委会</a:t>
                </a:r>
                <a:endParaRPr lang="en-US" sz="1400" b="1" kern="0" dirty="0">
                  <a:solidFill>
                    <a:srgbClr val="000000">
                      <a:hueOff val="0"/>
                      <a:satOff val="0"/>
                      <a:lumOff val="0"/>
                      <a:alphaOff val="0"/>
                    </a:srgbClr>
                  </a:solidFill>
                  <a:latin typeface="微软雅黑" panose="020B0503020204020204" pitchFamily="34" charset="-122"/>
                  <a:ea typeface="微软雅黑" panose="020B0503020204020204" pitchFamily="34" charset="-122"/>
                </a:endParaRPr>
              </a:p>
            </p:txBody>
          </p:sp>
        </p:grpSp>
        <p:grpSp>
          <p:nvGrpSpPr>
            <p:cNvPr id="13" name="组合 12">
              <a:extLst>
                <a:ext uri="{FF2B5EF4-FFF2-40B4-BE49-F238E27FC236}">
                  <a16:creationId xmlns:a16="http://schemas.microsoft.com/office/drawing/2014/main" id="{3D7D18A7-46FB-4596-8B06-535E1007D6CE}"/>
                </a:ext>
              </a:extLst>
            </p:cNvPr>
            <p:cNvGrpSpPr/>
            <p:nvPr/>
          </p:nvGrpSpPr>
          <p:grpSpPr>
            <a:xfrm>
              <a:off x="4260017" y="1501065"/>
              <a:ext cx="1514384" cy="587701"/>
              <a:chOff x="2508675" y="73121"/>
              <a:chExt cx="1075785" cy="717190"/>
            </a:xfrm>
          </p:grpSpPr>
          <p:sp>
            <p:nvSpPr>
              <p:cNvPr id="34" name="圆角矩形 72">
                <a:extLst>
                  <a:ext uri="{FF2B5EF4-FFF2-40B4-BE49-F238E27FC236}">
                    <a16:creationId xmlns:a16="http://schemas.microsoft.com/office/drawing/2014/main" id="{B285A8D6-10F5-4DEC-B96B-DA1145BDF3B4}"/>
                  </a:ext>
                </a:extLst>
              </p:cNvPr>
              <p:cNvSpPr/>
              <p:nvPr/>
            </p:nvSpPr>
            <p:spPr>
              <a:xfrm>
                <a:off x="2508675" y="73121"/>
                <a:ext cx="1075785" cy="717190"/>
              </a:xfrm>
              <a:prstGeom prst="roundRect">
                <a:avLst>
                  <a:gd name="adj" fmla="val 10000"/>
                </a:avLst>
              </a:prstGeom>
              <a:solidFill>
                <a:schemeClr val="accent1"/>
              </a:solidFill>
              <a:ln w="9525" cap="flat" cmpd="sng" algn="ctr">
                <a:solidFill>
                  <a:schemeClr val="tx2">
                    <a:lumMod val="60000"/>
                    <a:lumOff val="40000"/>
                  </a:schemeClr>
                </a:solidFill>
                <a:prstDash val="solid"/>
              </a:ln>
              <a:effectLst>
                <a:outerShdw blurRad="40000" dist="23000" dir="5400000" rotWithShape="0">
                  <a:srgbClr val="000000">
                    <a:alpha val="35000"/>
                  </a:srgbClr>
                </a:outerShdw>
              </a:effectLst>
            </p:spPr>
          </p:sp>
          <p:sp>
            <p:nvSpPr>
              <p:cNvPr id="35" name="圆角矩形 12">
                <a:extLst>
                  <a:ext uri="{FF2B5EF4-FFF2-40B4-BE49-F238E27FC236}">
                    <a16:creationId xmlns:a16="http://schemas.microsoft.com/office/drawing/2014/main" id="{A98DCB40-9D03-49B8-B377-E9F498309652}"/>
                  </a:ext>
                </a:extLst>
              </p:cNvPr>
              <p:cNvSpPr/>
              <p:nvPr/>
            </p:nvSpPr>
            <p:spPr>
              <a:xfrm>
                <a:off x="2529681" y="94127"/>
                <a:ext cx="1033773" cy="675178"/>
              </a:xfrm>
              <a:prstGeom prst="rect">
                <a:avLst/>
              </a:prstGeom>
              <a:noFill/>
              <a:ln>
                <a:noFill/>
              </a:ln>
              <a:effectLst/>
            </p:spPr>
            <p:txBody>
              <a:bodyPr spcFirstLastPara="0" vert="horz" wrap="square" lIns="39995" tIns="39995" rIns="39995" bIns="39995" numCol="1" spcCol="1270" anchor="ctr" anchorCtr="0">
                <a:noAutofit/>
              </a:bodyPr>
              <a:lstStyle/>
              <a:p>
                <a:pPr algn="ctr" defTabSz="349857">
                  <a:lnSpc>
                    <a:spcPct val="90000"/>
                  </a:lnSpc>
                  <a:spcAft>
                    <a:spcPct val="35000"/>
                  </a:spcAft>
                  <a:defRPr/>
                </a:pPr>
                <a:r>
                  <a:rPr lang="zh-CN" altLang="en-US" sz="1600" b="1" kern="0" dirty="0">
                    <a:solidFill>
                      <a:srgbClr val="FFFFFF"/>
                    </a:solidFill>
                    <a:latin typeface="微软雅黑" panose="020B0503020204020204" pitchFamily="34" charset="-122"/>
                    <a:ea typeface="微软雅黑" panose="020B0503020204020204" pitchFamily="34" charset="-122"/>
                  </a:rPr>
                  <a:t>法律</a:t>
                </a:r>
                <a:endParaRPr lang="en-US" sz="1600" b="1" kern="0" dirty="0">
                  <a:solidFill>
                    <a:srgbClr val="FFFFFF"/>
                  </a:solidFill>
                  <a:latin typeface="微软雅黑" panose="020B0503020204020204" pitchFamily="34" charset="-122"/>
                  <a:ea typeface="微软雅黑" panose="020B0503020204020204" pitchFamily="34" charset="-122"/>
                </a:endParaRPr>
              </a:p>
            </p:txBody>
          </p:sp>
        </p:grpSp>
        <p:sp>
          <p:nvSpPr>
            <p:cNvPr id="14" name="直接连接符 13">
              <a:extLst>
                <a:ext uri="{FF2B5EF4-FFF2-40B4-BE49-F238E27FC236}">
                  <a16:creationId xmlns:a16="http://schemas.microsoft.com/office/drawing/2014/main" id="{955B349C-2861-4C48-A9CD-AE9A70462CF3}"/>
                </a:ext>
              </a:extLst>
            </p:cNvPr>
            <p:cNvSpPr/>
            <p:nvPr/>
          </p:nvSpPr>
          <p:spPr>
            <a:xfrm>
              <a:off x="4886321" y="2088766"/>
              <a:ext cx="128720" cy="235080"/>
            </a:xfrm>
            <a:custGeom>
              <a:avLst/>
              <a:gdLst/>
              <a:ahLst/>
              <a:cxnLst/>
              <a:rect l="0" t="0" r="0" b="0"/>
              <a:pathLst>
                <a:path>
                  <a:moveTo>
                    <a:pt x="92979" y="0"/>
                  </a:moveTo>
                  <a:lnTo>
                    <a:pt x="92979" y="143438"/>
                  </a:lnTo>
                  <a:lnTo>
                    <a:pt x="45720" y="143438"/>
                  </a:lnTo>
                  <a:lnTo>
                    <a:pt x="45720" y="286876"/>
                  </a:lnTo>
                </a:path>
              </a:pathLst>
            </a:custGeom>
            <a:noFill/>
            <a:ln w="9525" cap="flat" cmpd="sng" algn="ctr">
              <a:solidFill>
                <a:srgbClr val="FFCC66">
                  <a:shade val="60000"/>
                  <a:hueOff val="0"/>
                  <a:satOff val="0"/>
                  <a:lumOff val="0"/>
                  <a:alphaOff val="0"/>
                  <a:shade val="95000"/>
                  <a:satMod val="105000"/>
                </a:srgbClr>
              </a:solidFill>
              <a:prstDash val="solid"/>
            </a:ln>
            <a:effectLst/>
          </p:spPr>
        </p:sp>
        <p:grpSp>
          <p:nvGrpSpPr>
            <p:cNvPr id="15" name="组合 14">
              <a:extLst>
                <a:ext uri="{FF2B5EF4-FFF2-40B4-BE49-F238E27FC236}">
                  <a16:creationId xmlns:a16="http://schemas.microsoft.com/office/drawing/2014/main" id="{3962E6C4-8E3A-4CE8-99CE-AE72980468F2}"/>
                </a:ext>
              </a:extLst>
            </p:cNvPr>
            <p:cNvGrpSpPr/>
            <p:nvPr/>
          </p:nvGrpSpPr>
          <p:grpSpPr>
            <a:xfrm>
              <a:off x="4270437" y="2323847"/>
              <a:ext cx="1514384" cy="587701"/>
              <a:chOff x="2516077" y="1077188"/>
              <a:chExt cx="1075785" cy="717190"/>
            </a:xfrm>
          </p:grpSpPr>
          <p:sp>
            <p:nvSpPr>
              <p:cNvPr id="32" name="圆角矩形 70">
                <a:extLst>
                  <a:ext uri="{FF2B5EF4-FFF2-40B4-BE49-F238E27FC236}">
                    <a16:creationId xmlns:a16="http://schemas.microsoft.com/office/drawing/2014/main" id="{8F28EE1E-0065-4ECF-9239-5F49CE8D4300}"/>
                  </a:ext>
                </a:extLst>
              </p:cNvPr>
              <p:cNvSpPr/>
              <p:nvPr/>
            </p:nvSpPr>
            <p:spPr>
              <a:xfrm>
                <a:off x="2516077" y="1077188"/>
                <a:ext cx="1075785" cy="717190"/>
              </a:xfrm>
              <a:prstGeom prst="roundRect">
                <a:avLst>
                  <a:gd name="adj" fmla="val 10000"/>
                </a:avLst>
              </a:prstGeom>
              <a:solidFill>
                <a:schemeClr val="accent1"/>
              </a:solidFill>
              <a:ln w="9525" cap="flat" cmpd="sng" algn="ctr">
                <a:solidFill>
                  <a:schemeClr val="tx2">
                    <a:lumMod val="60000"/>
                    <a:lumOff val="40000"/>
                  </a:schemeClr>
                </a:solidFill>
                <a:prstDash val="solid"/>
              </a:ln>
              <a:effectLst>
                <a:outerShdw blurRad="40000" dist="23000" dir="5400000" rotWithShape="0">
                  <a:srgbClr val="000000">
                    <a:alpha val="35000"/>
                  </a:srgbClr>
                </a:outerShdw>
              </a:effectLst>
            </p:spPr>
          </p:sp>
          <p:sp>
            <p:nvSpPr>
              <p:cNvPr id="33" name="圆角矩形 15">
                <a:extLst>
                  <a:ext uri="{FF2B5EF4-FFF2-40B4-BE49-F238E27FC236}">
                    <a16:creationId xmlns:a16="http://schemas.microsoft.com/office/drawing/2014/main" id="{8E85BE23-2E79-49B8-9A7C-71CF1A9888DF}"/>
                  </a:ext>
                </a:extLst>
              </p:cNvPr>
              <p:cNvSpPr/>
              <p:nvPr/>
            </p:nvSpPr>
            <p:spPr>
              <a:xfrm>
                <a:off x="2531070" y="1098194"/>
                <a:ext cx="1033773" cy="675178"/>
              </a:xfrm>
              <a:prstGeom prst="rect">
                <a:avLst/>
              </a:prstGeom>
              <a:noFill/>
              <a:ln>
                <a:noFill/>
              </a:ln>
              <a:effectLst/>
            </p:spPr>
            <p:txBody>
              <a:bodyPr spcFirstLastPara="0" vert="horz" wrap="square" lIns="39995" tIns="39995" rIns="39995" bIns="39995" numCol="1" spcCol="1270" anchor="ctr" anchorCtr="0">
                <a:noAutofit/>
              </a:bodyPr>
              <a:lstStyle/>
              <a:p>
                <a:pPr algn="ctr" defTabSz="349857">
                  <a:lnSpc>
                    <a:spcPct val="90000"/>
                  </a:lnSpc>
                  <a:spcAft>
                    <a:spcPct val="35000"/>
                  </a:spcAft>
                  <a:defRPr/>
                </a:pPr>
                <a:r>
                  <a:rPr lang="zh-CN" altLang="en-US" sz="1600" b="1" kern="0" dirty="0">
                    <a:solidFill>
                      <a:srgbClr val="FFFFFF"/>
                    </a:solidFill>
                    <a:latin typeface="微软雅黑" panose="020B0503020204020204" pitchFamily="34" charset="-122"/>
                    <a:ea typeface="微软雅黑" panose="020B0503020204020204" pitchFamily="34" charset="-122"/>
                  </a:rPr>
                  <a:t>行政</a:t>
                </a:r>
                <a:r>
                  <a:rPr lang="zh-CN" altLang="en-US" sz="800" b="1" kern="0" dirty="0">
                    <a:solidFill>
                      <a:srgbClr val="FFFFFF"/>
                    </a:solidFill>
                    <a:latin typeface="微软雅黑" panose="020B0503020204020204" pitchFamily="34" charset="-122"/>
                    <a:ea typeface="微软雅黑" panose="020B0503020204020204" pitchFamily="34" charset="-122"/>
                  </a:rPr>
                  <a:t>  </a:t>
                </a:r>
                <a:endParaRPr lang="en-US" altLang="zh-CN" sz="800" b="1" kern="0" dirty="0">
                  <a:solidFill>
                    <a:srgbClr val="FFFFFF"/>
                  </a:solidFill>
                  <a:latin typeface="微软雅黑" panose="020B0503020204020204" pitchFamily="34" charset="-122"/>
                  <a:ea typeface="微软雅黑" panose="020B0503020204020204" pitchFamily="34" charset="-122"/>
                </a:endParaRPr>
              </a:p>
              <a:p>
                <a:pPr algn="ctr" defTabSz="349857">
                  <a:lnSpc>
                    <a:spcPct val="90000"/>
                  </a:lnSpc>
                  <a:spcAft>
                    <a:spcPct val="35000"/>
                  </a:spcAft>
                  <a:defRPr/>
                </a:pPr>
                <a:r>
                  <a:rPr lang="zh-CN" altLang="en-US" sz="1600" b="1" kern="0" dirty="0">
                    <a:solidFill>
                      <a:srgbClr val="FFFFFF"/>
                    </a:solidFill>
                    <a:latin typeface="微软雅黑" panose="020B0503020204020204" pitchFamily="34" charset="-122"/>
                    <a:ea typeface="微软雅黑" panose="020B0503020204020204" pitchFamily="34" charset="-122"/>
                  </a:rPr>
                  <a:t>法规</a:t>
                </a:r>
                <a:endParaRPr lang="en-US" sz="1600" b="1" kern="0" dirty="0">
                  <a:solidFill>
                    <a:srgbClr val="FFFFFF"/>
                  </a:solidFill>
                  <a:latin typeface="微软雅黑" panose="020B0503020204020204" pitchFamily="34" charset="-122"/>
                  <a:ea typeface="微软雅黑" panose="020B0503020204020204" pitchFamily="34" charset="-122"/>
                </a:endParaRPr>
              </a:p>
            </p:txBody>
          </p:sp>
        </p:grpSp>
        <p:sp>
          <p:nvSpPr>
            <p:cNvPr id="16" name="直接连接符 16">
              <a:extLst>
                <a:ext uri="{FF2B5EF4-FFF2-40B4-BE49-F238E27FC236}">
                  <a16:creationId xmlns:a16="http://schemas.microsoft.com/office/drawing/2014/main" id="{1A014938-C65D-43F1-A5B3-19BEDBFF88F7}"/>
                </a:ext>
              </a:extLst>
            </p:cNvPr>
            <p:cNvSpPr/>
            <p:nvPr/>
          </p:nvSpPr>
          <p:spPr>
            <a:xfrm>
              <a:off x="4435371" y="2911548"/>
              <a:ext cx="515310" cy="235080"/>
            </a:xfrm>
            <a:custGeom>
              <a:avLst/>
              <a:gdLst/>
              <a:ahLst/>
              <a:cxnLst/>
              <a:rect l="0" t="0" r="0" b="0"/>
              <a:pathLst>
                <a:path>
                  <a:moveTo>
                    <a:pt x="366065" y="0"/>
                  </a:moveTo>
                  <a:lnTo>
                    <a:pt x="366065" y="143438"/>
                  </a:lnTo>
                  <a:lnTo>
                    <a:pt x="0" y="143438"/>
                  </a:lnTo>
                  <a:lnTo>
                    <a:pt x="0" y="286876"/>
                  </a:lnTo>
                </a:path>
              </a:pathLst>
            </a:custGeom>
            <a:noFill/>
            <a:ln w="9525" cap="flat" cmpd="sng" algn="ctr">
              <a:solidFill>
                <a:srgbClr val="FFCC66">
                  <a:shade val="80000"/>
                  <a:hueOff val="0"/>
                  <a:satOff val="0"/>
                  <a:lumOff val="0"/>
                  <a:alphaOff val="0"/>
                  <a:shade val="95000"/>
                  <a:satMod val="105000"/>
                </a:srgbClr>
              </a:solidFill>
              <a:prstDash val="solid"/>
            </a:ln>
            <a:effectLst/>
          </p:spPr>
        </p:sp>
        <p:grpSp>
          <p:nvGrpSpPr>
            <p:cNvPr id="17" name="组合 16">
              <a:extLst>
                <a:ext uri="{FF2B5EF4-FFF2-40B4-BE49-F238E27FC236}">
                  <a16:creationId xmlns:a16="http://schemas.microsoft.com/office/drawing/2014/main" id="{AF7EB076-681F-4008-9CF6-B97317B87AEE}"/>
                </a:ext>
              </a:extLst>
            </p:cNvPr>
            <p:cNvGrpSpPr/>
            <p:nvPr/>
          </p:nvGrpSpPr>
          <p:grpSpPr>
            <a:xfrm>
              <a:off x="3931156" y="3146628"/>
              <a:ext cx="1008428" cy="587701"/>
              <a:chOff x="2275060" y="2081254"/>
              <a:chExt cx="716365" cy="717190"/>
            </a:xfrm>
          </p:grpSpPr>
          <p:sp>
            <p:nvSpPr>
              <p:cNvPr id="30" name="圆角矩形 68">
                <a:extLst>
                  <a:ext uri="{FF2B5EF4-FFF2-40B4-BE49-F238E27FC236}">
                    <a16:creationId xmlns:a16="http://schemas.microsoft.com/office/drawing/2014/main" id="{CB109D5A-7654-4D70-80D5-6D25358B6858}"/>
                  </a:ext>
                </a:extLst>
              </p:cNvPr>
              <p:cNvSpPr/>
              <p:nvPr/>
            </p:nvSpPr>
            <p:spPr>
              <a:xfrm>
                <a:off x="2275060" y="2081254"/>
                <a:ext cx="716365" cy="717190"/>
              </a:xfrm>
              <a:prstGeom prst="roundRect">
                <a:avLst>
                  <a:gd name="adj" fmla="val 10000"/>
                </a:avLst>
              </a:prstGeom>
              <a:solidFill>
                <a:schemeClr val="accent1"/>
              </a:solidFill>
              <a:ln w="9525" cap="flat" cmpd="sng" algn="ctr">
                <a:solidFill>
                  <a:schemeClr val="tx2">
                    <a:lumMod val="60000"/>
                    <a:lumOff val="40000"/>
                  </a:schemeClr>
                </a:solidFill>
                <a:prstDash val="solid"/>
              </a:ln>
              <a:effectLst>
                <a:outerShdw blurRad="40000" dist="23000" dir="5400000" rotWithShape="0">
                  <a:srgbClr val="000000">
                    <a:alpha val="35000"/>
                  </a:srgbClr>
                </a:outerShdw>
              </a:effectLst>
            </p:spPr>
          </p:sp>
          <p:sp>
            <p:nvSpPr>
              <p:cNvPr id="31" name="圆角矩形 18">
                <a:extLst>
                  <a:ext uri="{FF2B5EF4-FFF2-40B4-BE49-F238E27FC236}">
                    <a16:creationId xmlns:a16="http://schemas.microsoft.com/office/drawing/2014/main" id="{E6F348A6-7CC8-41D0-9776-5F3D9211E24C}"/>
                  </a:ext>
                </a:extLst>
              </p:cNvPr>
              <p:cNvSpPr/>
              <p:nvPr/>
            </p:nvSpPr>
            <p:spPr>
              <a:xfrm>
                <a:off x="2296042" y="2102236"/>
                <a:ext cx="674401" cy="675226"/>
              </a:xfrm>
              <a:prstGeom prst="rect">
                <a:avLst/>
              </a:prstGeom>
              <a:noFill/>
              <a:ln>
                <a:noFill/>
              </a:ln>
              <a:effectLst/>
            </p:spPr>
            <p:txBody>
              <a:bodyPr spcFirstLastPara="0" vert="horz" wrap="square" lIns="39995" tIns="39995" rIns="39995" bIns="39995" numCol="1" spcCol="1270" anchor="ctr" anchorCtr="0">
                <a:noAutofit/>
              </a:bodyPr>
              <a:lstStyle/>
              <a:p>
                <a:pPr algn="ctr" defTabSz="349857">
                  <a:lnSpc>
                    <a:spcPct val="90000"/>
                  </a:lnSpc>
                  <a:spcAft>
                    <a:spcPct val="35000"/>
                  </a:spcAft>
                  <a:defRPr/>
                </a:pPr>
                <a:r>
                  <a:rPr lang="zh-CN" altLang="en-US" sz="1600" b="1" kern="0" dirty="0">
                    <a:solidFill>
                      <a:srgbClr val="FFFFFF"/>
                    </a:solidFill>
                    <a:latin typeface="微软雅黑" panose="020B0503020204020204" pitchFamily="34" charset="-122"/>
                    <a:ea typeface="微软雅黑" panose="020B0503020204020204" pitchFamily="34" charset="-122"/>
                  </a:rPr>
                  <a:t>地方性</a:t>
                </a:r>
                <a:endParaRPr lang="en-US" altLang="zh-CN" sz="1600" b="1" kern="0" dirty="0">
                  <a:solidFill>
                    <a:srgbClr val="FFFFFF"/>
                  </a:solidFill>
                  <a:latin typeface="微软雅黑" panose="020B0503020204020204" pitchFamily="34" charset="-122"/>
                  <a:ea typeface="微软雅黑" panose="020B0503020204020204" pitchFamily="34" charset="-122"/>
                </a:endParaRPr>
              </a:p>
              <a:p>
                <a:pPr algn="ctr" defTabSz="349857">
                  <a:lnSpc>
                    <a:spcPct val="90000"/>
                  </a:lnSpc>
                  <a:spcAft>
                    <a:spcPct val="35000"/>
                  </a:spcAft>
                  <a:defRPr/>
                </a:pPr>
                <a:r>
                  <a:rPr lang="zh-CN" altLang="en-US" sz="1600" b="1" kern="0" dirty="0">
                    <a:solidFill>
                      <a:srgbClr val="FFFFFF"/>
                    </a:solidFill>
                    <a:latin typeface="微软雅黑" panose="020B0503020204020204" pitchFamily="34" charset="-122"/>
                    <a:ea typeface="微软雅黑" panose="020B0503020204020204" pitchFamily="34" charset="-122"/>
                  </a:rPr>
                  <a:t>法规</a:t>
                </a:r>
                <a:endParaRPr lang="en-US" sz="1600" b="1" kern="0" dirty="0">
                  <a:solidFill>
                    <a:srgbClr val="FFFFFF"/>
                  </a:solidFill>
                  <a:latin typeface="微软雅黑" panose="020B0503020204020204" pitchFamily="34" charset="-122"/>
                  <a:ea typeface="微软雅黑" panose="020B0503020204020204" pitchFamily="34" charset="-122"/>
                </a:endParaRPr>
              </a:p>
            </p:txBody>
          </p:sp>
        </p:grpSp>
        <p:sp>
          <p:nvSpPr>
            <p:cNvPr id="18" name="直接连接符 19">
              <a:extLst>
                <a:ext uri="{FF2B5EF4-FFF2-40B4-BE49-F238E27FC236}">
                  <a16:creationId xmlns:a16="http://schemas.microsoft.com/office/drawing/2014/main" id="{A618E92C-A615-43F2-87D0-CFA94E4D6995}"/>
                </a:ext>
              </a:extLst>
            </p:cNvPr>
            <p:cNvSpPr/>
            <p:nvPr/>
          </p:nvSpPr>
          <p:spPr>
            <a:xfrm>
              <a:off x="4371011" y="3734329"/>
              <a:ext cx="128720" cy="235080"/>
            </a:xfrm>
            <a:custGeom>
              <a:avLst/>
              <a:gdLst/>
              <a:ahLst/>
              <a:cxnLst/>
              <a:rect l="0" t="0" r="0" b="0"/>
              <a:pathLst>
                <a:path>
                  <a:moveTo>
                    <a:pt x="45720" y="0"/>
                  </a:moveTo>
                  <a:lnTo>
                    <a:pt x="45720" y="286876"/>
                  </a:lnTo>
                </a:path>
              </a:pathLst>
            </a:custGeom>
            <a:noFill/>
            <a:ln w="9525" cap="flat" cmpd="sng" algn="ctr">
              <a:solidFill>
                <a:srgbClr val="FFCC66">
                  <a:shade val="80000"/>
                  <a:hueOff val="0"/>
                  <a:satOff val="0"/>
                  <a:lumOff val="0"/>
                  <a:alphaOff val="0"/>
                  <a:shade val="95000"/>
                  <a:satMod val="105000"/>
                </a:srgbClr>
              </a:solidFill>
              <a:prstDash val="solid"/>
            </a:ln>
            <a:effectLst/>
          </p:spPr>
        </p:sp>
        <p:grpSp>
          <p:nvGrpSpPr>
            <p:cNvPr id="19" name="组合 18">
              <a:extLst>
                <a:ext uri="{FF2B5EF4-FFF2-40B4-BE49-F238E27FC236}">
                  <a16:creationId xmlns:a16="http://schemas.microsoft.com/office/drawing/2014/main" id="{513F6869-3594-42DF-AABE-34F49FDB1BB2}"/>
                </a:ext>
              </a:extLst>
            </p:cNvPr>
            <p:cNvGrpSpPr/>
            <p:nvPr/>
          </p:nvGrpSpPr>
          <p:grpSpPr>
            <a:xfrm>
              <a:off x="3905859" y="3969409"/>
              <a:ext cx="1077667" cy="587701"/>
              <a:chOff x="2257089" y="3085320"/>
              <a:chExt cx="765551" cy="717190"/>
            </a:xfrm>
          </p:grpSpPr>
          <p:sp>
            <p:nvSpPr>
              <p:cNvPr id="28" name="圆角矩形 66">
                <a:extLst>
                  <a:ext uri="{FF2B5EF4-FFF2-40B4-BE49-F238E27FC236}">
                    <a16:creationId xmlns:a16="http://schemas.microsoft.com/office/drawing/2014/main" id="{4EC06AD2-25A6-406B-A852-FC054878E323}"/>
                  </a:ext>
                </a:extLst>
              </p:cNvPr>
              <p:cNvSpPr/>
              <p:nvPr/>
            </p:nvSpPr>
            <p:spPr>
              <a:xfrm>
                <a:off x="2257089" y="3085320"/>
                <a:ext cx="752307" cy="717190"/>
              </a:xfrm>
              <a:prstGeom prst="roundRect">
                <a:avLst>
                  <a:gd name="adj" fmla="val 10000"/>
                </a:avLst>
              </a:prstGeom>
              <a:solidFill>
                <a:schemeClr val="accent1"/>
              </a:solidFill>
              <a:ln w="9525" cap="flat" cmpd="sng" algn="ctr">
                <a:solidFill>
                  <a:schemeClr val="tx2">
                    <a:lumMod val="60000"/>
                    <a:lumOff val="40000"/>
                  </a:schemeClr>
                </a:solidFill>
                <a:prstDash val="solid"/>
              </a:ln>
              <a:effectLst>
                <a:outerShdw blurRad="40000" dist="23000" dir="5400000" rotWithShape="0">
                  <a:srgbClr val="000000">
                    <a:alpha val="35000"/>
                  </a:srgbClr>
                </a:outerShdw>
              </a:effectLst>
            </p:spPr>
          </p:sp>
          <p:sp>
            <p:nvSpPr>
              <p:cNvPr id="29" name="圆角矩形 21">
                <a:extLst>
                  <a:ext uri="{FF2B5EF4-FFF2-40B4-BE49-F238E27FC236}">
                    <a16:creationId xmlns:a16="http://schemas.microsoft.com/office/drawing/2014/main" id="{A62D0C43-746A-4E63-BEFB-1B09046D4DCE}"/>
                  </a:ext>
                </a:extLst>
              </p:cNvPr>
              <p:cNvSpPr/>
              <p:nvPr/>
            </p:nvSpPr>
            <p:spPr>
              <a:xfrm>
                <a:off x="2257089" y="3106326"/>
                <a:ext cx="765551" cy="675178"/>
              </a:xfrm>
              <a:prstGeom prst="rect">
                <a:avLst/>
              </a:prstGeom>
              <a:noFill/>
              <a:ln>
                <a:noFill/>
              </a:ln>
              <a:effectLst/>
            </p:spPr>
            <p:txBody>
              <a:bodyPr spcFirstLastPara="0" vert="horz" wrap="square" lIns="39995" tIns="39995" rIns="39995" bIns="39995" numCol="1" spcCol="1270" anchor="ctr" anchorCtr="0">
                <a:noAutofit/>
              </a:bodyPr>
              <a:lstStyle/>
              <a:p>
                <a:pPr algn="ctr" defTabSz="349857">
                  <a:lnSpc>
                    <a:spcPct val="90000"/>
                  </a:lnSpc>
                  <a:spcAft>
                    <a:spcPct val="35000"/>
                  </a:spcAft>
                  <a:defRPr/>
                </a:pPr>
                <a:r>
                  <a:rPr lang="zh-CN" altLang="en-US" sz="1600" b="1" kern="0" dirty="0">
                    <a:solidFill>
                      <a:srgbClr val="FFFFFF"/>
                    </a:solidFill>
                    <a:latin typeface="微软雅黑" panose="020B0503020204020204" pitchFamily="34" charset="-122"/>
                    <a:ea typeface="微软雅黑" panose="020B0503020204020204" pitchFamily="34" charset="-122"/>
                  </a:rPr>
                  <a:t>地方政府</a:t>
                </a:r>
                <a:endParaRPr lang="en-US" altLang="zh-CN" sz="1600" b="1" kern="0" dirty="0">
                  <a:solidFill>
                    <a:srgbClr val="FFFFFF"/>
                  </a:solidFill>
                  <a:latin typeface="微软雅黑" panose="020B0503020204020204" pitchFamily="34" charset="-122"/>
                  <a:ea typeface="微软雅黑" panose="020B0503020204020204" pitchFamily="34" charset="-122"/>
                </a:endParaRPr>
              </a:p>
              <a:p>
                <a:pPr algn="ctr" defTabSz="349857">
                  <a:lnSpc>
                    <a:spcPct val="90000"/>
                  </a:lnSpc>
                  <a:spcAft>
                    <a:spcPct val="35000"/>
                  </a:spcAft>
                  <a:defRPr/>
                </a:pPr>
                <a:r>
                  <a:rPr lang="zh-CN" altLang="en-US" sz="1600" b="1" kern="0" dirty="0">
                    <a:solidFill>
                      <a:srgbClr val="FFFFFF"/>
                    </a:solidFill>
                    <a:latin typeface="微软雅黑" panose="020B0503020204020204" pitchFamily="34" charset="-122"/>
                    <a:ea typeface="微软雅黑" panose="020B0503020204020204" pitchFamily="34" charset="-122"/>
                  </a:rPr>
                  <a:t>规章</a:t>
                </a:r>
                <a:endParaRPr lang="en-US" sz="1600" b="1" kern="0" dirty="0">
                  <a:solidFill>
                    <a:srgbClr val="FFFFFF"/>
                  </a:solidFill>
                  <a:latin typeface="微软雅黑" panose="020B0503020204020204" pitchFamily="34" charset="-122"/>
                  <a:ea typeface="微软雅黑" panose="020B0503020204020204" pitchFamily="34" charset="-122"/>
                </a:endParaRPr>
              </a:p>
            </p:txBody>
          </p:sp>
        </p:grpSp>
        <p:sp>
          <p:nvSpPr>
            <p:cNvPr id="20" name="直接连接符 22">
              <a:extLst>
                <a:ext uri="{FF2B5EF4-FFF2-40B4-BE49-F238E27FC236}">
                  <a16:creationId xmlns:a16="http://schemas.microsoft.com/office/drawing/2014/main" id="{F73CAF9A-3311-4944-85F3-0C57254E4BAB}"/>
                </a:ext>
              </a:extLst>
            </p:cNvPr>
            <p:cNvSpPr/>
            <p:nvPr/>
          </p:nvSpPr>
          <p:spPr>
            <a:xfrm>
              <a:off x="4950681" y="2911548"/>
              <a:ext cx="553814" cy="260527"/>
            </a:xfrm>
            <a:custGeom>
              <a:avLst/>
              <a:gdLst/>
              <a:ahLst/>
              <a:cxnLst/>
              <a:rect l="0" t="0" r="0" b="0"/>
              <a:pathLst>
                <a:path>
                  <a:moveTo>
                    <a:pt x="0" y="0"/>
                  </a:moveTo>
                  <a:lnTo>
                    <a:pt x="0" y="158965"/>
                  </a:lnTo>
                  <a:lnTo>
                    <a:pt x="393417" y="158965"/>
                  </a:lnTo>
                  <a:lnTo>
                    <a:pt x="393417" y="317930"/>
                  </a:lnTo>
                </a:path>
              </a:pathLst>
            </a:custGeom>
            <a:noFill/>
            <a:ln w="9525" cap="flat" cmpd="sng" algn="ctr">
              <a:solidFill>
                <a:srgbClr val="FFCC66">
                  <a:shade val="80000"/>
                  <a:hueOff val="0"/>
                  <a:satOff val="0"/>
                  <a:lumOff val="0"/>
                  <a:alphaOff val="0"/>
                  <a:shade val="95000"/>
                  <a:satMod val="105000"/>
                </a:srgbClr>
              </a:solidFill>
              <a:prstDash val="solid"/>
            </a:ln>
            <a:effectLst/>
          </p:spPr>
        </p:sp>
        <p:grpSp>
          <p:nvGrpSpPr>
            <p:cNvPr id="21" name="组合 20">
              <a:extLst>
                <a:ext uri="{FF2B5EF4-FFF2-40B4-BE49-F238E27FC236}">
                  <a16:creationId xmlns:a16="http://schemas.microsoft.com/office/drawing/2014/main" id="{564F7C47-4D61-40C1-8051-CB6AA2EEAFC1}"/>
                </a:ext>
              </a:extLst>
            </p:cNvPr>
            <p:cNvGrpSpPr/>
            <p:nvPr/>
          </p:nvGrpSpPr>
          <p:grpSpPr>
            <a:xfrm>
              <a:off x="5186195" y="3172076"/>
              <a:ext cx="636601" cy="1350970"/>
              <a:chOff x="3166612" y="2112308"/>
              <a:chExt cx="452227" cy="1648633"/>
            </a:xfrm>
          </p:grpSpPr>
          <p:sp>
            <p:nvSpPr>
              <p:cNvPr id="26" name="圆角矩形 64">
                <a:extLst>
                  <a:ext uri="{FF2B5EF4-FFF2-40B4-BE49-F238E27FC236}">
                    <a16:creationId xmlns:a16="http://schemas.microsoft.com/office/drawing/2014/main" id="{9F61E04E-D132-4CD5-A069-AE998A59DA67}"/>
                  </a:ext>
                </a:extLst>
              </p:cNvPr>
              <p:cNvSpPr/>
              <p:nvPr/>
            </p:nvSpPr>
            <p:spPr>
              <a:xfrm>
                <a:off x="3166612" y="2112308"/>
                <a:ext cx="452227" cy="1648633"/>
              </a:xfrm>
              <a:prstGeom prst="roundRect">
                <a:avLst>
                  <a:gd name="adj" fmla="val 10000"/>
                </a:avLst>
              </a:prstGeom>
              <a:solidFill>
                <a:schemeClr val="accent1"/>
              </a:solidFill>
              <a:ln w="9525" cap="flat" cmpd="sng" algn="ctr">
                <a:solidFill>
                  <a:schemeClr val="tx2">
                    <a:lumMod val="60000"/>
                    <a:lumOff val="40000"/>
                  </a:schemeClr>
                </a:solidFill>
                <a:prstDash val="solid"/>
              </a:ln>
              <a:effectLst>
                <a:outerShdw blurRad="40000" dist="23000" dir="5400000" rotWithShape="0">
                  <a:srgbClr val="000000">
                    <a:alpha val="35000"/>
                  </a:srgbClr>
                </a:outerShdw>
              </a:effectLst>
            </p:spPr>
          </p:sp>
          <p:sp>
            <p:nvSpPr>
              <p:cNvPr id="27" name="圆角矩形 24">
                <a:extLst>
                  <a:ext uri="{FF2B5EF4-FFF2-40B4-BE49-F238E27FC236}">
                    <a16:creationId xmlns:a16="http://schemas.microsoft.com/office/drawing/2014/main" id="{91AA3650-C17C-4FA8-ADC5-6C123E42EED1}"/>
                  </a:ext>
                </a:extLst>
              </p:cNvPr>
              <p:cNvSpPr/>
              <p:nvPr/>
            </p:nvSpPr>
            <p:spPr>
              <a:xfrm>
                <a:off x="3179857" y="2125553"/>
                <a:ext cx="425737" cy="1622143"/>
              </a:xfrm>
              <a:prstGeom prst="rect">
                <a:avLst/>
              </a:prstGeom>
              <a:noFill/>
              <a:ln>
                <a:noFill/>
              </a:ln>
              <a:effectLst/>
            </p:spPr>
            <p:txBody>
              <a:bodyPr spcFirstLastPara="0" vert="horz" wrap="square" lIns="39995" tIns="39995" rIns="39995" bIns="39995" numCol="1" spcCol="1270" anchor="ctr" anchorCtr="0">
                <a:noAutofit/>
              </a:bodyPr>
              <a:lstStyle/>
              <a:p>
                <a:pPr algn="ctr" defTabSz="349857">
                  <a:lnSpc>
                    <a:spcPct val="90000"/>
                  </a:lnSpc>
                  <a:spcAft>
                    <a:spcPct val="35000"/>
                  </a:spcAft>
                  <a:defRPr/>
                </a:pPr>
                <a:r>
                  <a:rPr lang="zh-CN" altLang="en-US" sz="1600" b="1" kern="0" dirty="0">
                    <a:solidFill>
                      <a:srgbClr val="FFFFFF"/>
                    </a:solidFill>
                    <a:latin typeface="微软雅黑" panose="020B0503020204020204" pitchFamily="34" charset="-122"/>
                    <a:ea typeface="微软雅黑" panose="020B0503020204020204" pitchFamily="34" charset="-122"/>
                  </a:rPr>
                  <a:t>部门 </a:t>
                </a:r>
                <a:endParaRPr lang="en-US" altLang="zh-CN" sz="1600" b="1" kern="0" dirty="0">
                  <a:solidFill>
                    <a:srgbClr val="FFFFFF"/>
                  </a:solidFill>
                  <a:latin typeface="微软雅黑" panose="020B0503020204020204" pitchFamily="34" charset="-122"/>
                  <a:ea typeface="微软雅黑" panose="020B0503020204020204" pitchFamily="34" charset="-122"/>
                </a:endParaRPr>
              </a:p>
              <a:p>
                <a:pPr algn="ctr" defTabSz="349857">
                  <a:lnSpc>
                    <a:spcPct val="90000"/>
                  </a:lnSpc>
                  <a:spcAft>
                    <a:spcPct val="35000"/>
                  </a:spcAft>
                  <a:defRPr/>
                </a:pPr>
                <a:r>
                  <a:rPr lang="zh-CN" altLang="en-US" sz="1600" b="1" kern="0" dirty="0">
                    <a:solidFill>
                      <a:srgbClr val="FFFFFF"/>
                    </a:solidFill>
                    <a:latin typeface="微软雅黑" panose="020B0503020204020204" pitchFamily="34" charset="-122"/>
                    <a:ea typeface="微软雅黑" panose="020B0503020204020204" pitchFamily="34" charset="-122"/>
                  </a:rPr>
                  <a:t>规章</a:t>
                </a:r>
                <a:endParaRPr lang="en-US" sz="1600" b="1" kern="0" dirty="0">
                  <a:solidFill>
                    <a:srgbClr val="FFFFFF"/>
                  </a:solidFill>
                  <a:latin typeface="微软雅黑" panose="020B0503020204020204" pitchFamily="34" charset="-122"/>
                  <a:ea typeface="微软雅黑" panose="020B0503020204020204" pitchFamily="34" charset="-122"/>
                </a:endParaRPr>
              </a:p>
            </p:txBody>
          </p:sp>
        </p:grpSp>
        <p:sp>
          <p:nvSpPr>
            <p:cNvPr id="22" name="TextBox 13">
              <a:extLst>
                <a:ext uri="{FF2B5EF4-FFF2-40B4-BE49-F238E27FC236}">
                  <a16:creationId xmlns:a16="http://schemas.microsoft.com/office/drawing/2014/main" id="{0723EE09-03C0-4FCA-BC25-A08CE8EA895F}"/>
                </a:ext>
              </a:extLst>
            </p:cNvPr>
            <p:cNvSpPr txBox="1"/>
            <p:nvPr/>
          </p:nvSpPr>
          <p:spPr>
            <a:xfrm>
              <a:off x="5797980" y="3292542"/>
              <a:ext cx="339787" cy="1091836"/>
            </a:xfrm>
            <a:prstGeom prst="rect">
              <a:avLst/>
            </a:prstGeom>
            <a:noFill/>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defTabSz="685617" eaLnBrk="1" hangingPunct="1">
                <a:defRPr/>
              </a:pPr>
              <a:r>
                <a:rPr lang="zh-CN" altLang="en-US" sz="1200" b="1" kern="0" dirty="0">
                  <a:solidFill>
                    <a:srgbClr val="000000"/>
                  </a:solidFill>
                  <a:latin typeface="微软雅黑" panose="020B0503020204020204" pitchFamily="34" charset="-122"/>
                  <a:ea typeface="微软雅黑" panose="020B0503020204020204" pitchFamily="34" charset="-122"/>
                </a:rPr>
                <a:t>国务院各部委</a:t>
              </a:r>
              <a:endParaRPr lang="en-US" altLang="zh-CN" sz="1200" b="1" kern="0" dirty="0">
                <a:solidFill>
                  <a:srgbClr val="000000"/>
                </a:solidFill>
                <a:latin typeface="微软雅黑" panose="020B0503020204020204" pitchFamily="34" charset="-122"/>
                <a:ea typeface="微软雅黑" panose="020B0503020204020204" pitchFamily="34" charset="-122"/>
              </a:endParaRPr>
            </a:p>
          </p:txBody>
        </p:sp>
        <p:sp>
          <p:nvSpPr>
            <p:cNvPr id="23" name="Rounded Rectangle 7">
              <a:extLst>
                <a:ext uri="{FF2B5EF4-FFF2-40B4-BE49-F238E27FC236}">
                  <a16:creationId xmlns:a16="http://schemas.microsoft.com/office/drawing/2014/main" id="{6F27DEF9-C36A-463A-8AA2-80F7F56E3C3A}"/>
                </a:ext>
              </a:extLst>
            </p:cNvPr>
            <p:cNvSpPr/>
            <p:nvPr/>
          </p:nvSpPr>
          <p:spPr>
            <a:xfrm>
              <a:off x="1203259" y="1895958"/>
              <a:ext cx="1349187" cy="513145"/>
            </a:xfrm>
            <a:prstGeom prst="roundRect">
              <a:avLst/>
            </a:prstGeom>
            <a:solidFill>
              <a:schemeClr val="accent1"/>
            </a:solidFill>
            <a:ln w="9525" cap="flat" cmpd="sng" algn="ctr">
              <a:solidFill>
                <a:schemeClr val="tx2">
                  <a:lumMod val="60000"/>
                  <a:lumOff val="40000"/>
                </a:schemeClr>
              </a:solidFill>
              <a:prstDash val="solid"/>
            </a:ln>
            <a:effectLst>
              <a:outerShdw blurRad="40000" dist="23000" dir="5400000" rotWithShape="0">
                <a:srgbClr val="000000">
                  <a:alpha val="35000"/>
                </a:srgbClr>
              </a:outerShdw>
            </a:effectLst>
          </p:spPr>
          <p:txBody>
            <a:bodyPr anchor="ctr"/>
            <a:lstStyle/>
            <a:p>
              <a:pPr algn="ctr" defTabSz="685617">
                <a:defRPr/>
              </a:pPr>
              <a:r>
                <a:rPr lang="zh-CN" altLang="en-US" sz="1600" kern="0" dirty="0">
                  <a:solidFill>
                    <a:srgbClr val="FFFFFF"/>
                  </a:solidFill>
                  <a:latin typeface="微软雅黑" panose="020B0503020204020204" pitchFamily="34" charset="-122"/>
                  <a:ea typeface="微软雅黑" panose="020B0503020204020204" pitchFamily="34" charset="-122"/>
                </a:rPr>
                <a:t>多级立法</a:t>
              </a:r>
              <a:endParaRPr lang="en-US" sz="1600" kern="0" dirty="0">
                <a:solidFill>
                  <a:srgbClr val="FFFFFF"/>
                </a:solidFill>
                <a:latin typeface="微软雅黑" panose="020B0503020204020204" pitchFamily="34" charset="-122"/>
                <a:ea typeface="微软雅黑" panose="020B0503020204020204" pitchFamily="34" charset="-122"/>
              </a:endParaRPr>
            </a:p>
          </p:txBody>
        </p:sp>
        <p:sp>
          <p:nvSpPr>
            <p:cNvPr id="24" name="Line Callout 2 6">
              <a:extLst>
                <a:ext uri="{FF2B5EF4-FFF2-40B4-BE49-F238E27FC236}">
                  <a16:creationId xmlns:a16="http://schemas.microsoft.com/office/drawing/2014/main" id="{F6A6EA9A-E121-4267-B0E4-59BBE6A126AF}"/>
                </a:ext>
              </a:extLst>
            </p:cNvPr>
            <p:cNvSpPr/>
            <p:nvPr/>
          </p:nvSpPr>
          <p:spPr>
            <a:xfrm>
              <a:off x="873097" y="2556684"/>
              <a:ext cx="1971161" cy="892108"/>
            </a:xfrm>
            <a:prstGeom prst="borderCallout2">
              <a:avLst>
                <a:gd name="adj1" fmla="val 67806"/>
                <a:gd name="adj2" fmla="val 110147"/>
                <a:gd name="adj3" fmla="val 51284"/>
                <a:gd name="adj4" fmla="val 103794"/>
                <a:gd name="adj5" fmla="val 49426"/>
                <a:gd name="adj6" fmla="val 100874"/>
              </a:avLst>
            </a:prstGeom>
            <a:solidFill>
              <a:srgbClr val="E7B98A">
                <a:lumMod val="20000"/>
                <a:lumOff val="80000"/>
              </a:srgbClr>
            </a:solidFill>
            <a:ln w="9525" cap="flat" cmpd="sng" algn="ctr">
              <a:solidFill>
                <a:srgbClr val="FFFFFF">
                  <a:lumMod val="85000"/>
                </a:srgbClr>
              </a:solidFill>
              <a:prstDash val="solid"/>
            </a:ln>
            <a:effectLst>
              <a:outerShdw blurRad="40000" dist="23000" dir="5400000" rotWithShape="0">
                <a:srgbClr val="000000">
                  <a:alpha val="35000"/>
                </a:srgbClr>
              </a:outerShdw>
            </a:effectLst>
          </p:spPr>
          <p:txBody>
            <a:bodyPr anchor="ctr"/>
            <a:lstStyle/>
            <a:p>
              <a:pPr marL="96389" indent="-96389" defTabSz="685617">
                <a:buFont typeface="Arial" panose="020B0604020202020204" pitchFamily="34" charset="0"/>
                <a:buChar char="•"/>
                <a:defRPr/>
              </a:pPr>
              <a:r>
                <a:rPr lang="zh-CN" altLang="zh-CN" sz="1200" kern="0" dirty="0">
                  <a:solidFill>
                    <a:srgbClr val="000000"/>
                  </a:solidFill>
                  <a:latin typeface="微软雅黑" panose="020B0503020204020204" pitchFamily="34" charset="-122"/>
                  <a:ea typeface="微软雅黑" panose="020B0503020204020204" pitchFamily="34" charset="-122"/>
                </a:rPr>
                <a:t>北京市信息化促进条例</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zh-CN" altLang="zh-CN" sz="1200" kern="0" dirty="0">
                  <a:solidFill>
                    <a:srgbClr val="000000"/>
                  </a:solidFill>
                  <a:latin typeface="微软雅黑" panose="020B0503020204020204" pitchFamily="34" charset="-122"/>
                  <a:ea typeface="微软雅黑" panose="020B0503020204020204" pitchFamily="34" charset="-122"/>
                </a:rPr>
                <a:t>辽宁省计算机信息系统安全管理条例</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en-US" sz="1200" kern="0" dirty="0">
                  <a:solidFill>
                    <a:srgbClr val="000000"/>
                  </a:solidFill>
                  <a:latin typeface="微软雅黑" panose="020B0503020204020204" pitchFamily="34" charset="-122"/>
                  <a:ea typeface="微软雅黑" panose="020B0503020204020204" pitchFamily="34" charset="-122"/>
                </a:rPr>
                <a:t>...</a:t>
              </a:r>
            </a:p>
          </p:txBody>
        </p:sp>
        <p:sp>
          <p:nvSpPr>
            <p:cNvPr id="25" name="Line Callout 2 6">
              <a:extLst>
                <a:ext uri="{FF2B5EF4-FFF2-40B4-BE49-F238E27FC236}">
                  <a16:creationId xmlns:a16="http://schemas.microsoft.com/office/drawing/2014/main" id="{723A949D-707D-45B4-9D73-3F61FFDEC66E}"/>
                </a:ext>
              </a:extLst>
            </p:cNvPr>
            <p:cNvSpPr/>
            <p:nvPr/>
          </p:nvSpPr>
          <p:spPr>
            <a:xfrm>
              <a:off x="873097" y="3581407"/>
              <a:ext cx="1971161" cy="1027838"/>
            </a:xfrm>
            <a:prstGeom prst="borderCallout2">
              <a:avLst>
                <a:gd name="adj1" fmla="val 66441"/>
                <a:gd name="adj2" fmla="val 109457"/>
                <a:gd name="adj3" fmla="val 51284"/>
                <a:gd name="adj4" fmla="val 103794"/>
                <a:gd name="adj5" fmla="val 43966"/>
                <a:gd name="adj6" fmla="val 100370"/>
              </a:avLst>
            </a:prstGeom>
            <a:solidFill>
              <a:srgbClr val="E7B98A">
                <a:lumMod val="20000"/>
                <a:lumOff val="80000"/>
              </a:srgbClr>
            </a:solidFill>
            <a:ln w="9525" cap="flat" cmpd="sng" algn="ctr">
              <a:solidFill>
                <a:srgbClr val="FFFFFF">
                  <a:lumMod val="85000"/>
                </a:srgbClr>
              </a:solidFill>
              <a:prstDash val="solid"/>
            </a:ln>
            <a:effectLst>
              <a:outerShdw blurRad="40000" dist="23000" dir="5400000" rotWithShape="0">
                <a:srgbClr val="000000">
                  <a:alpha val="35000"/>
                </a:srgbClr>
              </a:outerShdw>
            </a:effectLst>
          </p:spPr>
          <p:txBody>
            <a:bodyPr anchor="ctr"/>
            <a:lstStyle/>
            <a:p>
              <a:pPr marL="96389" indent="-96389" defTabSz="685617">
                <a:buFont typeface="Arial" panose="020B0604020202020204" pitchFamily="34" charset="0"/>
                <a:buChar char="•"/>
                <a:defRPr/>
              </a:pPr>
              <a:r>
                <a:rPr lang="zh-CN" altLang="zh-CN" sz="1200" kern="0" dirty="0">
                  <a:solidFill>
                    <a:srgbClr val="000000"/>
                  </a:solidFill>
                  <a:latin typeface="微软雅黑" panose="020B0503020204020204" pitchFamily="34" charset="-122"/>
                  <a:ea typeface="微软雅黑" panose="020B0503020204020204" pitchFamily="34" charset="-122"/>
                </a:rPr>
                <a:t>北京市公共服务网络与信息系统安全管理规定</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zh-CN" altLang="zh-CN" sz="1200" kern="0" dirty="0">
                  <a:solidFill>
                    <a:srgbClr val="000000"/>
                  </a:solidFill>
                  <a:latin typeface="微软雅黑" panose="020B0503020204020204" pitchFamily="34" charset="-122"/>
                  <a:ea typeface="微软雅黑" panose="020B0503020204020204" pitchFamily="34" charset="-122"/>
                </a:rPr>
                <a:t>上海市公共信息系统安全测评管理办法</a:t>
              </a:r>
              <a:endParaRPr lang="en-US" altLang="zh-CN" sz="1200" kern="0" dirty="0">
                <a:solidFill>
                  <a:srgbClr val="000000"/>
                </a:solidFill>
                <a:latin typeface="微软雅黑" panose="020B0503020204020204" pitchFamily="34" charset="-122"/>
                <a:ea typeface="微软雅黑" panose="020B0503020204020204" pitchFamily="34" charset="-122"/>
              </a:endParaRPr>
            </a:p>
            <a:p>
              <a:pPr marL="96389" indent="-96389" defTabSz="685617">
                <a:buFont typeface="Arial" panose="020B0604020202020204" pitchFamily="34" charset="0"/>
                <a:buChar char="•"/>
                <a:defRPr/>
              </a:pPr>
              <a:r>
                <a:rPr lang="en-US" altLang="zh-CN" sz="1200" kern="0" dirty="0">
                  <a:solidFill>
                    <a:srgbClr val="000000"/>
                  </a:solidFill>
                  <a:latin typeface="微软雅黑" panose="020B0503020204020204" pitchFamily="34" charset="-122"/>
                  <a:ea typeface="微软雅黑" panose="020B0503020204020204" pitchFamily="34" charset="-122"/>
                </a:rPr>
                <a:t> </a:t>
              </a:r>
              <a:r>
                <a:rPr lang="en-US" sz="1200" kern="0" dirty="0">
                  <a:solidFill>
                    <a:srgbClr val="000000"/>
                  </a:solidFill>
                  <a:latin typeface="微软雅黑" panose="020B0503020204020204" pitchFamily="34" charset="-122"/>
                  <a:ea typeface="微软雅黑" panose="020B0503020204020204" pitchFamily="34" charset="-122"/>
                </a:rPr>
                <a:t>...</a:t>
              </a:r>
            </a:p>
          </p:txBody>
        </p:sp>
      </p:grpSp>
    </p:spTree>
    <p:extLst>
      <p:ext uri="{BB962C8B-B14F-4D97-AF65-F5344CB8AC3E}">
        <p14:creationId xmlns:p14="http://schemas.microsoft.com/office/powerpoint/2010/main" val="362169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xfrm>
            <a:off x="685800" y="-112226"/>
            <a:ext cx="8209810" cy="923538"/>
          </a:xfrm>
          <a:prstGeom prst="rect">
            <a:avLst/>
          </a:prstGeom>
        </p:spPr>
        <p:txBody>
          <a:bodyPr vert="horz" wrap="square" lIns="0" tIns="147023" rIns="0" bIns="0" rtlCol="0">
            <a:noAutofit/>
          </a:bodyPr>
          <a:lstStyle/>
          <a:p>
            <a:pPr marL="12700">
              <a:lnSpc>
                <a:spcPts val="3354"/>
              </a:lnSpc>
            </a:pPr>
            <a:r>
              <a:rPr lang="zh-CN" altLang="en-US" sz="2800" b="1" dirty="0">
                <a:solidFill>
                  <a:srgbClr val="FFFFFF"/>
                </a:solidFill>
                <a:latin typeface="微软雅黑" panose="020B0503020204020204" pitchFamily="34" charset="-122"/>
                <a:ea typeface="微软雅黑" panose="020B0503020204020204" pitchFamily="34" charset="-122"/>
              </a:rPr>
              <a:t>网络安全法的意义和作用（续）</a:t>
            </a:r>
            <a:endParaRPr lang="zh-CN" altLang="en-US" sz="2800" dirty="0">
              <a:latin typeface="微软雅黑"/>
              <a:cs typeface="微软雅黑"/>
            </a:endParaRPr>
          </a:p>
        </p:txBody>
      </p:sp>
      <p:sp>
        <p:nvSpPr>
          <p:cNvPr id="4" name="object 4"/>
          <p:cNvSpPr/>
          <p:nvPr/>
        </p:nvSpPr>
        <p:spPr>
          <a:xfrm>
            <a:off x="0" y="2011679"/>
            <a:ext cx="5379720" cy="3133343"/>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txBox="1"/>
          <p:nvPr/>
        </p:nvSpPr>
        <p:spPr>
          <a:xfrm>
            <a:off x="4704969" y="822035"/>
            <a:ext cx="4083050" cy="469900"/>
          </a:xfrm>
          <a:prstGeom prst="rect">
            <a:avLst/>
          </a:prstGeom>
        </p:spPr>
        <p:txBody>
          <a:bodyPr vert="horz" wrap="square" lIns="0" tIns="0" rIns="0" bIns="0" rtlCol="0">
            <a:noAutofit/>
          </a:bodyPr>
          <a:lstStyle/>
          <a:p>
            <a:pPr marL="299085" marR="12700" indent="-287020">
              <a:lnSpc>
                <a:spcPct val="107100"/>
              </a:lnSpc>
              <a:tabLst>
                <a:tab pos="299085" algn="l"/>
              </a:tabLst>
            </a:pPr>
            <a:r>
              <a:rPr sz="1400" spc="-15" dirty="0">
                <a:solidFill>
                  <a:srgbClr val="585858"/>
                </a:solidFill>
                <a:latin typeface="Wingdings"/>
                <a:cs typeface="Wingdings"/>
              </a:rPr>
              <a:t></a:t>
            </a:r>
            <a:r>
              <a:rPr sz="1400" spc="-15" dirty="0">
                <a:solidFill>
                  <a:srgbClr val="585858"/>
                </a:solidFill>
                <a:latin typeface="Times New Roman"/>
                <a:cs typeface="Times New Roman"/>
              </a:rPr>
              <a:t>	</a:t>
            </a:r>
            <a:r>
              <a:rPr sz="1400" b="1" spc="-15" dirty="0">
                <a:solidFill>
                  <a:srgbClr val="585858"/>
                </a:solidFill>
                <a:latin typeface="微软雅黑"/>
                <a:cs typeface="微软雅黑"/>
              </a:rPr>
              <a:t>是落实党中央决策部署的重要举</a:t>
            </a:r>
            <a:r>
              <a:rPr sz="1400" b="1" spc="-10" dirty="0">
                <a:solidFill>
                  <a:srgbClr val="585858"/>
                </a:solidFill>
                <a:latin typeface="微软雅黑"/>
                <a:cs typeface="微软雅黑"/>
              </a:rPr>
              <a:t>措</a:t>
            </a:r>
            <a:r>
              <a:rPr sz="1400" b="1" spc="5" dirty="0">
                <a:solidFill>
                  <a:srgbClr val="585858"/>
                </a:solidFill>
                <a:latin typeface="微软雅黑"/>
                <a:cs typeface="微软雅黑"/>
              </a:rPr>
              <a:t>,</a:t>
            </a:r>
            <a:r>
              <a:rPr sz="1400" b="1" spc="-15" dirty="0">
                <a:solidFill>
                  <a:srgbClr val="585858"/>
                </a:solidFill>
                <a:latin typeface="微软雅黑"/>
                <a:cs typeface="微软雅黑"/>
              </a:rPr>
              <a:t>是</a:t>
            </a:r>
            <a:r>
              <a:rPr sz="1400" b="1" spc="5" dirty="0">
                <a:solidFill>
                  <a:srgbClr val="585858"/>
                </a:solidFill>
                <a:latin typeface="微软雅黑"/>
                <a:cs typeface="微软雅黑"/>
              </a:rPr>
              <a:t>维</a:t>
            </a:r>
            <a:r>
              <a:rPr sz="1400" b="1" spc="-15" dirty="0">
                <a:solidFill>
                  <a:srgbClr val="585858"/>
                </a:solidFill>
                <a:latin typeface="微软雅黑"/>
                <a:cs typeface="微软雅黑"/>
              </a:rPr>
              <a:t>护网</a:t>
            </a:r>
            <a:r>
              <a:rPr sz="1400" b="1" spc="5" dirty="0">
                <a:solidFill>
                  <a:srgbClr val="585858"/>
                </a:solidFill>
                <a:latin typeface="微软雅黑"/>
                <a:cs typeface="微软雅黑"/>
              </a:rPr>
              <a:t>络</a:t>
            </a:r>
            <a:r>
              <a:rPr sz="1400" b="1" spc="-15" dirty="0">
                <a:solidFill>
                  <a:srgbClr val="585858"/>
                </a:solidFill>
                <a:latin typeface="微软雅黑"/>
                <a:cs typeface="微软雅黑"/>
              </a:rPr>
              <a:t>安 全、国家安全的迫切需要</a:t>
            </a:r>
            <a:endParaRPr sz="1400">
              <a:latin typeface="微软雅黑"/>
              <a:cs typeface="微软雅黑"/>
            </a:endParaRPr>
          </a:p>
        </p:txBody>
      </p:sp>
      <p:sp>
        <p:nvSpPr>
          <p:cNvPr id="6" name="object 6"/>
          <p:cNvSpPr txBox="1"/>
          <p:nvPr/>
        </p:nvSpPr>
        <p:spPr>
          <a:xfrm>
            <a:off x="4704969" y="1827529"/>
            <a:ext cx="3140710" cy="226060"/>
          </a:xfrm>
          <a:prstGeom prst="rect">
            <a:avLst/>
          </a:prstGeom>
        </p:spPr>
        <p:txBody>
          <a:bodyPr vert="horz" wrap="square" lIns="0" tIns="0" rIns="0" bIns="0" rtlCol="0">
            <a:noAutofit/>
          </a:bodyPr>
          <a:lstStyle/>
          <a:p>
            <a:pPr marL="12700">
              <a:lnSpc>
                <a:spcPct val="100000"/>
              </a:lnSpc>
              <a:tabLst>
                <a:tab pos="299085" algn="l"/>
              </a:tabLst>
            </a:pPr>
            <a:r>
              <a:rPr sz="1400" spc="-15" dirty="0">
                <a:solidFill>
                  <a:srgbClr val="585858"/>
                </a:solidFill>
                <a:latin typeface="Wingdings"/>
                <a:cs typeface="Wingdings"/>
              </a:rPr>
              <a:t></a:t>
            </a:r>
            <a:r>
              <a:rPr sz="1400" spc="-15" dirty="0">
                <a:solidFill>
                  <a:srgbClr val="585858"/>
                </a:solidFill>
                <a:latin typeface="Times New Roman"/>
                <a:cs typeface="Times New Roman"/>
              </a:rPr>
              <a:t>	</a:t>
            </a:r>
            <a:r>
              <a:rPr sz="1400" b="1" spc="-20" dirty="0">
                <a:solidFill>
                  <a:srgbClr val="585858"/>
                </a:solidFill>
                <a:latin typeface="微软雅黑"/>
                <a:cs typeface="微软雅黑"/>
              </a:rPr>
              <a:t>是维护网络空间国家主权的迫切需要</a:t>
            </a:r>
            <a:endParaRPr sz="1400" dirty="0">
              <a:latin typeface="微软雅黑"/>
              <a:cs typeface="微软雅黑"/>
            </a:endParaRPr>
          </a:p>
        </p:txBody>
      </p:sp>
      <p:sp>
        <p:nvSpPr>
          <p:cNvPr id="7" name="object 7"/>
          <p:cNvSpPr txBox="1"/>
          <p:nvPr/>
        </p:nvSpPr>
        <p:spPr>
          <a:xfrm>
            <a:off x="4704969" y="2587081"/>
            <a:ext cx="4030345" cy="469900"/>
          </a:xfrm>
          <a:prstGeom prst="rect">
            <a:avLst/>
          </a:prstGeom>
        </p:spPr>
        <p:txBody>
          <a:bodyPr vert="horz" wrap="square" lIns="0" tIns="0" rIns="0" bIns="0" rtlCol="0">
            <a:noAutofit/>
          </a:bodyPr>
          <a:lstStyle/>
          <a:p>
            <a:pPr marL="299085" marR="12700" indent="-287020">
              <a:lnSpc>
                <a:spcPct val="107100"/>
              </a:lnSpc>
              <a:tabLst>
                <a:tab pos="299085" algn="l"/>
              </a:tabLst>
            </a:pPr>
            <a:r>
              <a:rPr sz="1400" spc="-15" dirty="0">
                <a:solidFill>
                  <a:srgbClr val="585858"/>
                </a:solidFill>
                <a:latin typeface="Wingdings"/>
                <a:cs typeface="Wingdings"/>
              </a:rPr>
              <a:t></a:t>
            </a:r>
            <a:r>
              <a:rPr sz="1400" spc="-15" dirty="0">
                <a:solidFill>
                  <a:srgbClr val="585858"/>
                </a:solidFill>
                <a:latin typeface="Times New Roman"/>
                <a:cs typeface="Times New Roman"/>
              </a:rPr>
              <a:t>	</a:t>
            </a:r>
            <a:r>
              <a:rPr sz="1400" b="1" spc="-15" dirty="0">
                <a:solidFill>
                  <a:srgbClr val="585858"/>
                </a:solidFill>
                <a:latin typeface="微软雅黑"/>
                <a:cs typeface="微软雅黑"/>
              </a:rPr>
              <a:t>是深化网络安全等级保护制度、保</a:t>
            </a:r>
            <a:r>
              <a:rPr sz="1400" b="1" spc="5" dirty="0">
                <a:solidFill>
                  <a:srgbClr val="585858"/>
                </a:solidFill>
                <a:latin typeface="微软雅黑"/>
                <a:cs typeface="微软雅黑"/>
              </a:rPr>
              <a:t>护</a:t>
            </a:r>
            <a:r>
              <a:rPr sz="1400" b="1" spc="-15" dirty="0">
                <a:solidFill>
                  <a:srgbClr val="585858"/>
                </a:solidFill>
                <a:latin typeface="微软雅黑"/>
                <a:cs typeface="微软雅黑"/>
              </a:rPr>
              <a:t>国家</a:t>
            </a:r>
            <a:r>
              <a:rPr sz="1400" b="1" spc="5" dirty="0">
                <a:solidFill>
                  <a:srgbClr val="585858"/>
                </a:solidFill>
                <a:latin typeface="微软雅黑"/>
                <a:cs typeface="微软雅黑"/>
              </a:rPr>
              <a:t>关</a:t>
            </a:r>
            <a:r>
              <a:rPr sz="1400" b="1" spc="-15" dirty="0">
                <a:solidFill>
                  <a:srgbClr val="585858"/>
                </a:solidFill>
                <a:latin typeface="微软雅黑"/>
                <a:cs typeface="微软雅黑"/>
              </a:rPr>
              <a:t>键信 息基础设施和大数据安全的迫切需要</a:t>
            </a:r>
            <a:endParaRPr sz="1400" dirty="0">
              <a:latin typeface="微软雅黑"/>
              <a:cs typeface="微软雅黑"/>
            </a:endParaRPr>
          </a:p>
        </p:txBody>
      </p:sp>
      <p:sp>
        <p:nvSpPr>
          <p:cNvPr id="8" name="object 8"/>
          <p:cNvSpPr txBox="1"/>
          <p:nvPr/>
        </p:nvSpPr>
        <p:spPr>
          <a:xfrm>
            <a:off x="4704969" y="3577468"/>
            <a:ext cx="4030345" cy="1000760"/>
          </a:xfrm>
          <a:prstGeom prst="rect">
            <a:avLst/>
          </a:prstGeom>
        </p:spPr>
        <p:txBody>
          <a:bodyPr vert="horz" wrap="square" lIns="0" tIns="0" rIns="0" bIns="0" rtlCol="0">
            <a:noAutofit/>
          </a:bodyPr>
          <a:lstStyle/>
          <a:p>
            <a:pPr marL="299085" marR="12700" indent="-287020">
              <a:lnSpc>
                <a:spcPct val="107200"/>
              </a:lnSpc>
              <a:tabLst>
                <a:tab pos="299085" algn="l"/>
              </a:tabLst>
            </a:pPr>
            <a:r>
              <a:rPr sz="1400" spc="-15" dirty="0">
                <a:solidFill>
                  <a:srgbClr val="585858"/>
                </a:solidFill>
                <a:latin typeface="Wingdings"/>
                <a:cs typeface="Wingdings"/>
              </a:rPr>
              <a:t></a:t>
            </a:r>
            <a:r>
              <a:rPr sz="1400" spc="-15" dirty="0">
                <a:solidFill>
                  <a:srgbClr val="585858"/>
                </a:solidFill>
                <a:latin typeface="Times New Roman"/>
                <a:cs typeface="Times New Roman"/>
              </a:rPr>
              <a:t>	</a:t>
            </a:r>
            <a:r>
              <a:rPr sz="1400" b="1" spc="-15" dirty="0">
                <a:solidFill>
                  <a:srgbClr val="585858"/>
                </a:solidFill>
                <a:latin typeface="微软雅黑"/>
                <a:cs typeface="微软雅黑"/>
              </a:rPr>
              <a:t>是打击网络违法犯罪、维护广大人</a:t>
            </a:r>
            <a:r>
              <a:rPr sz="1400" b="1" spc="5" dirty="0">
                <a:solidFill>
                  <a:srgbClr val="585858"/>
                </a:solidFill>
                <a:latin typeface="微软雅黑"/>
                <a:cs typeface="微软雅黑"/>
              </a:rPr>
              <a:t>民</a:t>
            </a:r>
            <a:r>
              <a:rPr sz="1400" b="1" spc="-15" dirty="0">
                <a:solidFill>
                  <a:srgbClr val="585858"/>
                </a:solidFill>
                <a:latin typeface="微软雅黑"/>
                <a:cs typeface="微软雅黑"/>
              </a:rPr>
              <a:t>群众</a:t>
            </a:r>
            <a:r>
              <a:rPr sz="1400" b="1" spc="5" dirty="0">
                <a:solidFill>
                  <a:srgbClr val="585858"/>
                </a:solidFill>
                <a:latin typeface="微软雅黑"/>
                <a:cs typeface="微软雅黑"/>
              </a:rPr>
              <a:t>利</a:t>
            </a:r>
            <a:r>
              <a:rPr sz="1400" b="1" spc="-15" dirty="0">
                <a:solidFill>
                  <a:srgbClr val="585858"/>
                </a:solidFill>
                <a:latin typeface="微软雅黑"/>
                <a:cs typeface="微软雅黑"/>
              </a:rPr>
              <a:t>益的 迫切需要</a:t>
            </a:r>
            <a:endParaRPr sz="1400" dirty="0">
              <a:latin typeface="微软雅黑"/>
              <a:cs typeface="微软雅黑"/>
            </a:endParaRPr>
          </a:p>
          <a:p>
            <a:pPr>
              <a:lnSpc>
                <a:spcPts val="500"/>
              </a:lnSpc>
              <a:spcBef>
                <a:spcPts val="0"/>
              </a:spcBef>
            </a:pPr>
            <a:endParaRPr sz="500" dirty="0"/>
          </a:p>
          <a:p>
            <a:pPr>
              <a:lnSpc>
                <a:spcPts val="1000"/>
              </a:lnSpc>
            </a:pPr>
            <a:endParaRPr sz="1000" dirty="0"/>
          </a:p>
          <a:p>
            <a:pPr>
              <a:lnSpc>
                <a:spcPts val="1000"/>
              </a:lnSpc>
            </a:pPr>
            <a:endParaRPr sz="1000" dirty="0"/>
          </a:p>
          <a:p>
            <a:pPr marL="12700">
              <a:lnSpc>
                <a:spcPct val="100000"/>
              </a:lnSpc>
              <a:tabLst>
                <a:tab pos="299085" algn="l"/>
              </a:tabLst>
            </a:pPr>
            <a:r>
              <a:rPr sz="1400" spc="-15" dirty="0">
                <a:solidFill>
                  <a:srgbClr val="585858"/>
                </a:solidFill>
                <a:latin typeface="Wingdings"/>
                <a:cs typeface="Wingdings"/>
              </a:rPr>
              <a:t></a:t>
            </a:r>
            <a:r>
              <a:rPr sz="1400" spc="-15" dirty="0">
                <a:solidFill>
                  <a:srgbClr val="585858"/>
                </a:solidFill>
                <a:latin typeface="Times New Roman"/>
                <a:cs typeface="Times New Roman"/>
              </a:rPr>
              <a:t>	</a:t>
            </a:r>
            <a:r>
              <a:rPr sz="1400" b="1" spc="-15" dirty="0">
                <a:solidFill>
                  <a:srgbClr val="585858"/>
                </a:solidFill>
                <a:latin typeface="微软雅黑"/>
                <a:cs typeface="微软雅黑"/>
              </a:rPr>
              <a:t>是参与互联网国际竞争和国际治理</a:t>
            </a:r>
            <a:r>
              <a:rPr sz="1400" b="1" spc="5" dirty="0">
                <a:solidFill>
                  <a:srgbClr val="585858"/>
                </a:solidFill>
                <a:latin typeface="微软雅黑"/>
                <a:cs typeface="微软雅黑"/>
              </a:rPr>
              <a:t>的</a:t>
            </a:r>
            <a:r>
              <a:rPr sz="1400" b="1" spc="-15" dirty="0">
                <a:solidFill>
                  <a:srgbClr val="585858"/>
                </a:solidFill>
                <a:latin typeface="微软雅黑"/>
                <a:cs typeface="微软雅黑"/>
              </a:rPr>
              <a:t>迫切</a:t>
            </a:r>
            <a:r>
              <a:rPr sz="1400" b="1" spc="5" dirty="0">
                <a:solidFill>
                  <a:srgbClr val="585858"/>
                </a:solidFill>
                <a:latin typeface="微软雅黑"/>
                <a:cs typeface="微软雅黑"/>
              </a:rPr>
              <a:t>需</a:t>
            </a:r>
            <a:r>
              <a:rPr sz="1400" b="1" spc="-15" dirty="0">
                <a:solidFill>
                  <a:srgbClr val="585858"/>
                </a:solidFill>
                <a:latin typeface="微软雅黑"/>
                <a:cs typeface="微软雅黑"/>
              </a:rPr>
              <a:t>要</a:t>
            </a:r>
            <a:endParaRPr sz="1400" dirty="0">
              <a:latin typeface="微软雅黑"/>
              <a:cs typeface="微软雅黑"/>
            </a:endParaRPr>
          </a:p>
        </p:txBody>
      </p:sp>
      <p:sp>
        <p:nvSpPr>
          <p:cNvPr id="9" name="object 9"/>
          <p:cNvSpPr txBox="1"/>
          <p:nvPr/>
        </p:nvSpPr>
        <p:spPr>
          <a:xfrm>
            <a:off x="457200" y="1295272"/>
            <a:ext cx="3821429" cy="317500"/>
          </a:xfrm>
          <a:prstGeom prst="rect">
            <a:avLst/>
          </a:prstGeom>
        </p:spPr>
        <p:txBody>
          <a:bodyPr vert="horz" wrap="square" lIns="0" tIns="0" rIns="0" bIns="0" rtlCol="0">
            <a:noAutofit/>
          </a:bodyPr>
          <a:lstStyle/>
          <a:p>
            <a:pPr marL="12700">
              <a:lnSpc>
                <a:spcPct val="100000"/>
              </a:lnSpc>
            </a:pPr>
            <a:r>
              <a:rPr sz="2000" b="1" spc="-25" dirty="0">
                <a:latin typeface="微软雅黑"/>
                <a:cs typeface="微软雅黑"/>
              </a:rPr>
              <a:t>制定网络安全法</a:t>
            </a:r>
            <a:r>
              <a:rPr sz="2000" b="1" spc="-20" dirty="0">
                <a:latin typeface="微软雅黑"/>
                <a:cs typeface="微软雅黑"/>
              </a:rPr>
              <a:t>的</a:t>
            </a:r>
            <a:r>
              <a:rPr sz="2000" b="1" spc="-25" dirty="0">
                <a:latin typeface="微软雅黑"/>
                <a:cs typeface="微软雅黑"/>
              </a:rPr>
              <a:t>迫切性和必要性</a:t>
            </a:r>
            <a:endParaRPr sz="2000" dirty="0">
              <a:latin typeface="微软雅黑"/>
              <a:cs typeface="微软雅黑"/>
            </a:endParaRPr>
          </a:p>
        </p:txBody>
      </p:sp>
    </p:spTree>
    <p:extLst>
      <p:ext uri="{BB962C8B-B14F-4D97-AF65-F5344CB8AC3E}">
        <p14:creationId xmlns:p14="http://schemas.microsoft.com/office/powerpoint/2010/main" val="2358887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7009" y="0"/>
            <a:ext cx="393699" cy="573531"/>
          </a:xfrm>
          <a:prstGeom prst="rect">
            <a:avLst/>
          </a:prstGeom>
          <a:blipFill>
            <a:blip r:embed="rId2" cstate="print"/>
            <a:stretch>
              <a:fillRect/>
            </a:stretch>
          </a:blipFill>
        </p:spPr>
        <p:txBody>
          <a:bodyPr wrap="square" lIns="0" tIns="0" rIns="0" bIns="0" rtlCol="0">
            <a:noAutofit/>
          </a:bodyPr>
          <a:lstStyle/>
          <a:p>
            <a:endParaRPr/>
          </a:p>
        </p:txBody>
      </p:sp>
      <p:sp>
        <p:nvSpPr>
          <p:cNvPr id="3" name="object 3"/>
          <p:cNvSpPr txBox="1">
            <a:spLocks noGrp="1"/>
          </p:cNvSpPr>
          <p:nvPr>
            <p:ph type="title"/>
          </p:nvPr>
        </p:nvSpPr>
        <p:spPr>
          <a:prstGeom prst="rect">
            <a:avLst/>
          </a:prstGeom>
        </p:spPr>
        <p:txBody>
          <a:bodyPr vert="horz" wrap="square" lIns="0" tIns="147023" rIns="0" bIns="0" rtlCol="0">
            <a:noAutofit/>
          </a:bodyPr>
          <a:lstStyle/>
          <a:p>
            <a:pPr marL="448945">
              <a:lnSpc>
                <a:spcPts val="3354"/>
              </a:lnSpc>
            </a:pPr>
            <a:r>
              <a:rPr lang="zh-CN" altLang="en-US" sz="2800" b="1" dirty="0">
                <a:solidFill>
                  <a:srgbClr val="FFFFFF"/>
                </a:solidFill>
                <a:latin typeface="微软雅黑" panose="020B0503020204020204" pitchFamily="34" charset="-122"/>
                <a:ea typeface="微软雅黑" panose="020B0503020204020204" pitchFamily="34" charset="-122"/>
                <a:cs typeface="微软雅黑"/>
              </a:rPr>
              <a:t>网络安全法解读</a:t>
            </a:r>
            <a:endParaRPr sz="2800" dirty="0">
              <a:latin typeface="微软雅黑" panose="020B0503020204020204" pitchFamily="34" charset="-122"/>
              <a:ea typeface="微软雅黑" panose="020B0503020204020204" pitchFamily="34" charset="-122"/>
              <a:cs typeface="微软雅黑"/>
            </a:endParaRPr>
          </a:p>
        </p:txBody>
      </p:sp>
      <p:sp>
        <p:nvSpPr>
          <p:cNvPr id="4" name="object 4"/>
          <p:cNvSpPr txBox="1"/>
          <p:nvPr/>
        </p:nvSpPr>
        <p:spPr>
          <a:xfrm>
            <a:off x="1219198" y="596900"/>
            <a:ext cx="2362201" cy="287020"/>
          </a:xfrm>
          <a:prstGeom prst="rect">
            <a:avLst/>
          </a:prstGeom>
        </p:spPr>
        <p:txBody>
          <a:bodyPr vert="horz" wrap="square" lIns="0" tIns="0" rIns="0" bIns="0" rtlCol="0">
            <a:noAutofit/>
          </a:bodyPr>
          <a:lstStyle/>
          <a:p>
            <a:pPr marL="12700">
              <a:lnSpc>
                <a:spcPct val="100000"/>
              </a:lnSpc>
            </a:pPr>
            <a:r>
              <a:rPr sz="2000" b="1" dirty="0">
                <a:latin typeface="微软雅黑"/>
                <a:cs typeface="微软雅黑"/>
              </a:rPr>
              <a:t>网络安全法整体框架</a:t>
            </a:r>
            <a:endParaRPr sz="2000" dirty="0">
              <a:latin typeface="微软雅黑"/>
              <a:cs typeface="微软雅黑"/>
            </a:endParaRPr>
          </a:p>
        </p:txBody>
      </p:sp>
      <p:sp>
        <p:nvSpPr>
          <p:cNvPr id="5" name="object 5"/>
          <p:cNvSpPr/>
          <p:nvPr/>
        </p:nvSpPr>
        <p:spPr>
          <a:xfrm>
            <a:off x="1219199" y="1331212"/>
            <a:ext cx="6705600" cy="3680186"/>
          </a:xfrm>
          <a:prstGeom prst="rect">
            <a:avLst/>
          </a:prstGeom>
          <a:blipFill>
            <a:blip r:embed="rId3" cstate="print"/>
            <a:stretch>
              <a:fillRect/>
            </a:stretch>
          </a:blipFill>
        </p:spPr>
        <p:txBody>
          <a:bodyPr wrap="square" lIns="0" tIns="0" rIns="0" bIns="0" rtlCol="0">
            <a:noAutofit/>
          </a:bodyPr>
          <a:lstStyle/>
          <a:p>
            <a:endParaRPr/>
          </a:p>
        </p:txBody>
      </p:sp>
      <p:sp>
        <p:nvSpPr>
          <p:cNvPr id="6" name="object 6"/>
          <p:cNvSpPr/>
          <p:nvPr/>
        </p:nvSpPr>
        <p:spPr>
          <a:xfrm>
            <a:off x="5340096" y="399287"/>
            <a:ext cx="1152905" cy="1344929"/>
          </a:xfrm>
          <a:prstGeom prst="rect">
            <a:avLst/>
          </a:prstGeom>
          <a:blipFill>
            <a:blip r:embed="rId4" cstate="print"/>
            <a:stretch>
              <a:fillRect/>
            </a:stretch>
          </a:blipFill>
        </p:spPr>
        <p:txBody>
          <a:bodyPr wrap="square" lIns="0" tIns="0" rIns="0" bIns="0" rtlCol="0">
            <a:noAutofit/>
          </a:bodyPr>
          <a:lstStyle/>
          <a:p>
            <a:endParaRPr/>
          </a:p>
        </p:txBody>
      </p:sp>
      <p:sp>
        <p:nvSpPr>
          <p:cNvPr id="7" name="object 7"/>
          <p:cNvSpPr/>
          <p:nvPr/>
        </p:nvSpPr>
        <p:spPr>
          <a:xfrm>
            <a:off x="5696711" y="399287"/>
            <a:ext cx="1405889" cy="1344929"/>
          </a:xfrm>
          <a:prstGeom prst="rect">
            <a:avLst/>
          </a:prstGeom>
          <a:blipFill>
            <a:blip r:embed="rId5" cstate="print"/>
            <a:stretch>
              <a:fillRect/>
            </a:stretch>
          </a:blipFill>
        </p:spPr>
        <p:txBody>
          <a:bodyPr wrap="square" lIns="0" tIns="0" rIns="0" bIns="0" rtlCol="0">
            <a:noAutofit/>
          </a:bodyPr>
          <a:lstStyle/>
          <a:p>
            <a:endParaRPr/>
          </a:p>
        </p:txBody>
      </p:sp>
      <p:sp>
        <p:nvSpPr>
          <p:cNvPr id="8" name="object 8"/>
          <p:cNvSpPr/>
          <p:nvPr/>
        </p:nvSpPr>
        <p:spPr>
          <a:xfrm>
            <a:off x="6306311" y="399287"/>
            <a:ext cx="1509521" cy="1344929"/>
          </a:xfrm>
          <a:prstGeom prst="rect">
            <a:avLst/>
          </a:prstGeom>
          <a:blipFill>
            <a:blip r:embed="rId6" cstate="print"/>
            <a:stretch>
              <a:fillRect/>
            </a:stretch>
          </a:blipFill>
        </p:spPr>
        <p:txBody>
          <a:bodyPr wrap="square" lIns="0" tIns="0" rIns="0" bIns="0" rtlCol="0">
            <a:noAutofit/>
          </a:bodyPr>
          <a:lstStyle/>
          <a:p>
            <a:endParaRPr/>
          </a:p>
        </p:txBody>
      </p:sp>
      <p:sp>
        <p:nvSpPr>
          <p:cNvPr id="9" name="object 9"/>
          <p:cNvSpPr/>
          <p:nvPr/>
        </p:nvSpPr>
        <p:spPr>
          <a:xfrm>
            <a:off x="7019543" y="399287"/>
            <a:ext cx="1405890" cy="1344929"/>
          </a:xfrm>
          <a:prstGeom prst="rect">
            <a:avLst/>
          </a:prstGeom>
          <a:blipFill>
            <a:blip r:embed="rId7" cstate="print"/>
            <a:stretch>
              <a:fillRect/>
            </a:stretch>
          </a:blipFill>
        </p:spPr>
        <p:txBody>
          <a:bodyPr wrap="square" lIns="0" tIns="0" rIns="0" bIns="0" rtlCol="0">
            <a:noAutofit/>
          </a:bodyPr>
          <a:lstStyle/>
          <a:p>
            <a:endParaRPr/>
          </a:p>
        </p:txBody>
      </p:sp>
      <p:sp>
        <p:nvSpPr>
          <p:cNvPr id="10" name="object 10"/>
          <p:cNvSpPr txBox="1"/>
          <p:nvPr/>
        </p:nvSpPr>
        <p:spPr>
          <a:xfrm>
            <a:off x="2419350" y="673100"/>
            <a:ext cx="5614670" cy="644016"/>
          </a:xfrm>
          <a:prstGeom prst="rect">
            <a:avLst/>
          </a:prstGeom>
        </p:spPr>
        <p:txBody>
          <a:bodyPr vert="horz" wrap="square" lIns="0" tIns="0" rIns="0" bIns="0" rtlCol="0">
            <a:noAutofit/>
          </a:bodyPr>
          <a:lstStyle/>
          <a:p>
            <a:pPr marL="12700">
              <a:lnSpc>
                <a:spcPts val="5525"/>
              </a:lnSpc>
            </a:pPr>
            <a:r>
              <a:rPr sz="1800" b="1" spc="-5" dirty="0">
                <a:solidFill>
                  <a:srgbClr val="C00000"/>
                </a:solidFill>
                <a:latin typeface="微软雅黑"/>
                <a:cs typeface="微软雅黑"/>
              </a:rPr>
              <a:t>“防御、控制与惩治”三位一</a:t>
            </a:r>
            <a:r>
              <a:rPr sz="1800" b="1" spc="0" dirty="0">
                <a:solidFill>
                  <a:srgbClr val="C00000"/>
                </a:solidFill>
                <a:latin typeface="微软雅黑"/>
                <a:cs typeface="微软雅黑"/>
              </a:rPr>
              <a:t>体</a:t>
            </a:r>
            <a:r>
              <a:rPr sz="1800" b="1" spc="235" dirty="0">
                <a:solidFill>
                  <a:srgbClr val="C00000"/>
                </a:solidFill>
                <a:latin typeface="微软雅黑"/>
                <a:cs typeface="微软雅黑"/>
              </a:rPr>
              <a:t> </a:t>
            </a:r>
            <a:r>
              <a:rPr sz="7200" spc="-15" baseline="2893" dirty="0">
                <a:solidFill>
                  <a:srgbClr val="C00000"/>
                </a:solidFill>
                <a:latin typeface="微软雅黑"/>
                <a:cs typeface="微软雅黑"/>
              </a:rPr>
              <a:t>7</a:t>
            </a:r>
            <a:r>
              <a:rPr sz="7200" spc="-7" baseline="2893" dirty="0">
                <a:solidFill>
                  <a:srgbClr val="C00000"/>
                </a:solidFill>
                <a:latin typeface="微软雅黑"/>
                <a:cs typeface="微软雅黑"/>
              </a:rPr>
              <a:t>章</a:t>
            </a:r>
            <a:r>
              <a:rPr sz="7200" spc="-15" baseline="2893" dirty="0">
                <a:solidFill>
                  <a:srgbClr val="C00000"/>
                </a:solidFill>
                <a:latin typeface="微软雅黑"/>
                <a:cs typeface="微软雅黑"/>
              </a:rPr>
              <a:t>79</a:t>
            </a:r>
            <a:r>
              <a:rPr sz="7200" spc="0" baseline="2893" dirty="0">
                <a:solidFill>
                  <a:srgbClr val="C00000"/>
                </a:solidFill>
                <a:latin typeface="微软雅黑"/>
                <a:cs typeface="微软雅黑"/>
              </a:rPr>
              <a:t>条</a:t>
            </a:r>
            <a:endParaRPr sz="7200" baseline="2893" dirty="0">
              <a:latin typeface="微软雅黑"/>
              <a:cs typeface="微软雅黑"/>
            </a:endParaRPr>
          </a:p>
        </p:txBody>
      </p:sp>
    </p:spTree>
    <p:extLst>
      <p:ext uri="{BB962C8B-B14F-4D97-AF65-F5344CB8AC3E}">
        <p14:creationId xmlns:p14="http://schemas.microsoft.com/office/powerpoint/2010/main" val="20179070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00"/>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428</TotalTime>
  <Words>9687</Words>
  <Application>Microsoft Office PowerPoint</Application>
  <PresentationFormat>自定义</PresentationFormat>
  <Paragraphs>1143</Paragraphs>
  <Slides>67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67</vt:i4>
      </vt:variant>
    </vt:vector>
  </HeadingPairs>
  <TitlesOfParts>
    <vt:vector size="80" baseType="lpstr">
      <vt:lpstr>Gulim</vt:lpstr>
      <vt:lpstr>HY헤드라인M</vt:lpstr>
      <vt:lpstr>方正姚体</vt:lpstr>
      <vt:lpstr>黑体</vt:lpstr>
      <vt:lpstr>华文细黑</vt:lpstr>
      <vt:lpstr>宋体</vt:lpstr>
      <vt:lpstr>微软雅黑</vt:lpstr>
      <vt:lpstr>Arial</vt:lpstr>
      <vt:lpstr>Calibri</vt:lpstr>
      <vt:lpstr>Symbol</vt:lpstr>
      <vt:lpstr>Times New Roman</vt:lpstr>
      <vt:lpstr>Wingdings</vt:lpstr>
      <vt:lpstr>Office Theme</vt:lpstr>
      <vt:lpstr>PowerPoint 演示文稿</vt:lpstr>
      <vt:lpstr>PowerPoint 演示文稿</vt:lpstr>
      <vt:lpstr>PowerPoint 演示文稿</vt:lpstr>
      <vt:lpstr>网络安全法的背景和历程</vt:lpstr>
      <vt:lpstr>网络安全法颁布——网络领域的基本法</vt:lpstr>
      <vt:lpstr>网络安全法的意义和作用</vt:lpstr>
      <vt:lpstr>PowerPoint 演示文稿</vt:lpstr>
      <vt:lpstr>网络安全法的意义和作用（续）</vt:lpstr>
      <vt:lpstr>网络安全法解读</vt:lpstr>
      <vt:lpstr>网络安全法解读（续）</vt:lpstr>
      <vt:lpstr>网络安全法解读（续）</vt:lpstr>
      <vt:lpstr>网络安全法解读（续）</vt:lpstr>
      <vt:lpstr>习近平在网络安全与信息化工作座谈会上的讲话</vt:lpstr>
      <vt:lpstr>关键安全预防措施</vt:lpstr>
      <vt:lpstr>PowerPoint 演示文稿</vt:lpstr>
      <vt:lpstr>等级保护背景介绍发展历程</vt:lpstr>
      <vt:lpstr>等级保护管理组织</vt:lpstr>
      <vt:lpstr>等级保护主要工作流程</vt:lpstr>
      <vt:lpstr>重要行业关键信息系统划分及定级建议</vt:lpstr>
      <vt:lpstr>等级保护建设核心思想</vt:lpstr>
      <vt:lpstr>等级保护防护框架</vt:lpstr>
      <vt:lpstr>等级保护总体设计流程</vt:lpstr>
      <vt:lpstr>等级保护基本框架要求</vt:lpstr>
      <vt:lpstr>网络安全解读</vt:lpstr>
      <vt:lpstr>网络安全解读（1）</vt:lpstr>
      <vt:lpstr>网络安全解读（2）</vt:lpstr>
      <vt:lpstr>网络安全解读（3）</vt:lpstr>
      <vt:lpstr>网络安全解读（4）</vt:lpstr>
      <vt:lpstr>网络安全解读（5）</vt:lpstr>
      <vt:lpstr>主机安全解读</vt:lpstr>
      <vt:lpstr>主机安全解读（1）</vt:lpstr>
      <vt:lpstr>主机安全解读（2）</vt:lpstr>
      <vt:lpstr>主机安全解读（3）</vt:lpstr>
      <vt:lpstr>主机安全解读（4）</vt:lpstr>
      <vt:lpstr>主机安全解读（5）</vt:lpstr>
      <vt:lpstr>应用及数据安全</vt:lpstr>
      <vt:lpstr>应用安全解读（1）</vt:lpstr>
      <vt:lpstr>应用安全解读（2）</vt:lpstr>
      <vt:lpstr>应用安全解读（3）</vt:lpstr>
      <vt:lpstr>应用安全解读（4）</vt:lpstr>
      <vt:lpstr>应用安全解读（5）</vt:lpstr>
      <vt:lpstr>数据安全解读（1）</vt:lpstr>
      <vt:lpstr>数据安全解读（2）</vt:lpstr>
      <vt:lpstr>等级保护安全技术方案</vt:lpstr>
      <vt:lpstr>等级保护二、三级关键点说明</vt:lpstr>
      <vt:lpstr>三级等保实施方案（通用）</vt:lpstr>
      <vt:lpstr>等级保护几点问题澄清</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sally</dc:creator>
  <cp:lastModifiedBy>baoyang.Zhu</cp:lastModifiedBy>
  <cp:revision>95</cp:revision>
  <dcterms:created xsi:type="dcterms:W3CDTF">2018-04-18T19:15:42Z</dcterms:created>
  <dcterms:modified xsi:type="dcterms:W3CDTF">2018-04-26T01:06:37Z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2017-12-19T00:00:00Z</vt:filetime>
  </property>
  <property fmtid="{D5CDD505-2E9C-101B-9397-08002B2CF9AE}" pid="3" name="LastSaved">
    <vt:filetime>2018-04-18T00:00:00Z</vt:filetime>
  </property>
</Properties>
</file>